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1" r:id="rId3"/>
  </p:sldMasterIdLst>
  <p:notesMasterIdLst>
    <p:notesMasterId r:id="rId24"/>
  </p:notesMasterIdLst>
  <p:handoutMasterIdLst>
    <p:handoutMasterId r:id="rId25"/>
  </p:handoutMasterIdLst>
  <p:sldIdLst>
    <p:sldId id="1149" r:id="rId4"/>
    <p:sldId id="1536" r:id="rId5"/>
    <p:sldId id="1414" r:id="rId6"/>
    <p:sldId id="1537" r:id="rId7"/>
    <p:sldId id="1540" r:id="rId8"/>
    <p:sldId id="1559" r:id="rId9"/>
    <p:sldId id="1560" r:id="rId10"/>
    <p:sldId id="1541" r:id="rId11"/>
    <p:sldId id="1561" r:id="rId12"/>
    <p:sldId id="1562" r:id="rId13"/>
    <p:sldId id="1563" r:id="rId14"/>
    <p:sldId id="1564" r:id="rId15"/>
    <p:sldId id="1565" r:id="rId16"/>
    <p:sldId id="1566" r:id="rId17"/>
    <p:sldId id="1599" r:id="rId18"/>
    <p:sldId id="1567" r:id="rId19"/>
    <p:sldId id="1568" r:id="rId20"/>
    <p:sldId id="1569" r:id="rId21"/>
    <p:sldId id="1570" r:id="rId22"/>
    <p:sldId id="114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幸全" initials="幸全" lastIdx="1" clrIdx="0"/>
  <p:cmAuthor id="8" name="姜伟光" initials="姜" lastIdx="1" clrIdx="0"/>
  <p:cmAuthor id="3" name="lenovo" initials="l" lastIdx="6" clrIdx="2"/>
  <p:cmAuthor id="4" name="Administrator" initials="A" lastIdx="4" clrIdx="3"/>
  <p:cmAuthor id="75" name="作者" initials="A" lastIdx="0" clrIdx="24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60E"/>
    <a:srgbClr val="ED7110"/>
    <a:srgbClr val="FFFFFF"/>
    <a:srgbClr val="FC7F03"/>
    <a:srgbClr val="FFAB03"/>
    <a:srgbClr val="2C2E2E"/>
    <a:srgbClr val="FC3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3.xml"/><Relationship Id="rId7" Type="http://schemas.openxmlformats.org/officeDocument/2006/relationships/image" Target="../media/image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6.png"/><Relationship Id="rId5" Type="http://schemas.openxmlformats.org/officeDocument/2006/relationships/tags" Target="../tags/tag51.xml"/><Relationship Id="rId10" Type="http://schemas.openxmlformats.org/officeDocument/2006/relationships/image" Target="../media/image5.png"/><Relationship Id="rId4" Type="http://schemas.openxmlformats.org/officeDocument/2006/relationships/tags" Target="../tags/tag50.xml"/><Relationship Id="rId9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6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5.png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6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5.png"/><Relationship Id="rId5" Type="http://schemas.openxmlformats.org/officeDocument/2006/relationships/tags" Target="../tags/tag68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5.png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5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9.png"/><Relationship Id="rId5" Type="http://schemas.openxmlformats.org/officeDocument/2006/relationships/tags" Target="../tags/tag97.xml"/><Relationship Id="rId10" Type="http://schemas.openxmlformats.org/officeDocument/2006/relationships/image" Target="../media/image8.png"/><Relationship Id="rId4" Type="http://schemas.openxmlformats.org/officeDocument/2006/relationships/tags" Target="../tags/tag96.xml"/><Relationship Id="rId9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37795" y="314960"/>
            <a:ext cx="4890135" cy="91059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35527" y="82550"/>
            <a:ext cx="2192338" cy="775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5895" y="5059045"/>
            <a:ext cx="1856105" cy="174117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1840732"/>
            <a:ext cx="3235350" cy="317652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2"/>
          <p:cNvSpPr>
            <a:spLocks noGrp="1"/>
          </p:cNvSpPr>
          <p:nvPr>
            <p:ph type="subTitle" idx="3" hasCustomPrompt="1"/>
            <p:custDataLst>
              <p:tags r:id="rId4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3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74341"/>
            <a:ext cx="4389120" cy="430931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2020/12/29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37795" y="314960"/>
            <a:ext cx="4890135" cy="91059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35527" y="82550"/>
            <a:ext cx="2192338" cy="775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5895" y="5059045"/>
            <a:ext cx="1856105" cy="17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9578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15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0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5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12.jpeg"/><Relationship Id="rId4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 dirty="0">
                <a:sym typeface="+mn-ea"/>
              </a:rPr>
              <a:t>上海麦士&amp;予芯智能 </a:t>
            </a:r>
            <a:br>
              <a:rPr lang="zh-CN" altLang="en-US" sz="6600" dirty="0">
                <a:sym typeface="+mn-ea"/>
              </a:rPr>
            </a:br>
            <a:r>
              <a:rPr lang="zh-CN" altLang="en-US" sz="6600" dirty="0">
                <a:sym typeface="+mn-ea"/>
              </a:rPr>
              <a:t>联合开发          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8937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Passkey Entry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16F559BE-9D11-46E1-82C4-FF3A0BEE5976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4533" y="546751"/>
            <a:ext cx="5400040" cy="60661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E269D9-7246-4E6F-A42C-7A9B46299D2B}"/>
              </a:ext>
            </a:extLst>
          </p:cNvPr>
          <p:cNvSpPr txBox="1"/>
          <p:nvPr/>
        </p:nvSpPr>
        <p:spPr>
          <a:xfrm>
            <a:off x="916733" y="1466894"/>
            <a:ext cx="496559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Passkey Entry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Just Works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多了一步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Set 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Set 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就是用户手动输入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位数字密码。根据双方的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 Capabilities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，可以是一方显示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位数字另一方输入，也可以是双方都输入。然后这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位数字转换成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进制变成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，高位补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。比如，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位数字密码是‘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019655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’，那么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0x00000000000000000000000000004CC7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随后的流程与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Just Works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695779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08363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OOB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463A64FD-CD33-4BAA-B3F5-ACF9CB2D29D5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3597" y="521548"/>
            <a:ext cx="5400040" cy="62077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3A91B8-D10D-4BD5-B37F-96AFE8E57A54}"/>
              </a:ext>
            </a:extLst>
          </p:cNvPr>
          <p:cNvSpPr txBox="1"/>
          <p:nvPr/>
        </p:nvSpPr>
        <p:spPr>
          <a:xfrm>
            <a:off x="1001598" y="1594103"/>
            <a:ext cx="5003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相比于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Passkey Entry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，把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Set 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改成了使用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传输，比如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NFC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，使得整个流程可以不用人工参与。同时，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也增加了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MITM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攻击的难度，因为攻击者也需要支持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交换的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128 bits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的随机数，而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Passkey Entry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实际只是一个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 bits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长度的数值（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800" kern="100" baseline="30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≈ 2</a:t>
            </a:r>
            <a:r>
              <a:rPr lang="en-US" altLang="zh-CN" sz="1800" kern="100" baseline="300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2259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64925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 Encryption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8CCB2B6B-EE96-4139-B739-F076AD0A48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06531" y="1234912"/>
            <a:ext cx="5788869" cy="49076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744EA3-3536-4517-AB5D-A7F296711C48}"/>
              </a:ext>
            </a:extLst>
          </p:cNvPr>
          <p:cNvSpPr txBox="1"/>
          <p:nvPr/>
        </p:nvSpPr>
        <p:spPr>
          <a:xfrm>
            <a:off x="307131" y="911965"/>
            <a:ext cx="5999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2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结束后，双方已经成功生成了用于加密的密钥，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legacy pairing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STK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Secure Connections pairing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LTK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。有了密钥，就可以进行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程序了。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之后，双方就可以使用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AES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加密传输数据了，包括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3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的密钥分发。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LL_ENC_REQ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发起，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slave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收到后回复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LL_ENC_RSP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随后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slave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确认是否存在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LTK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。如果是在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legacy pairing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2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，那么就用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STK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充当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LTK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来使用。如果存在，就回复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LL_START_ENC_REQ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至此为分界线，以上的数据包都是未加密，之后的数据包都是加密的。加密使用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AES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，密钥为使用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LTK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生成的</a:t>
            </a:r>
            <a:r>
              <a:rPr lang="en-US" altLang="zh-CN" sz="14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sessionKey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收到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LL_START_ENC_REQ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后，加密回复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LL_START_ENC_RSP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Slave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收到数据包并解密，确认是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LL_START_ENC_RSP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后，同样加密回复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LL_START_ENC_RSP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收到数据包并解密，确认是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LL_START_ENC_RSP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至此，双方完成了密钥验证，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完成。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990497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Phase 3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CE4057-1E4E-46F1-AA67-046622778617}"/>
              </a:ext>
            </a:extLst>
          </p:cNvPr>
          <p:cNvSpPr txBox="1"/>
          <p:nvPr/>
        </p:nvSpPr>
        <p:spPr>
          <a:xfrm>
            <a:off x="0" y="98063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Phase 3用于在LE Encryption之后，双方相互分发一些用于安全功能的key。Phase 3是可选的，不是必须的，根据实际需求选择是否需要分发对应的key。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B69909-CFB7-43E4-AA55-8FABE5172EBE}"/>
              </a:ext>
            </a:extLst>
          </p:cNvPr>
          <p:cNvSpPr txBox="1"/>
          <p:nvPr/>
        </p:nvSpPr>
        <p:spPr>
          <a:xfrm>
            <a:off x="143759" y="1702347"/>
            <a:ext cx="1151719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IRK (Identity Resolving Key)用于解析我们在LL讲解Device Address时提到的Non-resolvable private address和Resolvable private address。在Phase 3中把自己的IRK发送给对方后，对方就能够解析自己的的private address了。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CSRK (Connection Signature Resolving Key)</a:t>
            </a:r>
            <a:r>
              <a:rPr lang="zh-CN" altLang="en-US" sz="1600" dirty="0"/>
              <a:t>用于</a:t>
            </a:r>
            <a:r>
              <a:rPr lang="en-US" altLang="zh-CN" sz="1600" dirty="0"/>
              <a:t>data signing</a:t>
            </a:r>
            <a:r>
              <a:rPr lang="zh-CN" altLang="en-US" sz="1600" dirty="0"/>
              <a:t>。</a:t>
            </a:r>
            <a:r>
              <a:rPr lang="en-US" altLang="zh-CN" sz="1600" dirty="0"/>
              <a:t>Data signing</a:t>
            </a:r>
            <a:r>
              <a:rPr lang="zh-CN" altLang="en-US" sz="1600" dirty="0"/>
              <a:t>指的是在没有经过</a:t>
            </a:r>
            <a:r>
              <a:rPr lang="en-US" altLang="zh-CN" sz="1600" dirty="0"/>
              <a:t>LE Encryption</a:t>
            </a:r>
            <a:r>
              <a:rPr lang="zh-CN" altLang="en-US" sz="1600" dirty="0"/>
              <a:t>的连接链路上传输使用</a:t>
            </a:r>
            <a:r>
              <a:rPr lang="en-US" altLang="zh-CN" sz="1600" dirty="0"/>
              <a:t>CSRK</a:t>
            </a:r>
            <a:r>
              <a:rPr lang="zh-CN" altLang="en-US" sz="1600" dirty="0"/>
              <a:t>加密的</a:t>
            </a:r>
            <a:r>
              <a:rPr lang="en-US" altLang="zh-CN" sz="1600" dirty="0"/>
              <a:t>ATT PDU</a:t>
            </a:r>
            <a:r>
              <a:rPr lang="zh-CN" altLang="en-US" sz="1600" dirty="0"/>
              <a:t>。也就是说，在</a:t>
            </a:r>
            <a:r>
              <a:rPr lang="en-US" altLang="zh-CN" sz="1600" dirty="0"/>
              <a:t>Phase 3</a:t>
            </a:r>
            <a:r>
              <a:rPr lang="zh-CN" altLang="en-US" sz="1600" dirty="0"/>
              <a:t>中分发</a:t>
            </a:r>
            <a:r>
              <a:rPr lang="en-US" altLang="zh-CN" sz="1600" dirty="0"/>
              <a:t>CSRK</a:t>
            </a:r>
            <a:r>
              <a:rPr lang="zh-CN" altLang="en-US" sz="1600" dirty="0"/>
              <a:t>后，在下一次的连接时，如果没有进行</a:t>
            </a:r>
            <a:r>
              <a:rPr lang="en-US" altLang="zh-CN" sz="1600" dirty="0"/>
              <a:t>LE Encryption</a:t>
            </a:r>
            <a:r>
              <a:rPr lang="zh-CN" altLang="en-US" sz="1600" dirty="0"/>
              <a:t>在</a:t>
            </a:r>
            <a:r>
              <a:rPr lang="en-US" altLang="zh-CN" sz="1600" dirty="0"/>
              <a:t>LL</a:t>
            </a:r>
            <a:r>
              <a:rPr lang="zh-CN" altLang="en-US" sz="1600" dirty="0"/>
              <a:t>层进行加密，可以使用</a:t>
            </a:r>
            <a:r>
              <a:rPr lang="en-US" altLang="zh-CN" sz="1600" dirty="0"/>
              <a:t>data signing</a:t>
            </a:r>
            <a:r>
              <a:rPr lang="zh-CN" altLang="en-US" sz="1600" dirty="0"/>
              <a:t>在</a:t>
            </a:r>
            <a:r>
              <a:rPr lang="en-US" altLang="zh-CN" sz="1600" dirty="0"/>
              <a:t>ATT</a:t>
            </a:r>
            <a:r>
              <a:rPr lang="zh-CN" altLang="en-US" sz="1600" dirty="0"/>
              <a:t>层进行加密。当然，</a:t>
            </a:r>
            <a:r>
              <a:rPr lang="en-US" altLang="zh-CN" sz="1600" dirty="0"/>
              <a:t>ATT</a:t>
            </a:r>
            <a:r>
              <a:rPr lang="zh-CN" altLang="en-US" sz="1600" dirty="0"/>
              <a:t>层以下的部分就是未加密的、暴露的。使用</a:t>
            </a:r>
            <a:r>
              <a:rPr lang="en-US" altLang="zh-CN" sz="1600" dirty="0"/>
              <a:t>data signing</a:t>
            </a:r>
            <a:r>
              <a:rPr lang="zh-CN" altLang="en-US" sz="1600" dirty="0"/>
              <a:t>需要在</a:t>
            </a:r>
            <a:r>
              <a:rPr lang="en-US" altLang="zh-CN" sz="1600" dirty="0"/>
              <a:t>ATT PDU</a:t>
            </a:r>
            <a:r>
              <a:rPr lang="zh-CN" altLang="en-US" sz="1600" dirty="0"/>
              <a:t>中增加</a:t>
            </a:r>
            <a:r>
              <a:rPr lang="en-US" altLang="zh-CN" sz="1600" dirty="0"/>
              <a:t>12</a:t>
            </a:r>
            <a:r>
              <a:rPr lang="zh-CN" altLang="en-US" sz="1600" dirty="0"/>
              <a:t>字节的</a:t>
            </a:r>
            <a:r>
              <a:rPr lang="en-US" altLang="zh-CN" sz="1600" dirty="0"/>
              <a:t>Authentication Signature</a:t>
            </a:r>
            <a:r>
              <a:rPr lang="zh-CN" altLang="en-US" sz="1600" dirty="0"/>
              <a:t>验证签名，我们在讲解</a:t>
            </a:r>
            <a:r>
              <a:rPr lang="en-US" altLang="zh-CN" sz="1600" dirty="0"/>
              <a:t>ATT PDU</a:t>
            </a:r>
            <a:r>
              <a:rPr lang="zh-CN" altLang="en-US" sz="1600" dirty="0"/>
              <a:t>格式的时候有提到过。这个功能很少会被使用到，简单了解一下就行了。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LTK</a:t>
            </a:r>
            <a:r>
              <a:rPr lang="zh-CN" altLang="en-US" sz="1600" dirty="0"/>
              <a:t>、</a:t>
            </a:r>
            <a:r>
              <a:rPr lang="en-US" altLang="zh-CN" sz="1600" dirty="0"/>
              <a:t>EDIV</a:t>
            </a:r>
            <a:r>
              <a:rPr lang="zh-CN" altLang="en-US" sz="1600" dirty="0"/>
              <a:t>和</a:t>
            </a:r>
            <a:r>
              <a:rPr lang="en-US" altLang="zh-CN" sz="1600" dirty="0"/>
              <a:t>RAND</a:t>
            </a:r>
            <a:r>
              <a:rPr lang="zh-CN" altLang="en-US" sz="1600" dirty="0"/>
              <a:t>仅在</a:t>
            </a:r>
            <a:r>
              <a:rPr lang="en-US" altLang="zh-CN" sz="1600" dirty="0"/>
              <a:t>LE legacy pairing</a:t>
            </a:r>
            <a:r>
              <a:rPr lang="zh-CN" altLang="en-US" sz="1600" dirty="0"/>
              <a:t>的</a:t>
            </a:r>
            <a:r>
              <a:rPr lang="en-US" altLang="zh-CN" sz="1600" dirty="0"/>
              <a:t>Phase 3</a:t>
            </a:r>
            <a:r>
              <a:rPr lang="zh-CN" altLang="en-US" sz="1600" dirty="0"/>
              <a:t>中进行分发。</a:t>
            </a:r>
            <a:r>
              <a:rPr lang="en-US" altLang="zh-CN" sz="1600" dirty="0"/>
              <a:t>LE Secure Connections pairing</a:t>
            </a:r>
            <a:r>
              <a:rPr lang="zh-CN" altLang="en-US" sz="1600" dirty="0"/>
              <a:t>在</a:t>
            </a:r>
            <a:r>
              <a:rPr lang="en-US" altLang="zh-CN" sz="1600" dirty="0"/>
              <a:t>Phase 3</a:t>
            </a:r>
            <a:r>
              <a:rPr lang="zh-CN" altLang="en-US" sz="1600" dirty="0"/>
              <a:t>不允许分发这</a:t>
            </a:r>
            <a:r>
              <a:rPr lang="en-US" altLang="zh-CN" sz="1600" dirty="0"/>
              <a:t>3</a:t>
            </a:r>
            <a:r>
              <a:rPr lang="zh-CN" altLang="en-US" sz="1600" dirty="0"/>
              <a:t>个</a:t>
            </a:r>
            <a:r>
              <a:rPr lang="en-US" altLang="zh-CN" sz="1600" dirty="0"/>
              <a:t>key</a:t>
            </a:r>
            <a:r>
              <a:rPr lang="zh-CN" altLang="en-US" sz="1600" dirty="0"/>
              <a:t>。在</a:t>
            </a:r>
            <a:r>
              <a:rPr lang="en-US" altLang="zh-CN" sz="1600" dirty="0"/>
              <a:t>LE legacy pairing</a:t>
            </a:r>
            <a:r>
              <a:rPr lang="zh-CN" altLang="en-US" sz="1600" dirty="0"/>
              <a:t>的</a:t>
            </a:r>
            <a:r>
              <a:rPr lang="en-US" altLang="zh-CN" sz="1600" dirty="0"/>
              <a:t>Phase 2</a:t>
            </a:r>
            <a:r>
              <a:rPr lang="zh-CN" altLang="en-US" sz="1600" dirty="0"/>
              <a:t>中，分发了</a:t>
            </a:r>
            <a:r>
              <a:rPr lang="en-US" altLang="zh-CN" sz="1600" dirty="0"/>
              <a:t>STK</a:t>
            </a:r>
            <a:r>
              <a:rPr lang="zh-CN" altLang="en-US" sz="1600" dirty="0"/>
              <a:t>，并且在随后的</a:t>
            </a:r>
            <a:r>
              <a:rPr lang="en-US" altLang="zh-CN" sz="1600" dirty="0"/>
              <a:t>LE Encryption</a:t>
            </a:r>
            <a:r>
              <a:rPr lang="zh-CN" altLang="en-US" sz="1600" dirty="0"/>
              <a:t>中使用</a:t>
            </a:r>
            <a:r>
              <a:rPr lang="en-US" altLang="zh-CN" sz="1600" dirty="0"/>
              <a:t>STK</a:t>
            </a:r>
            <a:r>
              <a:rPr lang="zh-CN" altLang="en-US" sz="1600" dirty="0"/>
              <a:t>充当</a:t>
            </a:r>
            <a:r>
              <a:rPr lang="en-US" altLang="zh-CN" sz="1600" dirty="0"/>
              <a:t>LTK</a:t>
            </a:r>
            <a:r>
              <a:rPr lang="zh-CN" altLang="en-US" sz="1600" dirty="0"/>
              <a:t>。但是经过刚才的讲解，我们知道，生成</a:t>
            </a:r>
            <a:r>
              <a:rPr lang="en-US" altLang="zh-CN" sz="1600" dirty="0"/>
              <a:t>STK</a:t>
            </a:r>
            <a:r>
              <a:rPr lang="zh-CN" altLang="en-US" sz="1600" dirty="0"/>
              <a:t>的</a:t>
            </a:r>
            <a:r>
              <a:rPr lang="en-US" altLang="zh-CN" sz="1600" dirty="0"/>
              <a:t>ST</a:t>
            </a:r>
            <a:r>
              <a:rPr lang="zh-CN" altLang="en-US" sz="1600" dirty="0"/>
              <a:t>，在</a:t>
            </a:r>
            <a:r>
              <a:rPr lang="en-US" altLang="zh-CN" sz="1600" dirty="0"/>
              <a:t>Just Works</a:t>
            </a:r>
            <a:r>
              <a:rPr lang="zh-CN" altLang="en-US" sz="1600" dirty="0"/>
              <a:t>中为</a:t>
            </a:r>
            <a:r>
              <a:rPr lang="en-US" altLang="zh-CN" sz="1600" dirty="0"/>
              <a:t>0</a:t>
            </a:r>
            <a:r>
              <a:rPr lang="zh-CN" altLang="en-US" sz="1600" dirty="0"/>
              <a:t>，在</a:t>
            </a:r>
            <a:r>
              <a:rPr lang="en-US" altLang="zh-CN" sz="1600" dirty="0"/>
              <a:t>Passkey Entry</a:t>
            </a:r>
            <a:r>
              <a:rPr lang="zh-CN" altLang="en-US" sz="1600" dirty="0"/>
              <a:t>中也只有</a:t>
            </a:r>
            <a:r>
              <a:rPr lang="en-US" altLang="zh-CN" sz="1600" dirty="0"/>
              <a:t>20 bits</a:t>
            </a:r>
            <a:r>
              <a:rPr lang="zh-CN" altLang="en-US" sz="1600" dirty="0"/>
              <a:t>的有效强度。因此，在</a:t>
            </a:r>
            <a:r>
              <a:rPr lang="en-US" altLang="zh-CN" sz="1600" dirty="0"/>
              <a:t>Phase 3</a:t>
            </a:r>
            <a:r>
              <a:rPr lang="zh-CN" altLang="en-US" sz="1600" dirty="0"/>
              <a:t>中，我们可以随机生成一个</a:t>
            </a:r>
            <a:r>
              <a:rPr lang="en-US" altLang="zh-CN" sz="1600" dirty="0"/>
              <a:t>128 bits</a:t>
            </a:r>
            <a:r>
              <a:rPr lang="zh-CN" altLang="en-US" sz="1600" dirty="0"/>
              <a:t>的</a:t>
            </a:r>
            <a:r>
              <a:rPr lang="en-US" altLang="zh-CN" sz="1600" dirty="0"/>
              <a:t>LTK</a:t>
            </a:r>
            <a:r>
              <a:rPr lang="zh-CN" altLang="en-US" sz="1600" dirty="0"/>
              <a:t>并分发，这样的话，在下一次连接并进行</a:t>
            </a:r>
            <a:r>
              <a:rPr lang="en-US" altLang="zh-CN" sz="1600" dirty="0"/>
              <a:t>LE Encryption</a:t>
            </a:r>
            <a:r>
              <a:rPr lang="zh-CN" altLang="en-US" sz="1600" dirty="0"/>
              <a:t>的时候，我们就能够使用一个</a:t>
            </a:r>
            <a:r>
              <a:rPr lang="en-US" altLang="zh-CN" sz="1600" dirty="0"/>
              <a:t>128 bits</a:t>
            </a:r>
            <a:r>
              <a:rPr lang="zh-CN" altLang="en-US" sz="1600" dirty="0"/>
              <a:t>强度的</a:t>
            </a:r>
            <a:r>
              <a:rPr lang="en-US" altLang="zh-CN" sz="1600" dirty="0"/>
              <a:t>LTK</a:t>
            </a:r>
            <a:r>
              <a:rPr lang="zh-CN" altLang="en-US" sz="1600" dirty="0"/>
              <a:t>来进行加密，而不是使用强度较低的</a:t>
            </a:r>
            <a:r>
              <a:rPr lang="en-US" altLang="zh-CN" sz="1600" dirty="0"/>
              <a:t>STK</a:t>
            </a:r>
            <a:r>
              <a:rPr lang="zh-CN" altLang="en-US" sz="1600" dirty="0"/>
              <a:t>来充当</a:t>
            </a:r>
            <a:r>
              <a:rPr lang="en-US" altLang="zh-CN" sz="1600" dirty="0"/>
              <a:t>LTK</a:t>
            </a:r>
            <a:r>
              <a:rPr lang="zh-CN" altLang="en-US" sz="1600" dirty="0"/>
              <a:t>了（前提是双方进行了</a:t>
            </a:r>
            <a:r>
              <a:rPr lang="en-US" altLang="zh-CN" sz="1600" dirty="0"/>
              <a:t>bonding</a:t>
            </a:r>
            <a:r>
              <a:rPr lang="zh-CN" altLang="en-US" sz="1600" dirty="0"/>
              <a:t>，我们稍后在讲）。对于</a:t>
            </a:r>
            <a:r>
              <a:rPr lang="en-US" altLang="zh-CN" sz="1600" dirty="0"/>
              <a:t>LE Secure Connections pairing</a:t>
            </a:r>
            <a:r>
              <a:rPr lang="zh-CN" altLang="en-US" sz="1600" dirty="0"/>
              <a:t>来说，</a:t>
            </a:r>
            <a:r>
              <a:rPr lang="en-US" altLang="zh-CN" sz="1600" dirty="0"/>
              <a:t>LTK</a:t>
            </a:r>
            <a:r>
              <a:rPr lang="zh-CN" altLang="en-US" sz="1600" dirty="0"/>
              <a:t>已经在</a:t>
            </a:r>
            <a:r>
              <a:rPr lang="en-US" altLang="zh-CN" sz="1600" dirty="0"/>
              <a:t>Phase 2</a:t>
            </a:r>
            <a:r>
              <a:rPr lang="zh-CN" altLang="en-US" sz="1600" dirty="0"/>
              <a:t>分发完成了，不允许在</a:t>
            </a:r>
            <a:r>
              <a:rPr lang="en-US" altLang="zh-CN" sz="1600" dirty="0"/>
              <a:t>Phase 3</a:t>
            </a:r>
            <a:r>
              <a:rPr lang="zh-CN" altLang="en-US" sz="1600" dirty="0"/>
              <a:t>再次进行分发。</a:t>
            </a:r>
            <a:r>
              <a:rPr lang="en-US" altLang="zh-CN" sz="1600" dirty="0"/>
              <a:t>EDIV (Encrypted Diversifier value)</a:t>
            </a:r>
            <a:r>
              <a:rPr lang="zh-CN" altLang="en-US" sz="1600" dirty="0"/>
              <a:t>是一个</a:t>
            </a:r>
            <a:r>
              <a:rPr lang="en-US" altLang="zh-CN" sz="1600" dirty="0"/>
              <a:t>16-bit</a:t>
            </a:r>
            <a:r>
              <a:rPr lang="zh-CN" altLang="en-US" sz="1600" dirty="0"/>
              <a:t>随机数，</a:t>
            </a:r>
            <a:r>
              <a:rPr lang="en-US" altLang="zh-CN" sz="1600" dirty="0"/>
              <a:t>RAND (Random Number)</a:t>
            </a:r>
            <a:r>
              <a:rPr lang="zh-CN" altLang="en-US" sz="1600" dirty="0"/>
              <a:t>是一个</a:t>
            </a:r>
            <a:r>
              <a:rPr lang="en-US" altLang="zh-CN" sz="1600" dirty="0"/>
              <a:t>64-bit</a:t>
            </a:r>
            <a:r>
              <a:rPr lang="zh-CN" altLang="en-US" sz="1600" dirty="0"/>
              <a:t>随机数。</a:t>
            </a:r>
            <a:r>
              <a:rPr lang="en-US" altLang="zh-CN" sz="1600" dirty="0"/>
              <a:t>LTK</a:t>
            </a:r>
            <a:r>
              <a:rPr lang="zh-CN" altLang="en-US" sz="1600" dirty="0"/>
              <a:t>在</a:t>
            </a:r>
            <a:r>
              <a:rPr lang="en-US" altLang="zh-CN" sz="1600" dirty="0"/>
              <a:t>LE legacy pairing</a:t>
            </a:r>
            <a:r>
              <a:rPr lang="zh-CN" altLang="en-US" sz="1600" dirty="0"/>
              <a:t>的</a:t>
            </a:r>
            <a:r>
              <a:rPr lang="en-US" altLang="zh-CN" sz="1600" dirty="0"/>
              <a:t>Phase 3</a:t>
            </a:r>
            <a:r>
              <a:rPr lang="zh-CN" altLang="en-US" sz="1600" dirty="0"/>
              <a:t>生成的时候，同时生成这两个随机数，并且和</a:t>
            </a:r>
            <a:r>
              <a:rPr lang="en-US" altLang="zh-CN" sz="1600" dirty="0"/>
              <a:t>LTK</a:t>
            </a:r>
            <a:r>
              <a:rPr lang="zh-CN" altLang="en-US" sz="1600" dirty="0"/>
              <a:t>一起分发。它们的作用相当于</a:t>
            </a:r>
            <a:r>
              <a:rPr lang="en-US" altLang="zh-CN" sz="1600" dirty="0"/>
              <a:t>LTK</a:t>
            </a:r>
            <a:r>
              <a:rPr lang="zh-CN" altLang="en-US" sz="1600" dirty="0"/>
              <a:t>的标签标号，用于和</a:t>
            </a:r>
            <a:r>
              <a:rPr lang="en-US" altLang="zh-CN" sz="1600" dirty="0"/>
              <a:t>LTK</a:t>
            </a:r>
            <a:r>
              <a:rPr lang="zh-CN" altLang="en-US" sz="1600" dirty="0"/>
              <a:t>一一对应。在进行</a:t>
            </a:r>
            <a:r>
              <a:rPr lang="en-US" altLang="zh-CN" sz="1600" dirty="0"/>
              <a:t>LE Encryption</a:t>
            </a:r>
            <a:r>
              <a:rPr lang="zh-CN" altLang="en-US" sz="1600" dirty="0"/>
              <a:t>的时候，</a:t>
            </a:r>
            <a:r>
              <a:rPr lang="en-US" altLang="zh-CN" sz="1600" dirty="0"/>
              <a:t>master</a:t>
            </a:r>
            <a:r>
              <a:rPr lang="zh-CN" altLang="en-US" sz="1600" dirty="0"/>
              <a:t>发送的</a:t>
            </a:r>
            <a:r>
              <a:rPr lang="en-US" altLang="zh-CN" sz="1600" dirty="0"/>
              <a:t>LL_ENC_REQ</a:t>
            </a:r>
            <a:r>
              <a:rPr lang="zh-CN" altLang="en-US" sz="1600" dirty="0"/>
              <a:t>中包含</a:t>
            </a:r>
            <a:r>
              <a:rPr lang="en-US" altLang="zh-CN" sz="1600" dirty="0"/>
              <a:t>EDIV</a:t>
            </a:r>
            <a:r>
              <a:rPr lang="zh-CN" altLang="en-US" sz="1600" dirty="0"/>
              <a:t>和</a:t>
            </a:r>
            <a:r>
              <a:rPr lang="en-US" altLang="zh-CN" sz="1600" dirty="0"/>
              <a:t>RAND</a:t>
            </a:r>
            <a:r>
              <a:rPr lang="zh-CN" altLang="en-US" sz="1600" dirty="0"/>
              <a:t>，</a:t>
            </a:r>
            <a:r>
              <a:rPr lang="en-US" altLang="zh-CN" sz="1600" dirty="0"/>
              <a:t>slave</a:t>
            </a:r>
            <a:r>
              <a:rPr lang="zh-CN" altLang="en-US" sz="1600" dirty="0"/>
              <a:t>根据</a:t>
            </a:r>
            <a:r>
              <a:rPr lang="en-US" altLang="zh-CN" sz="1600" dirty="0"/>
              <a:t>master</a:t>
            </a:r>
            <a:r>
              <a:rPr lang="zh-CN" altLang="en-US" sz="1600" dirty="0"/>
              <a:t>发送的</a:t>
            </a:r>
            <a:r>
              <a:rPr lang="en-US" altLang="zh-CN" sz="1600" dirty="0"/>
              <a:t>EDIV</a:t>
            </a:r>
            <a:r>
              <a:rPr lang="zh-CN" altLang="en-US" sz="1600" dirty="0"/>
              <a:t>和</a:t>
            </a:r>
            <a:r>
              <a:rPr lang="en-US" altLang="zh-CN" sz="1600" dirty="0"/>
              <a:t>RAND</a:t>
            </a:r>
            <a:r>
              <a:rPr lang="zh-CN" altLang="en-US" sz="1600" dirty="0"/>
              <a:t>来选取</a:t>
            </a:r>
            <a:r>
              <a:rPr lang="en-US" altLang="zh-CN" sz="1600" dirty="0"/>
              <a:t>LTK</a:t>
            </a:r>
            <a:r>
              <a:rPr lang="zh-CN" altLang="en-US" sz="1600" dirty="0"/>
              <a:t>。</a:t>
            </a:r>
            <a:r>
              <a:rPr lang="en-US" altLang="zh-CN" sz="1600" dirty="0"/>
              <a:t>LE Secure Connections pairing</a:t>
            </a:r>
            <a:r>
              <a:rPr lang="zh-CN" altLang="en-US" sz="1600" dirty="0"/>
              <a:t>不使用</a:t>
            </a:r>
            <a:r>
              <a:rPr lang="en-US" altLang="zh-CN" sz="1600" dirty="0"/>
              <a:t>EDIV</a:t>
            </a:r>
            <a:r>
              <a:rPr lang="zh-CN" altLang="en-US" sz="1600" dirty="0"/>
              <a:t>和</a:t>
            </a:r>
            <a:r>
              <a:rPr lang="en-US" altLang="zh-CN" sz="1600" dirty="0"/>
              <a:t>RAND</a:t>
            </a:r>
            <a:r>
              <a:rPr lang="zh-CN" altLang="en-US" sz="1600" dirty="0"/>
              <a:t>，它们的值始终为</a:t>
            </a:r>
            <a:r>
              <a:rPr lang="en-US" altLang="zh-CN" sz="1600" dirty="0"/>
              <a:t>0</a:t>
            </a:r>
            <a:r>
              <a:rPr lang="zh-CN" altLang="en-US" sz="1600" dirty="0"/>
              <a:t>。因此也不允许在</a:t>
            </a:r>
            <a:r>
              <a:rPr lang="en-US" altLang="zh-CN" sz="1600" dirty="0"/>
              <a:t>Phase 3</a:t>
            </a:r>
            <a:r>
              <a:rPr lang="zh-CN" altLang="en-US" sz="1600" dirty="0"/>
              <a:t>进行分发。</a:t>
            </a:r>
            <a:r>
              <a:rPr lang="en-US" altLang="zh-CN" sz="1600" dirty="0"/>
              <a:t>LE legacy pairing</a:t>
            </a:r>
            <a:r>
              <a:rPr lang="zh-CN" altLang="en-US" sz="1600" dirty="0"/>
              <a:t>在没有</a:t>
            </a:r>
            <a:r>
              <a:rPr lang="en-US" altLang="zh-CN" sz="1600" dirty="0"/>
              <a:t>bonding</a:t>
            </a:r>
            <a:r>
              <a:rPr lang="zh-CN" altLang="en-US" sz="1600" dirty="0"/>
              <a:t>的情况下（使用</a:t>
            </a:r>
            <a:r>
              <a:rPr lang="en-US" altLang="zh-CN" sz="1600" dirty="0"/>
              <a:t>STK</a:t>
            </a:r>
            <a:r>
              <a:rPr lang="zh-CN" altLang="en-US" sz="1600" dirty="0"/>
              <a:t>进行</a:t>
            </a:r>
            <a:r>
              <a:rPr lang="en-US" altLang="zh-CN" sz="1600" dirty="0"/>
              <a:t>LE Encryption</a:t>
            </a:r>
            <a:r>
              <a:rPr lang="zh-CN" altLang="en-US" sz="1600" dirty="0"/>
              <a:t>），</a:t>
            </a:r>
            <a:r>
              <a:rPr lang="en-US" altLang="zh-CN" sz="1600" dirty="0"/>
              <a:t>LL_ENC_REQ</a:t>
            </a:r>
            <a:r>
              <a:rPr lang="zh-CN" altLang="en-US" sz="1600" dirty="0"/>
              <a:t>中的</a:t>
            </a:r>
            <a:r>
              <a:rPr lang="en-US" altLang="zh-CN" sz="1600" dirty="0"/>
              <a:t>EDIV</a:t>
            </a:r>
            <a:r>
              <a:rPr lang="zh-CN" altLang="en-US" sz="1600" dirty="0"/>
              <a:t>和</a:t>
            </a:r>
            <a:r>
              <a:rPr lang="en-US" altLang="zh-CN" sz="1600" dirty="0"/>
              <a:t>RAND</a:t>
            </a:r>
            <a:r>
              <a:rPr lang="zh-CN" altLang="en-US" sz="1600" dirty="0"/>
              <a:t>的值也为</a:t>
            </a:r>
            <a:r>
              <a:rPr lang="en-US" altLang="zh-CN" sz="1600" dirty="0"/>
              <a:t>0</a:t>
            </a:r>
            <a:r>
              <a:rPr lang="zh-CN" altLang="en-US" sz="16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6603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0083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绑定（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Bonding</a:t>
            </a: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07CA3C-B4C0-40E9-ABF7-5BB4F19FB520}"/>
              </a:ext>
            </a:extLst>
          </p:cNvPr>
          <p:cNvSpPr txBox="1"/>
          <p:nvPr/>
        </p:nvSpPr>
        <p:spPr>
          <a:xfrm>
            <a:off x="251381" y="1053367"/>
            <a:ext cx="116892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指的是，双方把已经分发的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保存下来，以便下次再次连接的时候可以省去生成和分发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的过程。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是否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，取决于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1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6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Pairing_Request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Pairing_Response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数据包中的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Bonding flag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对于需要使用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的情况来说，可以保存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LTK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，如果是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legacy pairing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还需要保存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EDIV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，以完成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。等到下次回连的时候，如果是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bonded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的设备，那么就可以跳过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1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2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，直接使用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LTK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（以及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EDIV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）进行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，以节省不少时间，特别是对于可能需要人为参与的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Passkey Entry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来说。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当然，如果用户认为每次使用相同的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LTK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不安全的话，比如，芯片存储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LTK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的硬件存储区域被破解，也可以选择不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，每次连接都从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1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开始进行，每次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都使用不同的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LTK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在实际使用场景中，我们通常不希望设备断电重启以后把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给“忘记”了，导致需要重新进行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。所以，我们收到分发的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以后，不能仅仅以变量的形式存储在断电会丢失的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中，而是要存储在断电不丢失的存储硬件中，比如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EEPROM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中，甚至为了安全还要对存储区域进行加密。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已经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bonded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的设备也可以取消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bonding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，实际上就是把存储的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全部删除就行了。我们在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蓝牙设备选项中看到的“取消绑定”、“清除设备”、“忽略设备”等功能，就是起着这个作用。不过，这是一个设备的本地行为，不是双方交互的行为，双方没有连接的时候也可以执行，对方的设备可能是不知情的。这样就有可能导致信息不对称，从而导致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失败。由于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发起的，所以我们通常不在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slave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上进行删除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的操作（除非存储空间不足）。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339286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37795" y="143510"/>
            <a:ext cx="9308465" cy="910590"/>
          </a:xfrm>
        </p:spPr>
        <p:txBody>
          <a:bodyPr>
            <a:normAutofit/>
          </a:bodyPr>
          <a:lstStyle/>
          <a:p>
            <a:pPr indent="0" algn="l"/>
            <a:r>
              <a:rPr lang="en-US" altLang="zh-CN" dirty="0">
                <a:cs typeface="微软雅黑" panose="020B0503020204020204" pitchFamily="34" charset="-122"/>
                <a:sym typeface="+mn-ea"/>
              </a:rPr>
              <a:t>Generic Access Profile (GAP) 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图片包含 文本, 表格, 信件&#10;&#10;描述已自动生成">
            <a:extLst>
              <a:ext uri="{FF2B5EF4-FFF2-40B4-BE49-F238E27FC236}">
                <a16:creationId xmlns:a16="http://schemas.microsoft.com/office/drawing/2014/main" id="{988B0BAE-EA84-4BDD-80AD-CE625D5C42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082977"/>
            <a:ext cx="5400040" cy="22155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89CC29B-3D3E-4A22-AFCB-8F8328E2AA33}"/>
              </a:ext>
            </a:extLst>
          </p:cNvPr>
          <p:cNvSpPr txBox="1"/>
          <p:nvPr/>
        </p:nvSpPr>
        <p:spPr>
          <a:xfrm>
            <a:off x="784729" y="1663961"/>
            <a:ext cx="48713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首先我们看一下核心规格书中对于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GAP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与其他层之间关系的描述框图。可以看到，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GAP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并不是一个独立的协议层。实际上，它是对其他协议层内容的总结抽象。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GAP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在用户层面抽象出了一些定义：蓝牙设备必须包含的参数、相互发现和连接的流程以及安全等级等。这些定义的目的是为了让所有蓝牙设备都使用相同的对接流程，也就是“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Generic Access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”的命名由来。就像人与人之间沟通，在掌握了足够的词汇和句式，以及语义和语境的分析能力后，我们还需要根据不同的对话对象采用不同的对话模式，比如，上级和下级之间有检查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汇报工作的对话模式，卖家和买家之间有讨价还价的对话模式，恋人之间有甜言蜜语的对话模式，密友之间有毫无顾忌的对话模式。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23545"/>
      </p:ext>
    </p:extLst>
  </p:cSld>
  <p:clrMapOvr>
    <a:masterClrMapping/>
  </p:clrMapOvr>
  <p:transition spd="slow" advClick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57155" y="90902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角色（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Roles</a:t>
            </a: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A3CDF6-21EF-489D-8B84-2003B11723EC}"/>
              </a:ext>
            </a:extLst>
          </p:cNvPr>
          <p:cNvSpPr txBox="1"/>
          <p:nvPr/>
        </p:nvSpPr>
        <p:spPr>
          <a:xfrm>
            <a:off x="457155" y="996158"/>
            <a:ext cx="577626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在定义流程之前，先定义一下角色。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GAP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BLE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设备定义了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个角色：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Broadcaster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Observer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Central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Broadcaster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发送广播数据，但不能连接。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Observer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接收广播数据，但不能连接。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发送广播数据，且可以连接。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Central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接收广播数据，且可以连接。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个角色的定义主要是对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Physical Layer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 Layer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功能的抽象。不同角色的完整功能支持列表在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GAP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章节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2.2.2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有完整描述，我们这里截取一段进行说明。表格中的“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”表示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mandatory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必须支持，“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”表示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optional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可选支持，“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”表示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excluded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排除支持。</a:t>
            </a:r>
            <a:endParaRPr lang="en-US" altLang="zh-CN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9913D121-05FF-49F1-AB08-52D85CA40A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34804" y="1128133"/>
            <a:ext cx="5400040" cy="41554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8528162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0656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角色（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Roles</a:t>
            </a: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6A8247-F526-48F9-8A34-EA72711694C4}"/>
              </a:ext>
            </a:extLst>
          </p:cNvPr>
          <p:cNvSpPr txBox="1"/>
          <p:nvPr/>
        </p:nvSpPr>
        <p:spPr>
          <a:xfrm>
            <a:off x="694441" y="1299266"/>
            <a:ext cx="108031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看，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Broadcaster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发送广播数据，所以必须要有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transmit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能力；而是否要有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receive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能力接收对方的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SCAN_REQ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是可选的。相反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Observer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必须要有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receive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能力以接收广播数据，而是否要有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transmit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能力以发送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SCAN_REQ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是可选的。对于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，双方都要有连接的能力，意味着相互都要发送和接收数据包，所以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transmit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receive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都是必须的。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 state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看，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基本状态，显然是所有设备都必须支持。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Broadcaster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需要支持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Advertising state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Observer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需要支持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Scanning state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Initiating state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只有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设备支持，也就是说只有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设备有发起连接的能力。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Broadcaster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Observer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不允许进入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Connection state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Connection state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后分别对应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Slave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这些就是一些功能的抽象定义，相信同学们经过之前的学习后应该很容易理解。在实际使用场景中，由于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基本包含了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Broadcaster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的大部分功能，且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基本包含了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Observer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的大部分功能，所以我们很少使用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Broadcaster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Observer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这两个角色，基本只使用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。除非存储空间不足，不得不削减功能以减少代码空间。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当然，一个设备可也以同时支持多个角色。比如一个设备既支持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slave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又支持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，那么它既是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Peripheral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Central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150535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3778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发现模式与程序（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discovery modes and procedures</a:t>
            </a: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45756A-7565-49E8-8706-8D90E99F2D88}"/>
              </a:ext>
            </a:extLst>
          </p:cNvPr>
          <p:cNvSpPr txBox="1"/>
          <p:nvPr/>
        </p:nvSpPr>
        <p:spPr>
          <a:xfrm>
            <a:off x="383356" y="1225767"/>
            <a:ext cx="114252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广播设备可以在广播数据包中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 Type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Flags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 Data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中设置自己被发现的模式，即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discovery mode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Discovery mode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种：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Non-discoverable mode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：并不是表示广播设备无法被扫描到，而是表示广播设备被扫描到以后，不会上报到用户层。通常我们不会用到这种模式。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Limited discoverable mode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：只广播有限的时间。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General discoverable mode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：一直广播。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对应的，扫描设备有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discovery procedures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Limited discovery procedures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：只把使用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limited discoverable mode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广播设备的数据上报到用户层。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General discovery procedures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：把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limited discoverable mode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general discoverable mode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广播设备的数据都上报到用户层。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794759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28992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安全模式（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 security modes</a:t>
            </a: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29B359-CA6E-4BDD-BE8F-4AC5A12342E9}"/>
              </a:ext>
            </a:extLst>
          </p:cNvPr>
          <p:cNvSpPr txBox="1"/>
          <p:nvPr/>
        </p:nvSpPr>
        <p:spPr>
          <a:xfrm>
            <a:off x="1764187" y="1579951"/>
            <a:ext cx="866362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SM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GAP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抽象出了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security modes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security mode 1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：用于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paring with encryption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。是我们常用的模式。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security mode 2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：用于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paring with data signing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security mode 3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：用于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Audio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广播。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每种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下面还有不同的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level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，表示不同的安全级别，见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GAP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章节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10.2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，具体就不讲解了。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314171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:\meihua_service_cache\jpg/651acfc9c10ce2a913eea0859367c74f.jpg651acfc9c10ce2a913eea0859367c74f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l="30000" r="30000"/>
          <a:stretch>
            <a:fillRect/>
          </a:stretch>
        </p:blipFill>
        <p:spPr>
          <a:xfrm>
            <a:off x="762006" y="-25"/>
            <a:ext cx="4876838" cy="68580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10800">
                <a:moveTo>
                  <a:pt x="0" y="0"/>
                </a:moveTo>
                <a:lnTo>
                  <a:pt x="7680" y="0"/>
                </a:lnTo>
                <a:lnTo>
                  <a:pt x="768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096000" y="1697357"/>
            <a:ext cx="2063641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fontScale="85000"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上节课回顾</a:t>
            </a:r>
            <a:r>
              <a:rPr 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6096000" y="2407627"/>
            <a:ext cx="5181638" cy="6703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语义和语境 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– Generic Attribute Profile(GATT)</a:t>
            </a:r>
            <a:endParaRPr lang="zh-CN" altLang="zh-CN" sz="16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半闭框 19"/>
          <p:cNvSpPr/>
          <p:nvPr userDrawn="1">
            <p:custDataLst>
              <p:tags r:id="rId2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rgbClr val="FCB391"/>
          </a:solidFill>
          <a:ln w="5715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914400" y="990600"/>
            <a:ext cx="9448800" cy="4876800"/>
          </a:xfrm>
          <a:prstGeom prst="rect">
            <a:avLst/>
          </a:prstGeom>
          <a:noFill/>
          <a:ln w="3810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459865" y="1313833"/>
            <a:ext cx="3505200" cy="1158227"/>
          </a:xfrm>
          <a:prstGeom prst="rect">
            <a:avLst/>
          </a:prstGeom>
          <a:noFill/>
        </p:spPr>
        <p:txBody>
          <a:bodyPr wrap="square" lIns="63500" tIns="25400" rIns="63500" bIns="25400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300" dirty="0">
                <a:solidFill>
                  <a:srgbClr val="C1410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下一节预告</a:t>
            </a:r>
          </a:p>
        </p:txBody>
      </p:sp>
      <p:sp>
        <p:nvSpPr>
          <p:cNvPr id="7" name="Title 6"/>
          <p:cNvSpPr txBox="1"/>
          <p:nvPr>
            <p:custDataLst>
              <p:tags r:id="rId5"/>
            </p:custDataLst>
          </p:nvPr>
        </p:nvSpPr>
        <p:spPr>
          <a:xfrm>
            <a:off x="1524634" y="2884171"/>
            <a:ext cx="5965191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lang="zh-CN" altLang="en-US" sz="2800" b="1" spc="30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第五课 </a:t>
            </a:r>
            <a:r>
              <a:rPr lang="en-US" altLang="zh-CN" sz="2800" b="1" spc="30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BLE</a:t>
            </a:r>
            <a:r>
              <a:rPr lang="zh-CN" altLang="en-US" sz="2800" b="1" spc="30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从机编程实例</a:t>
            </a:r>
            <a:endParaRPr kumimoji="0" sz="2800" b="1" i="0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9825" y="2174875"/>
            <a:ext cx="3784600" cy="3549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37795" y="143510"/>
            <a:ext cx="9308465" cy="910590"/>
          </a:xfrm>
        </p:spPr>
        <p:txBody>
          <a:bodyPr>
            <a:normAutofit/>
          </a:bodyPr>
          <a:lstStyle/>
          <a:p>
            <a:pPr indent="0" algn="l"/>
            <a:r>
              <a:rPr lang="en-US" altLang="zh-CN" dirty="0">
                <a:cs typeface="微软雅黑" panose="020B0503020204020204" pitchFamily="34" charset="-122"/>
                <a:sym typeface="+mn-ea"/>
              </a:rPr>
              <a:t>Security Manager (SM)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A7432E-267F-4FA4-8C2C-2ED4C15193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058" y="1212673"/>
            <a:ext cx="5400040" cy="52184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2391A0-571E-4A69-9C2B-B046D4E62FFA}"/>
              </a:ext>
            </a:extLst>
          </p:cNvPr>
          <p:cNvSpPr txBox="1"/>
          <p:nvPr/>
        </p:nvSpPr>
        <p:spPr>
          <a:xfrm>
            <a:off x="5898038" y="1229825"/>
            <a:ext cx="52727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这节课我们先讲讲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的安全机制。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讯安全是所有通讯协议都绕不开的问题。对于有线通讯协议来说，想要入侵通讯线路，至少还要先入侵物理硬件。但是对于无线通讯协议来说，由于无线电本身是完全暴露在环境中的，只要在功率范围内所有人都能接收到，更容易入侵。</a:t>
            </a:r>
            <a:endParaRPr lang="en-US" altLang="zh-CN" sz="16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BLE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来说，在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Link Layer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White List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（白名单）功能，就是把可信设备的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Device Address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保存起来，以后只与这些可信设备通讯，而忽视不在名单里的设备。这样可以避免陌生设备的“骚扰”。但是设备的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Device Address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在广播数据包是完全暴露的，别有用心的人很容易获取，然后伪装一个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Device Address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一模一样的设备，就能骗过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White List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。显然，我们需要更高级的“安保措施”，于是就有了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Security Manager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SM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6361" y="166884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被动窃听与主动窃听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78EFB-1BDE-4090-A8F3-391E95AC0FFA}"/>
              </a:ext>
            </a:extLst>
          </p:cNvPr>
          <p:cNvSpPr txBox="1"/>
          <p:nvPr/>
        </p:nvSpPr>
        <p:spPr>
          <a:xfrm>
            <a:off x="697958" y="1927286"/>
            <a:ext cx="10796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SM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被设计用于对抗两种行为：被动窃听（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passive eavesdropping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）和主动窃听（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active eavesdropping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）。被动窃听指的就是抓取并分析环境中的无线电信号，然后盗取数据。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D6A24043-A5F8-419A-9B60-A574AF399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7230" r="5507" b="3356"/>
          <a:stretch/>
        </p:blipFill>
        <p:spPr bwMode="auto">
          <a:xfrm>
            <a:off x="7214531" y="3095537"/>
            <a:ext cx="4051883" cy="22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FE468E-26A9-4FE4-BCD7-C26E365FDB47}"/>
              </a:ext>
            </a:extLst>
          </p:cNvPr>
          <p:cNvSpPr txBox="1"/>
          <p:nvPr/>
        </p:nvSpPr>
        <p:spPr>
          <a:xfrm>
            <a:off x="697958" y="2853223"/>
            <a:ext cx="61449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主动窃听则更为大胆，不只偷听，还伪造身份主动参与通讯，甚至伪造假信息。经常使用的一种方式叫做“中间人攻击（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man-in-the-middle (MITM) attack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”。简单举个例子说明，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相互通讯，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想要入侵，于是伪装成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进行通信，同时伪装成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进行通讯，作为“中间人”的身份进入通讯链路。但是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却完全不知道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参与其中，以为在和对方直接通讯。这时候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不但能够窃听到所有的信息，还能篡改信息。比如，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发消息“中午到餐厅吃饭”，但是实际发给了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没有收到。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收到后，改为“中午在家里吃饭”发给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，于是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就收到了错误的信息。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4439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密钥（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）与编码（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encryption</a:t>
            </a: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BAEAE-BFF1-4EB7-AAB8-1CAC3EAC951B}"/>
              </a:ext>
            </a:extLst>
          </p:cNvPr>
          <p:cNvSpPr txBox="1"/>
          <p:nvPr/>
        </p:nvSpPr>
        <p:spPr>
          <a:xfrm>
            <a:off x="802302" y="1608280"/>
            <a:ext cx="41022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关于对抗窃听的方法，同学们一定想到了加密，或者叫编码（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encryption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）。确实，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也使用了加密的方法，在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发送数据前使用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AES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，对方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收到数据后进行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decryption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能加密和解密的前提是，双方都使用相同的密钥（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）。但是如果密钥被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MITM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攻击者窃取、甚至篡改了，那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encryption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就毫无意义。所以在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之前，我们需要一套安全的方法在双方设备上生成相同的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。这个过程在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中称为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61175671-D109-4551-9C1E-7A8C3F53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14" y="3437785"/>
            <a:ext cx="3260136" cy="31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AE2C793-D246-453C-A8ED-1AFE418B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57" y="1172316"/>
            <a:ext cx="4514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1CF3B6-D0EC-4374-9969-AAE651092F42}"/>
              </a:ext>
            </a:extLst>
          </p:cNvPr>
          <p:cNvSpPr txBox="1"/>
          <p:nvPr/>
        </p:nvSpPr>
        <p:spPr>
          <a:xfrm>
            <a:off x="5524107" y="2296266"/>
            <a:ext cx="12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对称加密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9E8EF6-7364-45FD-B120-871D0D761052}"/>
              </a:ext>
            </a:extLst>
          </p:cNvPr>
          <p:cNvSpPr txBox="1"/>
          <p:nvPr/>
        </p:nvSpPr>
        <p:spPr>
          <a:xfrm>
            <a:off x="5524106" y="466128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非对称加密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356110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4439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配对（</a:t>
            </a: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pairing</a:t>
            </a:r>
            <a:r>
              <a:rPr lang="zh-CN" altLang="en-US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C78681-9C98-4A23-9B4A-95186694BA4C}"/>
              </a:ext>
            </a:extLst>
          </p:cNvPr>
          <p:cNvSpPr txBox="1"/>
          <p:nvPr/>
        </p:nvSpPr>
        <p:spPr>
          <a:xfrm>
            <a:off x="424206" y="1077861"/>
            <a:ext cx="48265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生成和分发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的过程在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SM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内称为配对（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分为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种方式和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个步骤。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"/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种方式：</a:t>
            </a:r>
          </a:p>
          <a:p>
            <a:pPr marL="742950" lvl="1" indent="-28575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legacy pairing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v4.0+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Secure Connections pairing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v4.2+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"/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个步骤：</a:t>
            </a:r>
          </a:p>
          <a:p>
            <a:pPr marL="800100" lvl="1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1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：交换双方的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paring feature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，用于决定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2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的方式。</a:t>
            </a:r>
          </a:p>
          <a:p>
            <a:pPr marL="800100" lvl="1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2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：根据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1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中双方的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feature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，选择对应的方式，生成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800100" lvl="1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3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：分发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Phase 2</a:t>
            </a:r>
            <a:r>
              <a:rPr lang="zh-CN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后、</a:t>
            </a:r>
            <a:r>
              <a:rPr lang="en-US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Phase 3</a:t>
            </a:r>
            <a:r>
              <a:rPr lang="zh-CN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前，要使用</a:t>
            </a:r>
            <a:r>
              <a:rPr lang="en-US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zh-CN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lang="en-US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LE Encryption</a:t>
            </a:r>
            <a:r>
              <a:rPr lang="zh-CN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。这个步骤是在</a:t>
            </a:r>
            <a:r>
              <a:rPr lang="en-US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LL</a:t>
            </a:r>
            <a:r>
              <a:rPr lang="zh-CN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进行的，不在</a:t>
            </a:r>
            <a:r>
              <a:rPr lang="en-US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SM</a:t>
            </a:r>
            <a:r>
              <a:rPr lang="zh-CN" altLang="zh-CN" sz="14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进行，所以被独立出来</a:t>
            </a:r>
            <a:endParaRPr lang="zh-CN" altLang="zh-CN" sz="14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BCF1995B-3B5A-4F8C-B7F0-53944CB4666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18376" y="1162393"/>
            <a:ext cx="6221690" cy="5547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832262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4439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Phase 1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D7DE04-6083-4F0A-BEC9-27604EE62799}"/>
              </a:ext>
            </a:extLst>
          </p:cNvPr>
          <p:cNvSpPr txBox="1"/>
          <p:nvPr/>
        </p:nvSpPr>
        <p:spPr>
          <a:xfrm>
            <a:off x="184439" y="905256"/>
            <a:ext cx="1175836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1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可以由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Pairing_Request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进行发起；也可以由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slave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Security_Request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进行发起，随后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Pairing_Request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Slave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收到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发送的</a:t>
            </a:r>
            <a:r>
              <a:rPr lang="en-US" altLang="zh-CN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Pairing_Request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后，回复</a:t>
            </a:r>
            <a:r>
              <a:rPr lang="en-US" altLang="zh-CN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Pairing_Response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。这两个数据包中包含的信息用于决定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2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中具体使用哪一种方法生成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Just Works</a:t>
            </a:r>
            <a:r>
              <a:rPr lang="zh-CN" altLang="en-US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就这么工作了，基本没有安全措施。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Numeric Comparison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（仅用于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Secure Connections pairing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Just Work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的基础上，双方设备要显示基于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ECDH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的验证数字结果，然后由用户比较双方数字是否一致并按键确认。需要双方设备具备一定的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 capabilities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Passkey Entry</a:t>
            </a:r>
            <a:r>
              <a:rPr lang="zh-CN" altLang="en-US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一方设备随机产生一个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999999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位数字密码并显示，另一方看到数字后在本设备内输入。随后双方设备使用规定的算法把这个数字密码变成确认码（避免数字密码直接暴露）。双方使用蓝牙交换确认码并确认是否一致。需要双方设备具备一定的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 capabilities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 of Band (OOB)</a:t>
            </a:r>
            <a:r>
              <a:rPr lang="zh-CN" altLang="en-US" kern="1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双方使用蓝牙以外的通讯方式交换密码，比如常用的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NFC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。需要双方设备同时具备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的能力。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可以看到，除了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Just Works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以外，对抗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MITM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的主要方式就是尽量不要用蓝牙来交换信息，而是用人工确认或者</a:t>
            </a:r>
            <a:r>
              <a:rPr lang="en-US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782402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30627" y="170184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Phase 2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937634-11DC-4A40-B051-00852B69576D}"/>
              </a:ext>
            </a:extLst>
          </p:cNvPr>
          <p:cNvSpPr txBox="1"/>
          <p:nvPr/>
        </p:nvSpPr>
        <p:spPr>
          <a:xfrm>
            <a:off x="1170494" y="1351508"/>
            <a:ext cx="98510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2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1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选择的方式在双方设备上生成用于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legacy pairing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2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会生成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Temporary Key (TK)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128-bit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的临时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，用于生成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Short Term Key (STK)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128-bit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的临时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 encryption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加密后续链路。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Secure Connections pairing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Phase 2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会生成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Long Term Key (LTK)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128-bit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Encryption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加密后续链路。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接下来我们讲一讲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legacy pairing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种生成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的流程。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 Secure Connections pairing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由于增加了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ECDH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，流程比较繁琐，我们就不具体讲解了。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69618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47828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Just Works</a:t>
            </a:r>
            <a:endParaRPr lang="zh-CN" altLang="en-US" sz="32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F913AD56-FC10-49B0-BEF2-56A3B04FB7C0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8227" y="671322"/>
            <a:ext cx="5400040" cy="6038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7833FA-9A9C-4E96-A94B-8214B455BAA0}"/>
              </a:ext>
            </a:extLst>
          </p:cNvPr>
          <p:cNvSpPr txBox="1"/>
          <p:nvPr/>
        </p:nvSpPr>
        <p:spPr>
          <a:xfrm>
            <a:off x="315798" y="1396033"/>
            <a:ext cx="61886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Just Works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值是固定值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0x00000000000000000000000000000000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双方各生成一个随机数，然后使用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、随机数、双方的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Device Address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等数据生成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confirm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随后双方交换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confirm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值和随机数，并相互验证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confirm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验证通过后，使用双方的随机数和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STK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spcBef>
                <a:spcPts val="120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可以看到，整个流程使用的所有数据都是完全暴露在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信道上的，无法防御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MITM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攻击。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375159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BEAUTIFY_FLAG" val="#wm#"/>
  <p:tag name="KSO_WM_TEMPLATE_CATEGORY" val="diagram"/>
  <p:tag name="KSO_WM_TEMPLATE_INDEX" val="20216523"/>
  <p:tag name="KSO_WM_SLIDE_CAN_ADD_NAVIGATION" val="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20bf79c36e2348c3efaf8"/>
  <p:tag name="KSO_WM_SLIDE_ID" val="diagram202165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SLIDE_SIZE" val="960*540"/>
  <p:tag name="KSO_WM_SLIDE_POSITION" val="0*0"/>
  <p:tag name="KSO_WM_TAG_VERSION" val="1.0"/>
  <p:tag name="KSO_WM_SLIDE_LAYOUT" val="a_d_f"/>
  <p:tag name="KSO_WM_SLIDE_LAYOUT_CNT" val="1_1_1"/>
  <p:tag name="KSO_WM_CHIP_FILLPROP" val="[[{&quot;text_align&quot;:&quot;cm&quot;,&quot;text_direction&quot;:&quot;horizontal&quot;,&quot;support_big_font&quot;:false,&quot;picture_toward&quot;:0,&quot;picture_dockside&quot;:[],&quot;fill_id&quot;:&quot;07adfc92f9a148ad9811d167e7384d57&quot;,&quot;fill_align&quot;:&quot;cm&quot;,&quot;chip_types&quot;:[&quot;picture&quot;]},{&quot;text_align&quot;:&quot;lm&quot;,&quot;text_direction&quot;:&quot;horizontal&quot;,&quot;support_big_font&quot;:false,&quot;picture_toward&quot;:0,&quot;picture_dockside&quot;:[],&quot;fill_id&quot;:&quot;1dd391698623409d8eb75585607645b5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c3291d38a76843e2a50649562753f489&quot;,&quot;fill_align&quot;:&quot;lm&quot;,&quot;chip_types&quot;:[&quot;text&quot;]}]]"/>
  <p:tag name="KSO_WM_CHIP_DECFILLPROP" val="[]"/>
  <p:tag name="KSO_WM_CHIP_GROUPID" val="5f320bf79c36e2348c3efaf7"/>
  <p:tag name="KSO_WM_SLIDE_BK_DARK_LIGHT" val="2"/>
  <p:tag name="KSO_WM_SLIDE_BACKGROUND_TYPE" val="general"/>
  <p:tag name="KSO_WM_SLIDE_SUPPORT_FEATURE_TYPE" val="0"/>
  <p:tag name="KSO_WM_TEMPLATE_ASSEMBLE_XID" val="5fb788439532eafaafcd85f8"/>
  <p:tag name="KSO_WM_TEMPLATE_ASSEMBLE_GROUPID" val="5fb788439532eafaafcd85f8"/>
  <p:tag name="KSO_WM_SLIDE_LAYOUT_INFO" val="{&quot;direction&quot;:1,&quot;id&quot;:&quot;2020-11-20T17:11:31&quot;,&quot;maxSize&quot;:{&quot;size1&quot;:46.299999999999997},&quot;minSize&quot;:{&quot;size1&quot;:46.299999999999997},&quot;normalSize&quot;:{&quot;size1&quot;:46.299999999999997},&quot;subLayout&quot;:[{&quot;id&quot;:&quot;2020-11-20T17:11:31&quot;,&quot;margin&quot;:{&quot;bottom&quot;:0,&quot;left&quot;:2.1170001029968262,&quot;right&quot;:0,&quot;top&quot;:0},&quot;type&quot;:0},{&quot;id&quot;:&quot;2020-11-20T17:11:31&quot;,&quot;maxSize&quot;:{&quot;size1&quot;:33.199628171488577},&quot;minSize&quot;:{&quot;size1&quot;:33.199628171488577},&quot;normalSize&quot;:{&quot;size1&quot;:33.199628171488577},&quot;subLayout&quot;:[{&quot;id&quot;:&quot;2020-11-20T17:11:31&quot;,&quot;margin&quot;:{&quot;bottom&quot;:0.84700000286102295,&quot;left&quot;:2.0899999141693115,&quot;right&quot;:1.6929999589920044,&quot;top&quot;:2.9630000591278076},&quot;type&quot;:0},{&quot;id&quot;:&quot;2020-11-20T17:11:31&quot;,&quot;margin&quot;:{&quot;bottom&quot;:1.6929999589920044,&quot;left&quot;:2.0899999141693115,&quot;right&quot;:1.6929999589920044,&quot;top&quot;:0.84700000286102295},&quot;type&quot;:0}],&quot;type&quot;:0}],&quot;type&quot;:0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35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6523_1*d*1"/>
  <p:tag name="KSO_WM_TEMPLATE_CATEGORY" val="diagram"/>
  <p:tag name="KSO_WM_TEMPLATE_INDEX" val="2021652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f855db099744e979876b152128ef4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0b1757f2314473b988c7887e3f0a566"/>
  <p:tag name="KSO_WM_UNIT_PLACING_PICTURE" val="40b1757f2314473b988c7887e3f0a566"/>
  <p:tag name="KSO_WM_TEMPLATE_ASSEMBLE_XID" val="5fb788439532eafaafcd85f8"/>
  <p:tag name="KSO_WM_TEMPLATE_ASSEMBLE_GROUPID" val="5fb788439532eafaafcd85f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6523_1*a*1"/>
  <p:tag name="KSO_WM_TEMPLATE_CATEGORY" val="diagram"/>
  <p:tag name="KSO_WM_TEMPLATE_INDEX" val="20216523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d9953e646174196895582654de56d1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81e44783c8f47d8b3176e1dde06cf82"/>
  <p:tag name="KSO_WM_UNIT_TEXT_FILL_FORE_SCHEMECOLOR_INDEX_BRIGHTNESS" val="0"/>
  <p:tag name="KSO_WM_UNIT_TEXT_FILL_FORE_SCHEMECOLOR_INDEX" val="13"/>
  <p:tag name="KSO_WM_UNIT_TEXT_FILL_TYPE" val="1"/>
  <p:tag name="KSO_WM_TEMPLATE_ASSEMBLE_XID" val="5fb788439532eafaafcd85f8"/>
  <p:tag name="KSO_WM_TEMPLATE_ASSEMBLE_GROUPID" val="5fb788439532eafaafcd85f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523_1*f*1"/>
  <p:tag name="KSO_WM_TEMPLATE_CATEGORY" val="diagram"/>
  <p:tag name="KSO_WM_TEMPLATE_INDEX" val="2021652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0"/>
  <p:tag name="KSO_WM_UNIT_SHOW_EDIT_AREA_INDICATION" val="1"/>
  <p:tag name="KSO_WM_CHIP_GROUPID" val="5e6b05596848fb12bee65ac8"/>
  <p:tag name="KSO_WM_CHIP_XID" val="5e6b05596848fb12bee65aca"/>
  <p:tag name="KSO_WM_UNIT_DEC_AREA_ID" val="4ebdaa62c51447be9b27b86368b147f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237d760e5fa417496b635519aecac99"/>
  <p:tag name="KSO_WM_UNIT_TEXT_FILL_FORE_SCHEMECOLOR_INDEX_BRIGHTNESS" val="0.25"/>
  <p:tag name="KSO_WM_UNIT_TEXT_FILL_FORE_SCHEMECOLOR_INDEX" val="13"/>
  <p:tag name="KSO_WM_UNIT_TEXT_FILL_TYPE" val="1"/>
  <p:tag name="KSO_WM_TEMPLATE_ASSEMBLE_XID" val="5fb788439532eafaafcd85f8"/>
  <p:tag name="KSO_WM_TEMPLATE_ASSEMBLE_GROUPID" val="5fb788439532eafaafcd85f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41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41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41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0"/>
  <p:tag name="KSO_WM_SLIDE_ID" val="diagram2021582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NDEX" val="1"/>
  <p:tag name="KSO_WM_TAG_VERSION" val="1.0"/>
  <p:tag name="KSO_WM_BEAUTIFY_FLAG" val="#wm#"/>
  <p:tag name="KSO_WM_TEMPLATE_CATEGORY" val="diagram"/>
  <p:tag name="KSO_WM_TEMPLATE_INDEX" val="20215823"/>
  <p:tag name="KSO_WM_SLIDE_LAYOUT" val="a_f_h"/>
  <p:tag name="KSO_WM_SLIDE_LAYOUT_CNT" val="1_1_1"/>
  <p:tag name="KSO_WM_TEMPLATE_THUMBS_INDEX" val="1、4、7、12、13、14、15、16、17、18、20、24、25、28、33、36、40、43、44"/>
  <p:tag name="KSO_WM_SLIDE_SIZE" val="289.469*372.002"/>
  <p:tag name="KSO_WM_SLIDE_POSITION" val="66.7667*120.00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6T09:52:16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11-16T09:52:16&quot;,&quot;margin&quot;:{&quot;bottom&quot;:0.3970000147819519,&quot;left&quot;:1.2699999809265137,&quot;right&quot;:1.2699999809265137,&quot;top&quot;:0.42300000786781311},&quot;type&quot;:0},{&quot;direction&quot;:1,&quot;id&quot;:&quot;2020-11-16T09:52:16&quot;,&quot;maxSize&quot;:{&quot;size1&quot;:66.199979652444995},&quot;minSize&quot;:{&quot;size1&quot;:38.799979652444982},&quot;normalSize&quot;:{&quot;size1&quot;:58.66237548577832},&quot;subLayout&quot;:[{&quot;id&quot;:&quot;2020-11-16T09:52:16&quot;,&quot;margin&quot;:{&quot;bottom&quot;:1.6929999589920044,&quot;left&quot;:1.6929999589920044,&quot;right&quot;:0.026000002399086952,&quot;top&quot;:1.7200000286102295},&quot;maxSize&quot;:{&quot;size1&quot;:85.210322991921501},&quot;minSize&quot;:{&quot;size1&quot;:71.510322991921512},&quot;normalSize&quot;:{&quot;size1&quot;:85.210322991921501},&quot;subLayout&quot;:[{&quot;id&quot;:&quot;2020-11-16T09:52:16&quot;,&quot;margin&quot;:{&quot;bottom&quot;:0.026000002399086952,&quot;left&quot;:0,&quot;right&quot;:0.032999999821186066,&quot;top&quot;:0},&quot;type&quot;:0},{&quot;id&quot;:&quot;2020-11-16T09:52:16&quot;,&quot;margin&quot;:{&quot;bottom&quot;:1.6929999589920044,&quot;left&quot;:1.6929999589920044,&quot;right&quot;:0.026000002399086952,&quot;top&quot;:0.01323340367525816},&quot;type&quot;:0}],&quot;type&quot;:0},{&quot;id&quot;:&quot;2020-11-16T09:52:16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b1db502a846156ed9eb430"/>
  <p:tag name="KSO_WM_TEMPLATE_ASSEMBLE_GROUPID" val="5fb1db502a846156ed9eb43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3_1*a*1"/>
  <p:tag name="KSO_WM_TEMPLATE_CATEGORY" val="diagram"/>
  <p:tag name="KSO_WM_TEMPLATE_INDEX" val="202158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2be4cb593434c55aae3f4fc3ea65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4fd2d686fa4d0fb0f7606afd25a3fa"/>
  <p:tag name="KSO_WM_UNIT_TEXT_FILL_FORE_SCHEMECOLOR_INDEX_BRIGHTNESS" val="0"/>
  <p:tag name="KSO_WM_UNIT_TEXT_FILL_FORE_SCHEMECOLOR_INDEX" val="13"/>
  <p:tag name="KSO_WM_UNIT_TEXT_FILL_TYPE" val="1"/>
  <p:tag name="KSO_WM_TEMPLATE_ASSEMBLE_XID" val="5fb1db502a846156ed9eb430"/>
  <p:tag name="KSO_WM_TEMPLATE_ASSEMBLE_GROUPID" val="5fb1db502a846156ed9eb43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0173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2293c8dda340fd2c9b5864"/>
  <p:tag name="KSO_WM_CHIP_FILLPROP" val="[[{&quot;fill_id&quot;:&quot;f5378d118a0e47a8a2fec2c04156848e&quot;,&quot;fill_align&quot;:&quot;cm&quot;,&quot;text_align&quot;:&quot;cm&quot;,&quot;text_direction&quot;:&quot;horizontal&quot;,&quot;chip_types&quot;:[&quot;picture&quot;]},{&quot;fill_id&quot;:&quot;391a8d3a475541dbbf4bf68b0f7e837c&quot;,&quot;fill_align&quot;:&quot;lb&quot;,&quot;text_align&quot;:&quot;lb&quot;,&quot;text_direction&quot;:&quot;horizontal&quot;,&quot;chip_types&quot;:[&quot;header&quot;]},{&quot;fill_id&quot;:&quot;dcd054a5fbf54e6fb810aa57786606fc&quot;,&quot;fill_align&quot;:&quot;lt&quot;,&quot;text_align&quot;:&quot;lt&quot;,&quot;text_direction&quot;:&quot;horizontal&quot;,&quot;chip_types&quot;:[&quot;text&quot;]}]]"/>
  <p:tag name="KSO_WM_SLIDE_ID" val="diagram2021017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275.949*74.7"/>
  <p:tag name="KSO_WM_SLIDE_POSITION" val="120*297.302"/>
  <p:tag name="KSO_WM_TAG_VERSION" val="1.0"/>
  <p:tag name="KSO_WM_SLIDE_LAYOUT" val="a_d_h"/>
  <p:tag name="KSO_WM_SLIDE_LAYOUT_CNT" val="1_1_1"/>
  <p:tag name="KSO_WM_CHIP_GROUPID" val="5f2293c8dda340fd2c9b5863"/>
  <p:tag name="KSO_WM_SLIDE_BK_DARK_LIGHT" val="2"/>
  <p:tag name="KSO_WM_SLIDE_BACKGROUND_TYPE" val="general"/>
  <p:tag name="KSO_WM_SLIDE_SUPPORT_FEATURE_TYPE" val="0"/>
  <p:tag name="KSO_WM_TEMPLATE_ASSEMBLE_XID" val="5f48a2c2f3f92eac73830e88"/>
  <p:tag name="KSO_WM_TEMPLATE_ASSEMBLE_GROUPID" val="5f48a2c2f3f92eac73830e8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8-28T14:23:42&quot;,&quot;maxSize&quot;:{&quot;size1&quot;:51.100000000000001},&quot;minSize&quot;:{&quot;size1&quot;:35.600000000000001},&quot;normalSize&quot;:{&quot;size1&quot;:50.377592592592592},&quot;subLayout&quot;:[{&quot;id&quot;:&quot;2020-08-28T14:23:42&quot;,&quot;margin&quot;:{&quot;bottom&quot;:0.026000002399086952,&quot;left&quot;:4.2329998016357422,&quot;right&quot;:19.897001266479492,&quot;top&quot;:4.6570000648498535},&quot;type&quot;:0},{&quot;id&quot;:&quot;2020-08-28T14:23:42&quot;,&quot;margin&quot;:{&quot;bottom&quot;:4.6570000648498535,&quot;left&quot;:4.2329998016357422,&quot;right&quot;:19.897001266479492,&quot;top&quot;:0.3970000147819519},&quot;maxSize&quot;:{&quot;size1&quot;:33.330956743987329},&quot;minSize&quot;:{&quot;size1&quot;:17.430956743987323},&quot;normalSize&quot;:{&quot;size1&quot;:19.460462602883432},&quot;subLayout&quot;:[{&quot;id&quot;:&quot;2020-08-28T14:23:42&quot;,&quot;margin&quot;:{&quot;bottom&quot;:0.04354708269238472,&quot;left&quot;:4.2329998016357422,&quot;right&quot;:19.897001266479492,&quot;top&quot;:0.3970000147819519},&quot;type&quot;:0},{&quot;id&quot;:&quot;2020-08-28T14:23:42&quot;,&quot;margin&quot;:{&quot;bottom&quot;:4.6570000648498535,&quot;left&quot;:4.2329998016357422,&quot;right&quot;:19.897001266479492,&quot;top&quot;:0.15224497020244598},&quot;type&quot;:0}],&quot;type&quot;:0}],&quot;type&quot;:0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173_1*i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2d12ecaae27f45338c27a3224dda19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93c8dda340fd2c9b5863"/>
  <p:tag name="KSO_WM_CHIP_XID" val="5f2293c8dda340fd2c9b586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38"/>
  <p:tag name="KSO_WM_TEMPLATE_ASSEMBLE_XID" val="5f48a2c2f3f92eac73830e88"/>
  <p:tag name="KSO_WM_TEMPLATE_ASSEMBLE_GROUPID" val="5f48a2c2f3f92eac73830e8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173_1*a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b&quot;,&quot;fill_mode&quot;:&quot;full&quot;}"/>
  <p:tag name="KSO_WM_UNIT_DEC_AREA_ID" val="8943720032b24a7cbb295e9627f84562"/>
  <p:tag name="KSO_WM_ASSEMBLE_CHIP_INDEX" val="4c37fda9680b4573b96914fcf4c0d925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88"/>
  <p:tag name="KSO_WM_TEMPLATE_ASSEMBLE_GROUPID" val="5f48a2c2f3f92eac73830e8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0173_1*h_a*1_1"/>
  <p:tag name="KSO_WM_TEMPLATE_CATEGORY" val="diagram"/>
  <p:tag name="KSO_WM_TEMPLATE_INDEX" val="20210173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CHIP_FILLAREA_FILL_RULE" val="{&quot;fill_align&quot;:&quot;lt&quot;,&quot;fill_mode&quot;:&quot;full&quot;}"/>
  <p:tag name="KSO_WM_UNIT_DEC_AREA_ID" val="e58bc344b7824107bbb7e3c405db3443"/>
  <p:tag name="KSO_WM_ASSEMBLE_CHIP_INDEX" val="d6bcc91b06334b4a9b87b6b1c85a4b37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88"/>
  <p:tag name="KSO_WM_TEMPLATE_ASSEMBLE_GROUPID" val="5f48a2c2f3f92eac73830e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5416_1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ee"/>
  <p:tag name="KSO_WM_UNIT_DEC_AREA_ID" val="00a0db5a33a04c41be9cd4a48b019ca8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26fb9c3cd834779aedbcb30014276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416_1*b*1"/>
  <p:tag name="KSO_WM_TEMPLATE_CATEGORY" val="custom"/>
  <p:tag name="KSO_WM_TEMPLATE_INDEX" val="2020541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4a4df0ceec8f413299ccdcb197535f1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69e5ab9107a46388a2d1d4e67c9b014"/>
  <p:tag name="KSO_WM_UNIT_TEXT_FILL_FORE_SCHEMECOLOR_INDEX_BRIGHTNESS" val="0.35"/>
  <p:tag name="KSO_WM_UNIT_TEXT_FILL_FORE_SCHEMECOLOR_INDEX" val="13"/>
  <p:tag name="KSO_WM_UNIT_TEXT_FILL_TYPE" val="1"/>
  <p:tag name="KSO_WM_TEMPLATE_ASSEMBLE_XID" val="5f9a6837989d9bef5b8f81d1"/>
  <p:tag name="KSO_WM_TEMPLATE_ASSEMBLE_GROUPID" val="5f8cfee0a61ec3b55284a7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416_1*a*1"/>
  <p:tag name="KSO_WM_TEMPLATE_CATEGORY" val="custom"/>
  <p:tag name="KSO_WM_TEMPLATE_INDEX" val="20205416"/>
  <p:tag name="KSO_WM_UNIT_LAYERLEVEL" val="1"/>
  <p:tag name="KSO_WM_TAG_VERSION" val="1.0"/>
  <p:tag name="KSO_WM_BEAUTIFY_FLAG" val="#wm#"/>
  <p:tag name="KSO_WM_UNIT_PRESET_TEXT" val="匠心之旅 优雅品鉴"/>
  <p:tag name="KSO_WM_UNIT_DEFAULT_FONT" val="56;72;4"/>
  <p:tag name="KSO_WM_UNIT_BLOCK" val="0"/>
  <p:tag name="KSO_WM_UNIT_DEC_AREA_ID" val="53564c90825e45c4b4f9027edc1f9ee6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69e5ab9107a46388a2d1d4e67c9b014"/>
  <p:tag name="KSO_WM_UNIT_TEXT_FILL_FORE_SCHEMECOLOR_INDEX_BRIGHTNESS" val="0.15"/>
  <p:tag name="KSO_WM_UNIT_TEXT_FILL_FORE_SCHEMECOLOR_INDEX" val="13"/>
  <p:tag name="KSO_WM_UNIT_TEXT_FILL_TYPE" val="1"/>
  <p:tag name="KSO_WM_TEMPLATE_ASSEMBLE_XID" val="5f9a6837989d9bef5b8f81d1"/>
  <p:tag name="KSO_WM_TEMPLATE_ASSEMBLE_GROUPID" val="5f8cfee0a61ec3b55284a7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801b98c4c0b443b28642c516aef2631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76dffe255a4f1a81884fcbebac4d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c34e036d3117448695c62699ceab09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f18c524ec7841769a7d854988d8adb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5416_2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ef"/>
  <p:tag name="KSO_WM_UNIT_DEC_AREA_ID" val="4d27c479011746db922e690e5ebcfcd8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bc3a396ba0cb422394ee19f1183d18c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c5117d82e80a4fc3a3c76e420cf691e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4b2600abd204f1b9cdbca1f623f1f9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f44d0716a3df4364b6cce77757188b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e5266dcf1384045a7666f0c4d01961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416_1*b*1"/>
  <p:tag name="KSO_WM_TEMPLATE_CATEGORY" val="custom"/>
  <p:tag name="KSO_WM_TEMPLATE_INDEX" val="2020541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5498818cfd1944da86bba89d2b91807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fa646f29c7234a62a38557960d795cba"/>
  <p:tag name="KSO_WM_UNIT_TEXT_FILL_FORE_SCHEMECOLOR_INDEX_BRIGHTNESS" val="0.35"/>
  <p:tag name="KSO_WM_UNIT_TEXT_FILL_FORE_SCHEMECOLOR_INDEX" val="13"/>
  <p:tag name="KSO_WM_UNIT_TEXT_FILL_TYPE" val="1"/>
  <p:tag name="KSO_WM_TEMPLATE_ASSEMBLE_XID" val="5f9a6837989d9bef5b8f81b6"/>
  <p:tag name="KSO_WM_TEMPLATE_ASSEMBLE_GROUPID" val="5f8cfee0a61ec3b55284a7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416_1*a*1"/>
  <p:tag name="KSO_WM_TEMPLATE_CATEGORY" val="custom"/>
  <p:tag name="KSO_WM_TEMPLATE_INDEX" val="20205416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6bc29963208442408e02bca3dc643789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fa646f29c7234a62a38557960d795cba"/>
  <p:tag name="KSO_WM_UNIT_TEXT_FILL_FORE_SCHEMECOLOR_INDEX_BRIGHTNESS" val="0.15"/>
  <p:tag name="KSO_WM_UNIT_TEXT_FILL_FORE_SCHEMECOLOR_INDEX" val="13"/>
  <p:tag name="KSO_WM_UNIT_TEXT_FILL_TYPE" val="1"/>
  <p:tag name="KSO_WM_TEMPLATE_ASSEMBLE_XID" val="5f9a6837989d9bef5b8f81b6"/>
  <p:tag name="KSO_WM_TEMPLATE_ASSEMBLE_GROUPID" val="5f8cfee0a61ec3b55284a7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801b98c4c0b443b28642c516aef2631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76dffe255a4f1a81884fcbebac4d9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c34e036d3117448695c62699ceab09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f18c524ec7841769a7d854988d8adb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801b98c4c0b443b28642c516aef2631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76dffe255a4f1a81884fcbebac4d9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c34e036d3117448695c62699ceab09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f18c524ec7841769a7d854988d8a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5416_2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ef"/>
  <p:tag name="KSO_WM_UNIT_DEC_AREA_ID" val="54433ade411d4a278e2078c19df4cc08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1b803a5e52084841b613b3f58ca8f42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918d56e762a749f7b0908267016ffd4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b369f74107343b6ba2e316dbb2fcf3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801b98c4c0b443b28642c516aef2631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76dffe255a4f1a81884fcbebac4d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c34e036d3117448695c62699ceab09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f18c524ec7841769a7d854988d8adb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801b98c4c0b443b28642c516aef2631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76dffe255a4f1a81884fcbebac4d9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c34e036d3117448695c62699ceab09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f18c524ec7841769a7d854988d8adb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801b98c4c0b443b28642c516aef2631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76dffe255a4f1a81884fcbebac4d9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c34e036d3117448695c62699ceab09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f18c524ec7841769a7d854988d8adb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5416_1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ee"/>
  <p:tag name="KSO_WM_UNIT_DEC_AREA_ID" val="00a0db5a33a04c41be9cd4a48b019ca8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26fb9c3cd834779aedbcb30014276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416_1*b*1"/>
  <p:tag name="KSO_WM_TEMPLATE_CATEGORY" val="custom"/>
  <p:tag name="KSO_WM_TEMPLATE_INDEX" val="2020541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3203502d2f34ab1b5bb100ad728ea10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6451a98e76d4cb38cb868a9da5ab8f5"/>
  <p:tag name="KSO_WM_UNIT_TEXT_FILL_FORE_SCHEMECOLOR_INDEX_BRIGHTNESS" val="0.35"/>
  <p:tag name="KSO_WM_UNIT_TEXT_FILL_FORE_SCHEMECOLOR_INDEX" val="13"/>
  <p:tag name="KSO_WM_UNIT_TEXT_FILL_TYPE" val="1"/>
  <p:tag name="KSO_WM_TEMPLATE_ASSEMBLE_XID" val="5f9a6837989d9bef5b8f81fa"/>
  <p:tag name="KSO_WM_TEMPLATE_ASSEMBLE_GROUPID" val="5f8cfee0a61ec3b55284a7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416_1*a*1"/>
  <p:tag name="KSO_WM_TEMPLATE_CATEGORY" val="custom"/>
  <p:tag name="KSO_WM_TEMPLATE_INDEX" val="20205416"/>
  <p:tag name="KSO_WM_UNIT_LAYERLEVEL" val="1"/>
  <p:tag name="KSO_WM_TAG_VERSION" val="1.0"/>
  <p:tag name="KSO_WM_BEAUTIFY_FLAG" val="#wm#"/>
  <p:tag name="KSO_WM_UNIT_PRESET_TEXT" val="THANKS"/>
  <p:tag name="KSO_WM_UNIT_DEFAULT_FONT" val="60;74;4"/>
  <p:tag name="KSO_WM_UNIT_BLOCK" val="0"/>
  <p:tag name="KSO_WM_UNIT_DEC_AREA_ID" val="b7151d5a23b344feac34a4d7520ca51a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6451a98e76d4cb38cb868a9da5ab8f5"/>
  <p:tag name="KSO_WM_UNIT_TEXT_FILL_FORE_SCHEMECOLOR_INDEX_BRIGHTNESS" val="0.15"/>
  <p:tag name="KSO_WM_UNIT_TEXT_FILL_FORE_SCHEMECOLOR_INDEX" val="13"/>
  <p:tag name="KSO_WM_UNIT_TEXT_FILL_TYPE" val="1"/>
  <p:tag name="KSO_WM_TEMPLATE_ASSEMBLE_XID" val="5f9a6837989d9bef5b8f81fa"/>
  <p:tag name="KSO_WM_TEMPLATE_ASSEMBLE_GROUPID" val="5f8cfee0a61ec3b55284a7e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801b98c4c0b443b28642c516aef2631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076dffe255a4f1a81884fcbebac4d97"/>
  <p:tag name="KSO_WM_SLIDE_BACKGROUND_TYPE" val="genera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c34e036d3117448695c62699ceab096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f18c524ec7841769a7d854988d8adb6"/>
  <p:tag name="KSO_WM_SLIDE_BACKGROUND_TYPE" val="genera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2a05044ed4654c029004ed6cd11172b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64f0f00add4064ac1aec01529ccd5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333dd47ba12a4ac0a080d287319cc8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eaee80a0b9843a58b61b829072e6337"/>
  <p:tag name="KSO_WM_SLIDE_BACKGROUND_TYPE" val="fram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661881c50474453b95ae06ab8549bf5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1bc5a851f124352bc3f7bcfe37eb064"/>
  <p:tag name="KSO_WM_SLIDE_BACKGROUND_TYPE" val="fr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f6d6de6739474a84a96124be0b55139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886fae90aa46b2a4ccd6790ce117c9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f357f6389edc491781aab3b96fc9fc1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35c56253ee04f9b9a80374047cdb7c0"/>
  <p:tag name="KSO_WM_SLIDE_BACKGROUND_TYPE" val="leftRigh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a3b01d96ded047b491321040cb28de4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bc30df1a52f45e29758596ce08899a8"/>
  <p:tag name="KSO_WM_SLIDE_BACKGROUND_TYPE" val="leftRigh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1bdf27460de54aeb91c6d7c2682794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6842f601044617b4487bf0691fc3a5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239460dc7b9e4f4098da4e05e022f9d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f350c0ecea4f30b33c1741ca7d2149"/>
  <p:tag name="KSO_WM_SLIDE_BACKGROUND_TYPE" val="topBotto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a6800c7e20c940a8b46a36d9f6ff0b1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cab0bbff95c4da99a732648a3da7154"/>
  <p:tag name="KSO_WM_SLIDE_BACKGROUND_TYPE" val="topBotto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18329c8753c94719a0939d4b2783e28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9b2d4990d847729165b881ce7ea3c1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713bccf961b0404e89d3cfc5cb7536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a4f3f49c27c452499f0b1198f346818"/>
  <p:tag name="KSO_WM_SLIDE_BACKGROUND_TYPE" val="bottomTo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86eab7c27ee548ca87e618da596cde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44857e35fa348cb9e1b462143d08bca"/>
  <p:tag name="KSO_WM_SLIDE_BACKGROUND_TYPE" val="bottomTo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b0933205d3404b889a620e9247d08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d20b1e2743940468ed7d7ffc2e013cd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4b7a90c8637d4acc8060af86a464fc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34428c37484c0692a09a05cbd80b7c"/>
  <p:tag name="KSO_WM_SLIDE_BACKGROUND_TYPE" val="navigatio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91dbac8175654476b9600605a9e5a83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3ce4eaf307e4c6e819a016b901a17b4"/>
  <p:tag name="KSO_WM_SLIDE_BACKGROUND_TYPE" val="navigation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416_5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2"/>
  <p:tag name="KSO_WM_UNIT_DEC_AREA_ID" val="3481a0c4edc94e968dec45f8206906b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6258df56664f3ba0dcdb3e6d859eac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3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0"/>
  <p:tag name="KSO_WM_UNIT_DEC_AREA_ID" val="cf70c8abf1b4414c98d6dd20113b0f1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f022292d7248cd9794bd54d808bbd7"/>
  <p:tag name="KSO_WM_SLIDE_BACKGROUND_TYPE" val="bel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416_4*i*1"/>
  <p:tag name="KSO_WM_TEMPLATE_CATEGORY" val="chip"/>
  <p:tag name="KSO_WM_TEMPLATE_INDEX" val="20205416"/>
  <p:tag name="KSO_WM_UNIT_LAYERLEVEL" val="1"/>
  <p:tag name="KSO_WM_TAG_VERSION" val="1.0"/>
  <p:tag name="KSO_WM_BEAUTIFY_FLAG" val="#wm#"/>
  <p:tag name="KSO_WM_CHIP_GROUPID" val="5f8cfee0a61ec3b55284a7ed"/>
  <p:tag name="KSO_WM_CHIP_XID" val="5f8cfee0a61ec3b55284a7f1"/>
  <p:tag name="KSO_WM_UNIT_DEC_AREA_ID" val="242973ce1e764fc9a4072bff51e3e6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caf7e58cd4a92b13b519af183f2d4"/>
  <p:tag name="KSO_WM_SLIDE_BACKGROUND_TYPE" val="bel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3366</Words>
  <Application>Microsoft Office PowerPoint</Application>
  <PresentationFormat>宽屏</PresentationFormat>
  <Paragraphs>107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4_Office 主题​​</vt:lpstr>
      <vt:lpstr>3_Office 主题​​</vt:lpstr>
      <vt:lpstr>上海麦士&amp;予芯智能  联合开发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王 蔚</cp:lastModifiedBy>
  <cp:revision>767</cp:revision>
  <dcterms:created xsi:type="dcterms:W3CDTF">2020-06-18T03:30:00Z</dcterms:created>
  <dcterms:modified xsi:type="dcterms:W3CDTF">2020-12-29T08:39:52Z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