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2.xml" ContentType="application/vnd.openxmlformats-officedocument.presentationml.notesSlide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83" r:id="rId3"/>
    <p:sldMasterId id="2147483740" r:id="rId4"/>
  </p:sldMasterIdLst>
  <p:notesMasterIdLst>
    <p:notesMasterId r:id="rId15"/>
  </p:notesMasterIdLst>
  <p:handoutMasterIdLst>
    <p:handoutMasterId r:id="rId16"/>
  </p:handoutMasterIdLst>
  <p:sldIdLst>
    <p:sldId id="1005" r:id="rId5"/>
    <p:sldId id="1150" r:id="rId6"/>
    <p:sldId id="898" r:id="rId7"/>
    <p:sldId id="692" r:id="rId8"/>
    <p:sldId id="894" r:id="rId9"/>
    <p:sldId id="888" r:id="rId10"/>
    <p:sldId id="902" r:id="rId11"/>
    <p:sldId id="901" r:id="rId12"/>
    <p:sldId id="906" r:id="rId13"/>
    <p:sldId id="114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10"/>
    <a:srgbClr val="FFFFFF"/>
    <a:srgbClr val="FFAB03"/>
    <a:srgbClr val="EC660E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4.png"/><Relationship Id="rId5" Type="http://schemas.openxmlformats.org/officeDocument/2006/relationships/tags" Target="../tags/tag1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9.xml"/><Relationship Id="rId10" Type="http://schemas.openxmlformats.org/officeDocument/2006/relationships/image" Target="../media/image3.png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7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file:///C:\Users\1V994W2\Documents\Tencent%20Files\574576071\FileRecv\&#25340;&#35013;&#32032;&#26448;\&#31616;&#32422;&#28385;&#29256;-60\\22\subject_holdleft_54,77,125_0_staid_full_0.png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6.xml"/><Relationship Id="rId10" Type="http://schemas.openxmlformats.org/officeDocument/2006/relationships/image" Target="../media/image3.png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4.png"/><Relationship Id="rId5" Type="http://schemas.openxmlformats.org/officeDocument/2006/relationships/tags" Target="../tags/tag64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3.xml"/><Relationship Id="rId9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1.xml"/><Relationship Id="rId10" Type="http://schemas.openxmlformats.org/officeDocument/2006/relationships/image" Target="../media/image4.png"/><Relationship Id="rId4" Type="http://schemas.openxmlformats.org/officeDocument/2006/relationships/tags" Target="../tags/tag70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3.xml"/><Relationship Id="rId10" Type="http://schemas.openxmlformats.org/officeDocument/2006/relationships/image" Target="../media/image4.png"/><Relationship Id="rId4" Type="http://schemas.openxmlformats.org/officeDocument/2006/relationships/tags" Target="../tags/tag82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../media/image4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3.png"/><Relationship Id="rId4" Type="http://schemas.openxmlformats.org/officeDocument/2006/relationships/tags" Target="../tags/tag88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7.xml"/><Relationship Id="rId10" Type="http://schemas.openxmlformats.org/officeDocument/2006/relationships/image" Target="../media/image3.png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4.png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image" Target="../media/image3.png"/><Relationship Id="rId5" Type="http://schemas.openxmlformats.org/officeDocument/2006/relationships/tags" Target="../tags/tag10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4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3.png"/><Relationship Id="rId5" Type="http://schemas.openxmlformats.org/officeDocument/2006/relationships/tags" Target="../tags/tag11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3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0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image" Target="../media/image4.png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4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34.xml"/><Relationship Id="rId10" Type="http://schemas.openxmlformats.org/officeDocument/2006/relationships/image" Target="../media/image3.png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4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53.xml"/><Relationship Id="rId9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167.xml"/><Relationship Id="rId10" Type="http://schemas.openxmlformats.org/officeDocument/2006/relationships/image" Target="../media/image7.png"/><Relationship Id="rId4" Type="http://schemas.openxmlformats.org/officeDocument/2006/relationships/tags" Target="../tags/tag166.xml"/><Relationship Id="rId9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7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184.xm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195.xml"/><Relationship Id="rId10" Type="http://schemas.openxmlformats.org/officeDocument/2006/relationships/image" Target="../media/image7.png"/><Relationship Id="rId4" Type="http://schemas.openxmlformats.org/officeDocument/2006/relationships/tags" Target="../tags/tag194.xml"/><Relationship Id="rId9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202.xml"/><Relationship Id="rId9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215.xml"/><Relationship Id="rId9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2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228.xml"/><Relationship Id="rId9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image" Target="../media/image7.png"/><Relationship Id="rId5" Type="http://schemas.openxmlformats.org/officeDocument/2006/relationships/tags" Target="../tags/tag236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image" Target="../media/image7.png"/><Relationship Id="rId5" Type="http://schemas.openxmlformats.org/officeDocument/2006/relationships/tags" Target="../tags/tag245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4.xml"/><Relationship Id="rId9" Type="http://schemas.openxmlformats.org/officeDocument/2006/relationships/tags" Target="../tags/tag249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image" Target="../media/image7.png"/><Relationship Id="rId5" Type="http://schemas.openxmlformats.org/officeDocument/2006/relationships/tags" Target="../tags/tag254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53.xml"/><Relationship Id="rId9" Type="http://schemas.openxmlformats.org/officeDocument/2006/relationships/tags" Target="../tags/tag25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image" Target="../media/image7.png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273.xml"/><Relationship Id="rId9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13" Type="http://schemas.openxmlformats.org/officeDocument/2006/relationships/tags" Target="../tags/tag295.xml"/><Relationship Id="rId3" Type="http://schemas.openxmlformats.org/officeDocument/2006/relationships/tags" Target="../tags/tag285.xml"/><Relationship Id="rId7" Type="http://schemas.openxmlformats.org/officeDocument/2006/relationships/tags" Target="../tags/tag289.xml"/><Relationship Id="rId12" Type="http://schemas.openxmlformats.org/officeDocument/2006/relationships/tags" Target="../tags/tag294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tags" Target="../tags/tag293.xml"/><Relationship Id="rId5" Type="http://schemas.openxmlformats.org/officeDocument/2006/relationships/tags" Target="../tags/tag287.xml"/><Relationship Id="rId10" Type="http://schemas.openxmlformats.org/officeDocument/2006/relationships/tags" Target="../tags/tag292.xml"/><Relationship Id="rId4" Type="http://schemas.openxmlformats.org/officeDocument/2006/relationships/tags" Target="../tags/tag286.xml"/><Relationship Id="rId9" Type="http://schemas.openxmlformats.org/officeDocument/2006/relationships/tags" Target="../tags/tag291.xml"/><Relationship Id="rId14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00.xml"/><Relationship Id="rId4" Type="http://schemas.openxmlformats.org/officeDocument/2006/relationships/tags" Target="../tags/tag29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2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4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9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371.xml"/><Relationship Id="rId3" Type="http://schemas.openxmlformats.org/officeDocument/2006/relationships/tags" Target="../tags/tag366.xml"/><Relationship Id="rId7" Type="http://schemas.openxmlformats.org/officeDocument/2006/relationships/tags" Target="../tags/tag370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67.xml"/><Relationship Id="rId9" Type="http://schemas.openxmlformats.org/officeDocument/2006/relationships/tags" Target="../tags/tag372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76.xml"/><Relationship Id="rId9" Type="http://schemas.openxmlformats.org/officeDocument/2006/relationships/tags" Target="../tags/tag381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3" Type="http://schemas.openxmlformats.org/officeDocument/2006/relationships/tags" Target="../tags/tag384.xml"/><Relationship Id="rId7" Type="http://schemas.openxmlformats.org/officeDocument/2006/relationships/tags" Target="../tags/tag388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9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97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93.xml"/><Relationship Id="rId9" Type="http://schemas.openxmlformats.org/officeDocument/2006/relationships/tags" Target="../tags/tag398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3179925" y="2318853"/>
            <a:ext cx="6350000" cy="1398905"/>
          </a:xfrm>
        </p:spPr>
        <p:txBody>
          <a:bodyPr vert="horz" wrap="square" lIns="90000" tIns="46800" rIns="9000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3180244" y="3928578"/>
            <a:ext cx="6349365" cy="448945"/>
          </a:xfrm>
        </p:spPr>
        <p:txBody>
          <a:bodyPr vert="horz" wrap="square" lIns="90000" tIns="0" rIns="90000" bIns="46800" rtlCol="0" anchor="t" anchorCtr="0">
            <a:normAutofit/>
          </a:bodyPr>
          <a:lstStyle>
            <a:lvl1pPr marL="0" indent="0" algn="ctr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818119" y="2443130"/>
            <a:ext cx="5686330" cy="108140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1143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3579742" y="2283847"/>
            <a:ext cx="5365750" cy="1398905"/>
          </a:xfr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3579742" y="3824992"/>
            <a:ext cx="536575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087424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087424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797" y="5124204"/>
            <a:ext cx="1620202" cy="173379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124204"/>
            <a:ext cx="1620202" cy="17337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2020/9/8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ags" Target="../tags/tag139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ags" Target="../tags/tag14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ags" Target="../tags/tag138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tags" Target="../tags/tag142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ags" Target="../tags/tag141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ags" Target="../tags/tag1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tags" Target="../tags/tag278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tags" Target="../tags/tag282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ags" Target="../tags/tag27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ags" Target="../tags/tag281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tags" Target="../tags/tag280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ags" Target="../tags/tag2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10" Type="http://schemas.openxmlformats.org/officeDocument/2006/relationships/image" Target="../media/image18.png"/><Relationship Id="rId4" Type="http://schemas.openxmlformats.org/officeDocument/2006/relationships/tags" Target="../tags/tag423.xml"/><Relationship Id="rId9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12" Type="http://schemas.openxmlformats.org/officeDocument/2006/relationships/image" Target="../media/image9.png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411.xml"/><Relationship Id="rId10" Type="http://schemas.openxmlformats.org/officeDocument/2006/relationships/slideLayout" Target="../slideLayouts/slideLayout58.xml"/><Relationship Id="rId4" Type="http://schemas.openxmlformats.org/officeDocument/2006/relationships/tags" Target="../tags/tag410.xml"/><Relationship Id="rId9" Type="http://schemas.openxmlformats.org/officeDocument/2006/relationships/tags" Target="../tags/tag4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</a:t>
            </a: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ADADA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rgbClr val="FFFFFF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ADADA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rgbClr val="FFFFFF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 t="15052" b="15052"/>
          <a:stretch>
            <a:fillRect/>
          </a:stretch>
        </p:blipFill>
        <p:spPr>
          <a:xfrm>
            <a:off x="4724438" y="762120"/>
            <a:ext cx="6858050" cy="53337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440">
                <a:moveTo>
                  <a:pt x="0" y="0"/>
                </a:moveTo>
                <a:lnTo>
                  <a:pt x="10800" y="0"/>
                </a:lnTo>
                <a:lnTo>
                  <a:pt x="108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矩形 3"/>
          <p:cNvSpPr/>
          <p:nvPr>
            <p:custDataLst>
              <p:tags r:id="rId5"/>
            </p:custDataLst>
          </p:nvPr>
        </p:nvSpPr>
        <p:spPr>
          <a:xfrm>
            <a:off x="304800" y="0"/>
            <a:ext cx="44196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762000" y="1798320"/>
            <a:ext cx="3693795" cy="29565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下一节预告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单片机开发环境</a:t>
            </a:r>
            <a:endParaRPr lang="zh-CN" altLang="en-US" sz="3600" b="1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635"/>
            <a:ext cx="304802" cy="6858055"/>
          </a:xfrm>
          <a:prstGeom prst="rect">
            <a:avLst/>
          </a:prstGeom>
          <a:solidFill>
            <a:srgbClr val="006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ADADA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rgbClr val="FFFFFF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ADADA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rgbClr val="FFFFFF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638712" y="1983205"/>
            <a:ext cx="3862345" cy="63235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1" i="0" u="none" strike="noStrike" cap="none" spc="30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sz="3200" b="1" i="0" kern="1200" cap="none" spc="300" normalizeH="0" noProof="0" dirty="0">
                <a:ln>
                  <a:noFill/>
                </a:ln>
                <a:solidFill>
                  <a:srgbClr val="006599"/>
                </a:solidFill>
                <a:effectLst/>
                <a:latin typeface="微软雅黑" panose="020B0503020204020204" pitchFamily="34" charset="-122"/>
                <a:cs typeface="+mn-ea"/>
                <a:sym typeface="+mn-ea"/>
              </a:rPr>
              <a:t>上节总结</a:t>
            </a:r>
          </a:p>
        </p:txBody>
      </p:sp>
      <p:sp>
        <p:nvSpPr>
          <p:cNvPr id="17" name="TextBox 16"/>
          <p:cNvSpPr txBox="1"/>
          <p:nvPr>
            <p:custDataLst>
              <p:tags r:id="rId5"/>
            </p:custDataLst>
          </p:nvPr>
        </p:nvSpPr>
        <p:spPr>
          <a:xfrm>
            <a:off x="1638712" y="2887336"/>
            <a:ext cx="3862345" cy="2291056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15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sz="2800" b="0" i="0" kern="1200" cap="none" spc="150" normalizeH="0" noProof="0" dirty="0">
                <a:ln>
                  <a:noFill/>
                </a:ln>
                <a:solidFill>
                  <a:srgbClr val="7F7F7F"/>
                </a:solidFill>
                <a:effectLst/>
                <a:cs typeface="+mn-ea"/>
                <a:sym typeface="+mn-ea"/>
              </a:rPr>
              <a:t>单片机外围</a:t>
            </a: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2"/>
          <a:srcRect l="8568" r="8568"/>
          <a:stretch>
            <a:fillRect/>
          </a:stretch>
        </p:blipFill>
        <p:spPr>
          <a:xfrm>
            <a:off x="7248531" y="1097069"/>
            <a:ext cx="3426685" cy="4601337"/>
          </a:xfrm>
          <a:prstGeom prst="rect">
            <a:avLst/>
          </a:prstGeom>
          <a:ln w="127000">
            <a:solidFill>
              <a:srgbClr val="F2F2F2"/>
            </a:solidFill>
          </a:ln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-6985" y="4445"/>
            <a:ext cx="12211685" cy="721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-19685" y="6196965"/>
            <a:ext cx="12211685" cy="721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1771650" y="2806700"/>
            <a:ext cx="3510915" cy="0"/>
          </a:xfrm>
          <a:prstGeom prst="line">
            <a:avLst/>
          </a:prstGeom>
          <a:ln>
            <a:solidFill>
              <a:srgbClr val="006599">
                <a:alpha val="3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96201" y="2362386"/>
            <a:ext cx="0" cy="1082040"/>
          </a:xfrm>
          <a:prstGeom prst="line">
            <a:avLst/>
          </a:prstGeom>
          <a:ln>
            <a:solidFill>
              <a:srgbClr val="0264A8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2111435" y="2223321"/>
            <a:ext cx="2170772" cy="136017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0" b="1" spc="200" dirty="0">
                <a:solidFill>
                  <a:srgbClr val="0264A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2.45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689475" y="1925955"/>
            <a:ext cx="5686425" cy="219392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45" dirty="0">
                <a:solidFill>
                  <a:srgbClr val="0264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补充内容</a:t>
            </a:r>
            <a:endParaRPr sz="4445" dirty="0">
              <a:solidFill>
                <a:srgbClr val="0264A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时序图让人感到不安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6265" y="1397675"/>
            <a:ext cx="5372273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很多同学对于总线时序总是非常疑惑。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但是，每次问道为何会感到疑惑，确总是说不清楚。我猜想问题的本质不是大家看不懂时序图，而是没想明白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为什么需要这么个“时序”，简简单单的把数据传过去不就好了吗？干嘛搞那么复杂？</a:t>
            </a:r>
            <a:endParaRPr lang="en-US" altLang="zh-CN" sz="1800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其实，时序的出现是为了简化问题。在真实的超大规模数字电路中，存在着数以千万计的门电路。这些门电路先组成一个个小的功能单元，再组成功能性的模块，最后再通过总线连接起来。由于具体功能的实现复杂度不同，对于信号处理的时间就不同。我从宏观层面举个例子，假如我要做个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A-B=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？的运算。而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的数据来自于不同的功能模块，比如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来自于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ADC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来自于内存。当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去读取数据的时候，由于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的数据运算慢，有可能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中的数据是无效的，导致运算结果出现了错误。到微观层面，即使在一个功能模块中，不同的电路分支运算时间也不同，一定会导致最后的结果出现问题。</a:t>
            </a:r>
            <a:endParaRPr lang="en-US" altLang="zh-CN" sz="1800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6827F61E-BA12-442C-BDFD-9CDE1A7BE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>
          <a:xfrm>
            <a:off x="6096000" y="1298907"/>
            <a:ext cx="5614206" cy="25058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B52B0A-C615-4152-BB95-E55B24854FAE}"/>
              </a:ext>
            </a:extLst>
          </p:cNvPr>
          <p:cNvSpPr txBox="1"/>
          <p:nvPr/>
        </p:nvSpPr>
        <p:spPr>
          <a:xfrm>
            <a:off x="6301047" y="4721661"/>
            <a:ext cx="4879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所以，芯片内的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clock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就被发明了，我们用算的最慢的那个家伙的时间来当作是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clock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的最高频率。这样，按照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clock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的步调，算的快的也别急着输出结果，等算的慢的搞定后，再统一调度。这样就不会出乱子了。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FF4D48-D396-4800-9980-02FE9DE20A17}"/>
              </a:ext>
            </a:extLst>
          </p:cNvPr>
          <p:cNvSpPr txBox="1"/>
          <p:nvPr/>
        </p:nvSpPr>
        <p:spPr>
          <a:xfrm>
            <a:off x="7725169" y="38886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一个复杂的时序图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22619" y="35432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如何把数据保存起来？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E50675-38A0-436C-92AB-F485F31D78B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1146" y="1210086"/>
            <a:ext cx="3290628" cy="1849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AB2B1B-A4A8-4F33-8869-E1F291657CC6}"/>
              </a:ext>
            </a:extLst>
          </p:cNvPr>
          <p:cNvSpPr txBox="1"/>
          <p:nvPr/>
        </p:nvSpPr>
        <p:spPr>
          <a:xfrm>
            <a:off x="875750" y="1610853"/>
            <a:ext cx="4879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有了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Clock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，我们能解决复杂电路的“同步”问题。同时还能解决保存数据的问题。</a:t>
            </a:r>
            <a:endParaRPr lang="en-US" altLang="zh-CN" sz="1800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这个锁存器中，当输入端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的电平变为低后，输出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就永远为低了，而不再受到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的控制。这就是利用循环回路来构建锁存器的核心思想。当然，这个锁存器没有办法干太多的事情，因为只能锁存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。所以，我们需要对它做些改进。核心思路是一样的，利用循环回路，用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个简单的与非门来实现一个可以锁存任何数据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对于二进制而言，任何数据也就是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罢了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的锁存器。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7593DF-667D-448A-B264-FCDEFAD8B7BB}"/>
              </a:ext>
            </a:extLst>
          </p:cNvPr>
          <p:cNvSpPr txBox="1"/>
          <p:nvPr/>
        </p:nvSpPr>
        <p:spPr>
          <a:xfrm>
            <a:off x="7265381" y="27975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一个最简单的锁存器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CFD87A-6D89-439E-A4E4-74E7BD2C18B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5890" y="3642178"/>
            <a:ext cx="4610735" cy="18522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6321D3-57C2-4E95-9B76-FFF418DFE147}"/>
              </a:ext>
            </a:extLst>
          </p:cNvPr>
          <p:cNvSpPr txBox="1"/>
          <p:nvPr/>
        </p:nvSpPr>
        <p:spPr>
          <a:xfrm>
            <a:off x="8057861" y="539024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F1D474-2F7E-48EC-BCF9-8504A2438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49600"/>
              </p:ext>
            </p:extLst>
          </p:nvPr>
        </p:nvGraphicFramePr>
        <p:xfrm>
          <a:off x="875750" y="4698507"/>
          <a:ext cx="539369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419462868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696232585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58336624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9229862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输入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34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Q(</a:t>
                      </a:r>
                      <a:r>
                        <a:rPr lang="en-US" sz="6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维持前一个数据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维持前一个数据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26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维持前一个数据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维持前一个数据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10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23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95959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1DF0CE5-F90E-4257-BB2C-D4B2E95F4183}"/>
              </a:ext>
            </a:extLst>
          </p:cNvPr>
          <p:cNvSpPr txBox="1"/>
          <p:nvPr/>
        </p:nvSpPr>
        <p:spPr>
          <a:xfrm>
            <a:off x="2797604" y="583645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锁存器真值表</a:t>
            </a:r>
          </a:p>
        </p:txBody>
      </p:sp>
      <p:sp>
        <p:nvSpPr>
          <p:cNvPr id="16" name="星形: 七角 15">
            <a:extLst>
              <a:ext uri="{FF2B5EF4-FFF2-40B4-BE49-F238E27FC236}">
                <a16:creationId xmlns:a16="http://schemas.microsoft.com/office/drawing/2014/main" id="{FFE8433B-8D37-464F-88A1-F4D87B929492}"/>
              </a:ext>
            </a:extLst>
          </p:cNvPr>
          <p:cNvSpPr/>
          <p:nvPr/>
        </p:nvSpPr>
        <p:spPr>
          <a:xfrm>
            <a:off x="9745916" y="5287813"/>
            <a:ext cx="1458107" cy="109728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SRAM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总线数据的锁存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DA6CBB-0C9E-4AF3-9637-6EB0526809BC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4011" y="2708404"/>
            <a:ext cx="6947160" cy="27809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007009-9BC3-423D-BD69-12412463E3F8}"/>
              </a:ext>
            </a:extLst>
          </p:cNvPr>
          <p:cNvSpPr txBox="1"/>
          <p:nvPr/>
        </p:nvSpPr>
        <p:spPr>
          <a:xfrm>
            <a:off x="1662544" y="1368613"/>
            <a:ext cx="8030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因为总线上的设备需要互相交换数据，所以数据不能“昙花一现”，所以锁存器的出现让我们能根据需要来将总线上的数据锁定住。但是，我们要保持多久呢？数据在不断的交换，我们总不能一致这么保持下去吧，总需要有个机制来同步数据的保持和更新吧。好，于是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触发器出现了。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FC2BB5-34C7-4E46-A3D0-93327FB75979}"/>
              </a:ext>
            </a:extLst>
          </p:cNvPr>
          <p:cNvSpPr txBox="1"/>
          <p:nvPr/>
        </p:nvSpPr>
        <p:spPr>
          <a:xfrm>
            <a:off x="5256472" y="548938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23584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D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触发器工作原理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06E109-5967-4FDC-A8FE-280398B426D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870" y="1171661"/>
            <a:ext cx="7776326" cy="4638936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D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触发器的时序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0AAC67-82A7-478C-8395-20E912944F6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91203"/>
            <a:ext cx="4698106" cy="32755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125384-4260-4C8C-93C6-EC95871D765D}"/>
              </a:ext>
            </a:extLst>
          </p:cNvPr>
          <p:cNvSpPr txBox="1"/>
          <p:nvPr/>
        </p:nvSpPr>
        <p:spPr>
          <a:xfrm>
            <a:off x="1012608" y="1246738"/>
            <a:ext cx="45818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我们每个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脚的上升沿，会导致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管脚的数据被锁存并保持输出。除了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管脚上升沿外，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管脚的数据变化不会影响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管脚的输出。当然，在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管脚上升沿前后的一段时间内，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管脚的数据需要保持稳定。这就是所谓数据的所谓数据的建立和保持时间。当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管脚上升沿把数据锁存后再从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管脚输出之间也会有一个短暂的延迟。</a:t>
            </a:r>
            <a:endParaRPr lang="en-US" altLang="zh-CN" sz="1800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看到这里，其实你们已经发现了，那个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就是所谓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Clock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触发器这种根据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Clock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来锁存并且输出数据的特性被广泛的使用在数字电路中。利用这种特性，我们就能让所挂在总线上的外部或者内部设备，根据一个统一的时钟来交换数据。同时，凡是依据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clock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来交换数据的总线，我们都称之为同步总线。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总线时序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F65D3CB0-D774-45FD-8BDB-A5539C600669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5" y="1943908"/>
            <a:ext cx="5330825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5AFC6-816E-4CF0-9154-680B38B3D464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70" y="1943908"/>
            <a:ext cx="5400040" cy="30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878"/>
  <p:tag name="KSO_WM_SLIDE_ID" val="diagram20198878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_f"/>
  <p:tag name="KSO_WM_SLIDE_LAYOUT_CNT" val="1_1_1"/>
  <p:tag name="KSO_WM_TEMPLATE_THUMBS_INDEX" val="1"/>
  <p:tag name="KSO_WM_TEMPLATE_MASTER_THUMB_INDEX" val="12"/>
  <p:tag name="KSO_WM_SLIDE_SIZE" val="962*543"/>
  <p:tag name="KSO_WM_SLIDE_POSITION" val="-1*0"/>
  <p:tag name="KSO_WM_SLIDE_BACKGROUND_TYPE" val="genera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姓名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878_1*a*1"/>
  <p:tag name="KSO_WM_TEMPLATE_CATEGORY" val="diagram"/>
  <p:tag name="KSO_WM_TEMPLATE_INDEX" val="20198878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最终呈现发布的良好效果，请尽量言简意赅的阐述观点；根据需要可酌情增减文字，以便观者可以准确理解您所传达的信息。"/>
  <p:tag name="KSO_WM_UNIT_NOCLEAR" val="0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878_1*f*1"/>
  <p:tag name="KSO_WM_TEMPLATE_CATEGORY" val="diagram"/>
  <p:tag name="KSO_WM_TEMPLATE_INDEX" val="20198878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14"/>
  <p:tag name="KSO_WM_UNIT_TEXT_FILL_TYPE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77*95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8878_1*d*1"/>
  <p:tag name="KSO_WM_TEMPLATE_CATEGORY" val="diagram"/>
  <p:tag name="KSO_WM_TEMPLATE_INDEX" val="20198878"/>
  <p:tag name="KSO_WM_UNIT_LAYERLEVEL" val="1"/>
  <p:tag name="KSO_WM_TAG_VERSION" val="1.0"/>
  <p:tag name="KSO_WM_BEAUTIFY_FLAG" val="#wm#"/>
  <p:tag name="KSO_WM_UNIT_LINE_FORE_SCHEMECOLOR_INDEX_BRIGHTNESS" val="-0.05"/>
  <p:tag name="KSO_WM_UNIT_LINE_FORE_SCHEMECOLOR_INDEX" val="14"/>
  <p:tag name="KSO_WM_UNIT_LINE_FILL_TYPE" val="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878_1*i*3"/>
  <p:tag name="KSO_WM_TEMPLATE_CATEGORY" val="diagram"/>
  <p:tag name="KSO_WM_TEMPLATE_INDEX" val="20198878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878_1*i*2"/>
  <p:tag name="KSO_WM_TEMPLATE_CATEGORY" val="diagram"/>
  <p:tag name="KSO_WM_TEMPLATE_INDEX" val="20198878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878_1*i*1"/>
  <p:tag name="KSO_WM_TEMPLATE_CATEGORY" val="diagram"/>
  <p:tag name="KSO_WM_TEMPLATE_INDEX" val="2019887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32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960*312"/>
  <p:tag name="KSO_WM_SLIDE_POSITION" val="0*120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23"/>
  <p:tag name="KSO_WM_SLIDE_LAYOUT" val="a_e"/>
  <p:tag name="KSO_WM_SLIDE_LAYOUT_CNT" val="1_1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3"/>
  <p:tag name="KSO_WM_UNIT_ID" val="custom20204323_7*i*1"/>
  <p:tag name="KSO_WM_UNIT_LINE_FORE_SCHEMECOLOR_INDEX_BRIGHTNESS" val="0"/>
  <p:tag name="KSO_WM_UNIT_LINE_FORE_SCHEMECOLOR_INDEX" val="5"/>
  <p:tag name="KSO_WM_UNIT_LINE_FILL_TYPE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23"/>
  <p:tag name="KSO_WM_UNIT_ID" val="custom20204323_7*e*1"/>
  <p:tag name="KSO_WM_UNIT_TEXT_FILL_FORE_SCHEMECOLOR_INDEX_BRIGHTNESS" val="0"/>
  <p:tag name="KSO_WM_UNIT_TEXT_FILL_FORE_SCHEMECOLOR_INDEX" val="5"/>
  <p:tag name="KSO_WM_UNIT_TEXT_FILL_TYPE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23"/>
  <p:tag name="KSO_WM_UNIT_ID" val="custom20204323_7*a*1"/>
  <p:tag name="KSO_WM_UNIT_ISNUMDGMTITL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864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a1063b660c33b3b8e66c26"/>
  <p:tag name="KSO_WM_CHIP_FILLPROP" val="[[{&quot;fill_id&quot;:&quot;d92fd05e09bf4c57ac6f555a6a58082e&quot;,&quot;fill_align&quot;:&quot;lm&quot;,&quot;text_align&quot;:&quot;lm&quot;,&quot;text_direction&quot;:&quot;horizontal&quot;,&quot;chip_types&quot;:[&quot;diagram&quot;,&quot;picture&quot;,&quot;chart&quot;,&quot;table&quot;,&quot;video&quot;]},{&quot;fill_id&quot;:&quot;8c3ab7574f034c199cb34332d1ec6278&quot;,&quot;fill_align&quot;:&quot;cm&quot;,&quot;text_align&quot;:&quot;lm&quot;,&quot;text_direction&quot;:&quot;horizontal&quot;,&quot;chip_types&quot;:[&quot;text&quot;,&quot;header&quot;]}]]"/>
  <p:tag name="KSO_WM_SLIDE_ID" val="diagram2020986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1"/>
  <p:tag name="KSO_WM_CHIP_GROUPID" val="5ea1063b660c33b3b8e66c25"/>
  <p:tag name="KSO_WM_SLIDE_BK_DARK_LIGHT" val="2"/>
  <p:tag name="KSO_WM_SLIDE_BACKGROUND_TYPE" val="general"/>
  <p:tag name="KSO_WM_SLIDE_SUPPORT_FEATURE_TYPE" val="0"/>
  <p:tag name="KSO_WM_TEMPLATE_ASSEMBLE_XID" val="5f28c2f7671cac347436e97d"/>
  <p:tag name="KSO_WM_TEMPLATE_ASSEMBLE_GROUPID" val="5f28c2f7671cac347436e97d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04T10:07:52&quot;,&quot;maxSize&quot;:{&quot;size1&quot;:38.799999999999997},&quot;minSize&quot;:{&quot;size1&quot;:38.799999999999997},&quot;normalSize&quot;:{&quot;size1&quot;:38.799999999999997},&quot;subLayout&quot;:[{&quot;id&quot;:&quot;2020-08-04T10:07:52&quot;,&quot;margin&quot;:{&quot;bottom&quot;:4.2329998016357422,&quot;left&quot;:2.1170001029968262,&quot;right&quot;:1.2699999809265137,&quot;top&quot;:4.2329998016357422},&quot;type&quot;:0},{&quot;id&quot;:&quot;2020-08-04T10:07:52&quot;,&quot;margin&quot;:{&quot;bottom&quot;:2.1170001029968262,&quot;left&quot;:0,&quot;right&quot;:1.6929999589920044,&quot;top&quot;:2.1170001029968262},&quot;type&quot;:0}],&quot;type&quot;:0}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11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864_1*d*1"/>
  <p:tag name="KSO_WM_TEMPLATE_CATEGORY" val="diagram"/>
  <p:tag name="KSO_WM_TEMPLATE_INDEX" val="2020986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9a8009cf62d45dc863cca1416e46e2c"/>
  <p:tag name="KSO_WM_ASSEMBLE_CHIP_INDEX" val="480df58e96e84e458600604590eaa314"/>
  <p:tag name="KSO_WM_UNIT_PLACING_PICTURE" val="480df58e96e84e458600604590eaa31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28c2f7671cac347436e97d"/>
  <p:tag name="KSO_WM_TEMPLATE_ASSEMBLE_GROUPID" val="5f28c2f7671cac347436e97d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864_1*i*1"/>
  <p:tag name="KSO_WM_TEMPLATE_CATEGORY" val="diagram"/>
  <p:tag name="KSO_WM_TEMPLATE_INDEX" val="20209864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}"/>
  <p:tag name="KSO_WM_UNIT_DEC_AREA_ID" val="180f1b0962604c90ba905d859fefdf48"/>
  <p:tag name="KSO_WM_CHIP_GROUPID" val="5ea1063b660c33b3b8e66c25"/>
  <p:tag name="KSO_WM_CHIP_XID" val="5ea1063b660c33b3b8e66c26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75"/>
  <p:tag name="KSO_WM_TEMPLATE_ASSEMBLE_XID" val="5f28c2f7671cac347436e97d"/>
  <p:tag name="KSO_WM_TEMPLATE_ASSEMBLE_GROUPID" val="5f28c2f7671cac347436e97d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64_1*a*1"/>
  <p:tag name="KSO_WM_TEMPLATE_CATEGORY" val="diagram"/>
  <p:tag name="KSO_WM_TEMPLATE_INDEX" val="2020986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c46ba069bcb49f4b5d27301fe5e189f"/>
  <p:tag name="KSO_WM_ASSEMBLE_CHIP_INDEX" val="18fd47223084498a9ca5f3f91bf756b6"/>
  <p:tag name="KSO_WM_UNIT_TEXT_FILL_FORE_SCHEMECOLOR_INDEX_BRIGHTNESS" val="0"/>
  <p:tag name="KSO_WM_UNIT_TEXT_FILL_FORE_SCHEMECOLOR_INDEX" val="13"/>
  <p:tag name="KSO_WM_UNIT_TEXT_FILL_TYPE" val="1"/>
  <p:tag name="KSO_WM_TEMPLATE_ASSEMBLE_XID" val="5f28c2f7671cac347436e97d"/>
  <p:tag name="KSO_WM_TEMPLATE_ASSEMBLE_GROUPID" val="5f28c2f7671cac347436e97d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864_1*i*2"/>
  <p:tag name="KSO_WM_TEMPLATE_CATEGORY" val="diagram"/>
  <p:tag name="KSO_WM_TEMPLATE_INDEX" val="2020986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9a615061f624be7b6112f828b74f786"/>
  <p:tag name="KSO_WM_UNIT_DECORATE_INFO" val="{&quot;ReferentInfo&quot;:{&quot;Id&quot;:&quot;180f1b0962604c90ba905d859fefdf48&quot;,&quot;X&quot;:{&quot;Pos&quot;:0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}"/>
  <p:tag name="KSO_WM_CHIP_GROUPID" val="5ea1063b660c33b3b8e66c25"/>
  <p:tag name="KSO_WM_CHIP_XID" val="5ea1063b660c33b3b8e66c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5"/>
  <p:tag name="KSO_WM_TEMPLATE_ASSEMBLE_XID" val="5f28c2f7671cac347436e97d"/>
  <p:tag name="KSO_WM_TEMPLATE_ASSEMBLE_GROUPID" val="5f28c2f7671cac347436e97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2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0、23、24、25、26、29、34、39、4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F7FA"/>
      </a:dk2>
      <a:lt2>
        <a:srgbClr val="F4F4F5"/>
      </a:lt2>
      <a:accent1>
        <a:srgbClr val="0264A8"/>
      </a:accent1>
      <a:accent2>
        <a:srgbClr val="215099"/>
      </a:accent2>
      <a:accent3>
        <a:srgbClr val="3F3D8A"/>
      </a:accent3>
      <a:accent4>
        <a:srgbClr val="5E297C"/>
      </a:accent4>
      <a:accent5>
        <a:srgbClr val="7C166D"/>
      </a:accent5>
      <a:accent6>
        <a:srgbClr val="9B025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06599"/>
      </a:accent1>
      <a:accent2>
        <a:srgbClr val="1C6698"/>
      </a:accent2>
      <a:accent3>
        <a:srgbClr val="3D79AD"/>
      </a:accent3>
      <a:accent4>
        <a:srgbClr val="5C85B8"/>
      </a:accent4>
      <a:accent5>
        <a:srgbClr val="798EC2"/>
      </a:accent5>
      <a:accent6>
        <a:srgbClr val="9898C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837</Words>
  <Application>Microsoft Office PowerPoint</Application>
  <PresentationFormat>宽屏</PresentationFormat>
  <Paragraphs>59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Office 主题​​</vt:lpstr>
      <vt:lpstr>1_Office 主题​​</vt:lpstr>
      <vt:lpstr>3_Office 主题​​</vt:lpstr>
      <vt:lpstr>4_Office 主题​​</vt:lpstr>
      <vt:lpstr> 上海麦士 &amp; 予芯智能 联合开发 </vt:lpstr>
      <vt:lpstr>PowerPoint 演示文稿</vt:lpstr>
      <vt:lpstr>补充内容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241</cp:revision>
  <dcterms:created xsi:type="dcterms:W3CDTF">2020-06-18T03:30:00Z</dcterms:created>
  <dcterms:modified xsi:type="dcterms:W3CDTF">2020-09-08T09:08:56Z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