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3.xml" ContentType="application/vnd.openxmlformats-officedocument.presentationml.notesSlide+xml"/>
  <Override PartName="/ppt/tags/tag15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4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1005" r:id="rId3"/>
    <p:sldId id="1118" r:id="rId4"/>
    <p:sldId id="1116" r:id="rId5"/>
    <p:sldId id="1113" r:id="rId6"/>
    <p:sldId id="1114" r:id="rId7"/>
    <p:sldId id="1119" r:id="rId8"/>
    <p:sldId id="1120" r:id="rId9"/>
    <p:sldId id="1121" r:id="rId10"/>
    <p:sldId id="1125" r:id="rId11"/>
    <p:sldId id="1126" r:id="rId12"/>
    <p:sldId id="1123" r:id="rId13"/>
    <p:sldId id="1128" r:id="rId14"/>
    <p:sldId id="1127" r:id="rId15"/>
    <p:sldId id="1133" r:id="rId16"/>
    <p:sldId id="1135" r:id="rId17"/>
    <p:sldId id="1130" r:id="rId18"/>
    <p:sldId id="1136" r:id="rId19"/>
    <p:sldId id="1139" r:id="rId20"/>
    <p:sldId id="114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AB03"/>
    <a:srgbClr val="EC660E"/>
    <a:srgbClr val="ED7110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1.xml"/><Relationship Id="rId9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2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36.xml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10" Type="http://schemas.openxmlformats.org/officeDocument/2006/relationships/image" Target="../media/image11.jpeg"/><Relationship Id="rId4" Type="http://schemas.openxmlformats.org/officeDocument/2006/relationships/tags" Target="../tags/tag165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46.xml"/><Relationship Id="rId10" Type="http://schemas.openxmlformats.org/officeDocument/2006/relationships/image" Target="../media/image4.png"/><Relationship Id="rId4" Type="http://schemas.openxmlformats.org/officeDocument/2006/relationships/tags" Target="../tags/tag145.xml"/><Relationship Id="rId9" Type="http://schemas.openxmlformats.org/officeDocument/2006/relationships/image" Target="file:///C:\Users\D69LXP2\Desktop\400px_tools/pic_temp/pic_sup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5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5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b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2.9.3  按键中断</a:t>
            </a:r>
          </a:p>
        </p:txBody>
      </p:sp>
      <p:pic>
        <p:nvPicPr>
          <p:cNvPr id="122" name="图片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30" y="1830705"/>
            <a:ext cx="6483350" cy="33388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6192520" y="54832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图： 调用按键中断初始化函数</a:t>
            </a:r>
            <a:endParaRPr lang="zh-CN" altLang="en-US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830705"/>
            <a:ext cx="45173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1600" b="0">
                <a:ea typeface="微软雅黑" panose="020B0503020204020204" pitchFamily="34" charset="-122"/>
              </a:rPr>
              <a:t>我们看一个真实的例子来玩玩。刚才我们打开了sample1，那我们就用它了。前面我们用这个工程实现了“Hello</a:t>
            </a:r>
            <a:r>
              <a:rPr lang="en-US" sz="1600" b="0">
                <a:latin typeface="微软雅黑" panose="020B0503020204020204" pitchFamily="34" charset="-122"/>
              </a:rPr>
              <a:t> </a:t>
            </a:r>
            <a:r>
              <a:rPr lang="zh-CN" sz="1600" b="0">
                <a:ea typeface="微软雅黑" panose="020B0503020204020204" pitchFamily="34" charset="-122"/>
              </a:rPr>
              <a:t>World~！”，其实这个例子里也包含了按键中断，我们再来仔细看一下。</a:t>
            </a:r>
          </a:p>
          <a:p>
            <a:pPr indent="266700">
              <a:lnSpc>
                <a:spcPct val="150000"/>
              </a:lnSpc>
            </a:pPr>
            <a:r>
              <a:rPr lang="zh-CN" sz="1600" b="0">
                <a:ea typeface="微软雅黑" panose="020B0503020204020204" pitchFamily="34" charset="-122"/>
              </a:rPr>
              <a:t>注意，在我们分析前请先自行打开sample1工程并且编译、下载，然后运行一下。这个例子会模拟一个“跑马灯”，然后请按下板子上的“USER”按键。你会发现每次按下按键后“跑马灯”的速度会变化。</a:t>
            </a:r>
            <a:endParaRPr lang="zh-CN" altLang="en-US" sz="1600"/>
          </a:p>
        </p:txBody>
      </p:sp>
    </p:spTree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2.9.3  按键中断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" name="图片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" y="1854200"/>
            <a:ext cx="9902825" cy="26816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951230" y="4888230"/>
            <a:ext cx="99777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zh-CN" sz="2000" b="0">
                <a:ea typeface="微软雅黑" panose="020B0503020204020204" pitchFamily="34" charset="-122"/>
              </a:rPr>
              <a:t>我们已经在main函数里调用了一个按键中断初始化的程序。这个函数本体也在main函数里，你应该能从第81行找到。</a:t>
            </a:r>
            <a:endParaRPr lang="zh-CN" altLang="en-US" sz="2000"/>
          </a:p>
        </p:txBody>
      </p:sp>
    </p:spTree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>
            <p:custDataLst>
              <p:tags r:id="rId2"/>
            </p:custDataLst>
          </p:nvPr>
        </p:nvSpPr>
        <p:spPr>
          <a:xfrm>
            <a:off x="1780555" y="824870"/>
            <a:ext cx="9906079" cy="5638845"/>
          </a:xfrm>
          <a:prstGeom prst="rect">
            <a:avLst/>
          </a:prstGeom>
          <a:solidFill>
            <a:srgbClr val="FFFFFF"/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114833" y="1523983"/>
            <a:ext cx="7162864" cy="1056894"/>
          </a:xfrm>
          <a:prstGeom prst="rect">
            <a:avLst/>
          </a:prstGeom>
          <a:noFill/>
        </p:spPr>
        <p:txBody>
          <a:bodyPr wrap="square" rtlCol="0" anchor="b">
            <a:noAutofit/>
            <a:scene3d>
              <a:camera prst="orthographicFront"/>
              <a:lightRig rig="threePt" dir="t"/>
            </a:scene3d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0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2.9.3 </a:t>
            </a:r>
            <a:r>
              <a:rPr lang="en-US" sz="4000" b="1" spc="3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中断处理函数</a:t>
            </a:r>
            <a:endParaRPr lang="en-US" sz="4000" b="1" spc="3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4114833" y="2885686"/>
            <a:ext cx="7162864" cy="244833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sz="2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我们能在main函数里找到两个看似句柄的函数，“EXTI0_IRQHandler”和“EXTI15_10_IRQHandler”。到底是哪个呢？</a:t>
            </a:r>
          </a:p>
          <a:p>
            <a:pPr marL="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sz="2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那我们动下手，来找到它！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8"/>
          <a:srcRect l="147" r="147"/>
          <a:stretch>
            <a:fillRect/>
          </a:stretch>
        </p:blipFill>
        <p:spPr>
          <a:xfrm>
            <a:off x="609604" y="1828787"/>
            <a:ext cx="3048022" cy="320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00" h="5040">
                <a:moveTo>
                  <a:pt x="0" y="0"/>
                </a:moveTo>
                <a:lnTo>
                  <a:pt x="4800" y="0"/>
                </a:lnTo>
                <a:lnTo>
                  <a:pt x="4800" y="5040"/>
                </a:lnTo>
                <a:lnTo>
                  <a:pt x="0" y="50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2.9.3  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判断中断处理函数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83870" y="1725930"/>
            <a:ext cx="561848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1600" b="0">
                <a:ea typeface="微软雅黑" panose="020B0503020204020204" pitchFamily="34" charset="-122"/>
              </a:rPr>
              <a:t>方法</a:t>
            </a:r>
            <a:r>
              <a:rPr lang="en-US" altLang="zh-CN" sz="1600" b="0">
                <a:ea typeface="微软雅黑" panose="020B0503020204020204" pitchFamily="34" charset="-122"/>
              </a:rPr>
              <a:t>1</a:t>
            </a:r>
            <a:r>
              <a:rPr lang="zh-CN" altLang="en-US" sz="1600" b="0">
                <a:ea typeface="微软雅黑" panose="020B0503020204020204" pitchFamily="34" charset="-122"/>
              </a:rPr>
              <a:t>：先</a:t>
            </a:r>
            <a:r>
              <a:rPr lang="zh-CN" sz="1600" b="0">
                <a:ea typeface="微软雅黑" panose="020B0503020204020204" pitchFamily="34" charset="-122"/>
              </a:rPr>
              <a:t>设置断点。进入调试模式后，在所要设置断点的代码行前单击就会产生一个红点，然后点击运行按钮就可以看程序会不会运行到设置断点的地方了。想要取消断点就停止程序运行，然后再次点击这个红点就好。</a:t>
            </a:r>
          </a:p>
          <a:p>
            <a:pPr indent="266700">
              <a:lnSpc>
                <a:spcPct val="150000"/>
              </a:lnSpc>
            </a:pPr>
            <a:r>
              <a:rPr lang="zh-CN" sz="1600" b="0">
                <a:ea typeface="微软雅黑" panose="020B0503020204020204" pitchFamily="34" charset="-122"/>
              </a:rPr>
              <a:t>设置好了断点，然后点击运行按钮如下图，我们会观察到“跑马灯”在闪烁。</a:t>
            </a:r>
          </a:p>
          <a:p>
            <a:pPr indent="266700">
              <a:lnSpc>
                <a:spcPct val="150000"/>
              </a:lnSpc>
            </a:pPr>
            <a:r>
              <a:rPr lang="zh-CN" sz="1600" b="0">
                <a:ea typeface="微软雅黑" panose="020B0503020204020204" pitchFamily="34" charset="-122"/>
              </a:rPr>
              <a:t>然后，请按下板子上的“</a:t>
            </a:r>
            <a:r>
              <a:rPr lang="en-US" sz="1600" b="0">
                <a:latin typeface="微软雅黑" panose="020B0503020204020204" pitchFamily="34" charset="-122"/>
              </a:rPr>
              <a:t>USER</a:t>
            </a:r>
            <a:r>
              <a:rPr lang="zh-CN" sz="1600" b="0">
                <a:ea typeface="微软雅黑" panose="020B0503020204020204" pitchFamily="34" charset="-122"/>
              </a:rPr>
              <a:t>”按键。此时，就能看到调试窗口停在了一个断点上，同时“跑马灯”也停止了。说明，按下我们定义的按键后，产生的中断来到了“</a:t>
            </a:r>
            <a:r>
              <a:rPr lang="en-US" sz="1600" b="0">
                <a:latin typeface="微软雅黑" panose="020B0503020204020204" pitchFamily="34" charset="-122"/>
              </a:rPr>
              <a:t>EXTI0_IRQHandler</a:t>
            </a:r>
            <a:r>
              <a:rPr lang="zh-CN" sz="1600" b="0">
                <a:ea typeface="微软雅黑" panose="020B0503020204020204" pitchFamily="34" charset="-122"/>
              </a:rPr>
              <a:t>”句柄。</a:t>
            </a:r>
          </a:p>
          <a:p>
            <a:pPr indent="266700">
              <a:lnSpc>
                <a:spcPct val="150000"/>
              </a:lnSpc>
            </a:pPr>
            <a:r>
              <a:rPr lang="zh-CN" sz="1600" b="0">
                <a:ea typeface="微软雅黑" panose="020B0503020204020204" pitchFamily="34" charset="-122"/>
              </a:rPr>
              <a:t>我们再次点击运行按钮，让程序继续跑下去。</a:t>
            </a:r>
            <a:endParaRPr lang="zh-CN" altLang="en-US" sz="1600"/>
          </a:p>
        </p:txBody>
      </p:sp>
      <p:pic>
        <p:nvPicPr>
          <p:cNvPr id="124" name="图片 1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22745" y="1841500"/>
            <a:ext cx="4538345" cy="39223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682865" y="5795645"/>
            <a:ext cx="30194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600" b="0">
                <a:ea typeface="微软雅黑" panose="020B0503020204020204" pitchFamily="34" charset="-122"/>
              </a:rPr>
              <a:t>图: 设置调试断点</a:t>
            </a:r>
            <a:endParaRPr lang="zh-CN" sz="160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762006"/>
            <a:ext cx="762006" cy="152401"/>
          </a:xfrm>
          <a:prstGeom prst="rect">
            <a:avLst/>
          </a:prstGeom>
          <a:solidFill>
            <a:srgbClr val="5E7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meihua_service_cache\jpg/50b3003530e4c2c1177315e741ba82df.jpg50b3003530e4c2c1177315e741ba82df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 l="44267"/>
          <a:stretch>
            <a:fillRect/>
          </a:stretch>
        </p:blipFill>
        <p:spPr>
          <a:xfrm>
            <a:off x="5397071" y="0"/>
            <a:ext cx="679492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01" h="10800">
                <a:moveTo>
                  <a:pt x="3501" y="0"/>
                </a:moveTo>
                <a:lnTo>
                  <a:pt x="10701" y="0"/>
                </a:lnTo>
                <a:lnTo>
                  <a:pt x="10701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</p:spPr>
      </p:pic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>
            <a:off x="5397071" y="0"/>
            <a:ext cx="264583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7" h="10800">
                <a:moveTo>
                  <a:pt x="3501" y="0"/>
                </a:moveTo>
                <a:lnTo>
                  <a:pt x="4167" y="0"/>
                </a:lnTo>
                <a:lnTo>
                  <a:pt x="4167" y="4"/>
                </a:lnTo>
                <a:lnTo>
                  <a:pt x="565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914400" y="108585"/>
            <a:ext cx="5804535" cy="97536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2.9.3 判断中断处理函数 方法1</a:t>
            </a: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762000" y="1666875"/>
            <a:ext cx="4942840" cy="41948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再次按下按键，程序又会停在同一个位置，我们重复几次这样的操作，发现无论怎么按，始终不会停在“EXTI15_10_IRQHandler”内的断点上。我们基本就能判断，这个函数目前没有作用。当然为了谨慎起见，我们可以不要同时设置两个断点，而是分开来设置一个断点，分别看一下是不是真的不会运行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1800" spc="5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“EXTI15_10_IRQHandler”，这个工作就请你自己来完成。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l="418" r="418"/>
          <a:stretch>
            <a:fillRect/>
          </a:stretch>
        </p:blipFill>
        <p:spPr>
          <a:xfrm>
            <a:off x="307345" y="805815"/>
            <a:ext cx="6858050" cy="54864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200">
                <a:moveTo>
                  <a:pt x="0" y="0"/>
                </a:moveTo>
                <a:lnTo>
                  <a:pt x="10800" y="0"/>
                </a:lnTo>
                <a:lnTo>
                  <a:pt x="1080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6624320" y="1764030"/>
            <a:ext cx="5041900" cy="35706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3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在继续分析前我要问一个问题。在刚才的断点实验中，你们有没有发现跑马灯的速度好像不会变化？</a:t>
            </a: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3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这是为何？请回答~！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2.9.3  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判断中断处理函数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6885" y="1466215"/>
            <a:ext cx="60502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>
                <a:ea typeface="微软雅黑" panose="020B0503020204020204" pitchFamily="34" charset="-122"/>
              </a:rPr>
              <a:t>第二个调试方法是利用串口printf。既然你都能“Hello</a:t>
            </a:r>
            <a:r>
              <a:rPr lang="en-US" b="0">
                <a:latin typeface="微软雅黑" panose="020B0503020204020204" pitchFamily="34" charset="-122"/>
              </a:rPr>
              <a:t> </a:t>
            </a:r>
            <a:r>
              <a:rPr lang="zh-CN" b="0">
                <a:ea typeface="微软雅黑" panose="020B0503020204020204" pitchFamily="34" charset="-122"/>
              </a:rPr>
              <a:t>World~！”了，就不能“Hello，I</a:t>
            </a:r>
            <a:r>
              <a:rPr lang="en-US" b="0">
                <a:latin typeface="微软雅黑" panose="020B0503020204020204" pitchFamily="34" charset="-122"/>
              </a:rPr>
              <a:t> am </a:t>
            </a:r>
            <a:r>
              <a:rPr lang="zh-CN" b="0">
                <a:ea typeface="微软雅黑" panose="020B0503020204020204" pitchFamily="34" charset="-122"/>
              </a:rPr>
              <a:t>here！”吗？我们加两句printf在刚才的两个中断函数中，看看效果。注意，之所以我把这个方法列为第二个方法，是因为printf函数其实很复杂，也比较耗费时间，一般而言我不会在中断函数中使用。但这是一个展示用printf来调试程序的机会，所以就试试吧。我加入了两个printf函数，同时把“Hello</a:t>
            </a:r>
            <a:r>
              <a:rPr lang="en-US" b="0">
                <a:latin typeface="微软雅黑" panose="020B0503020204020204" pitchFamily="34" charset="-122"/>
              </a:rPr>
              <a:t> </a:t>
            </a:r>
            <a:r>
              <a:rPr lang="zh-CN" b="0">
                <a:ea typeface="微软雅黑" panose="020B0503020204020204" pitchFamily="34" charset="-122"/>
              </a:rPr>
              <a:t>World~！”注释掉了，避免干扰。如图：</a:t>
            </a:r>
            <a:endParaRPr lang="zh-CN" altLang="en-US"/>
          </a:p>
        </p:txBody>
      </p:sp>
      <p:pic>
        <p:nvPicPr>
          <p:cNvPr id="125" name="图片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80" y="886460"/>
            <a:ext cx="4542155" cy="30410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6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45" y="4015740"/>
            <a:ext cx="4542790" cy="23234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7677150" y="6339205"/>
            <a:ext cx="29711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800" b="0">
                <a:ea typeface="微软雅黑" panose="020B0503020204020204" pitchFamily="34" charset="-122"/>
              </a:rPr>
              <a:t>图： 用printf来调试</a:t>
            </a:r>
            <a:endParaRPr lang="zh-CN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2.9.3  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判断中断处理函数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pic>
        <p:nvPicPr>
          <p:cNvPr id="127" name="图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5" y="1803400"/>
            <a:ext cx="4451985" cy="40424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8347710" y="5967730"/>
            <a:ext cx="29711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800" b="0">
                <a:ea typeface="微软雅黑" panose="020B0503020204020204" pitchFamily="34" charset="-122"/>
              </a:rPr>
              <a:t>图： 用printf来调试</a:t>
            </a:r>
            <a:endParaRPr lang="zh-CN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7660" y="1548765"/>
            <a:ext cx="6586855" cy="4523105"/>
            <a:chOff x="714" y="3019"/>
            <a:chExt cx="10373" cy="7123"/>
          </a:xfrm>
        </p:grpSpPr>
        <p:sp>
          <p:nvSpPr>
            <p:cNvPr id="100" name="文本框 99"/>
            <p:cNvSpPr txBox="1"/>
            <p:nvPr/>
          </p:nvSpPr>
          <p:spPr>
            <a:xfrm>
              <a:off x="714" y="3019"/>
              <a:ext cx="10373" cy="7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266700">
                <a:lnSpc>
                  <a:spcPct val="200000"/>
                </a:lnSpc>
              </a:pPr>
              <a:r>
                <a:rPr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好，让我们编译、下载，然后按一下RESET按键，跑马灯应该正常的运行。</a:t>
              </a:r>
            </a:p>
            <a:p>
              <a:pPr indent="266700">
                <a:lnSpc>
                  <a:spcPct val="200000"/>
                </a:lnSpc>
              </a:pPr>
              <a:r>
                <a:rPr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然后，我们打开串口调试工具，按照前面课程介绍的方法连接串口，并打开串口。现在让我们按下USER按键看看效果。每按下一次就会在屏幕上打出一句话，而且每次都一样。我们可以确定，程序没有运行到“EXTI15_10_IRQHandler”中去。</a:t>
              </a:r>
            </a:p>
            <a:p>
              <a:pPr indent="266700">
                <a:lnSpc>
                  <a:spcPct val="200000"/>
                </a:lnSpc>
              </a:pPr>
              <a:r>
                <a:rPr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顺便提一下在printf函数里我用了“__func__”保留字，它会让printf函数把当前所在的函数名打出来，</a:t>
              </a:r>
              <a:r>
                <a:rPr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是不是很方便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1" y="9087"/>
              <a:ext cx="837" cy="89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407" y="2133622"/>
            <a:ext cx="4267238" cy="6096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下节预告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400" y="2895600"/>
            <a:ext cx="4267200" cy="10629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4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外围总线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rcRect t="-379" b="-379"/>
          <a:stretch>
            <a:fillRect/>
          </a:stretch>
        </p:blipFill>
        <p:spPr>
          <a:xfrm>
            <a:off x="5486444" y="2133600"/>
            <a:ext cx="5791247" cy="2590821"/>
          </a:xfrm>
          <a:custGeom>
            <a:avLst/>
            <a:gdLst>
              <a:gd name="connsiteX0" fmla="*/ 0 w 1533524"/>
              <a:gd name="connsiteY0" fmla="*/ 0 h 2042825"/>
              <a:gd name="connsiteX1" fmla="*/ 1533524 w 1533524"/>
              <a:gd name="connsiteY1" fmla="*/ 0 h 2042825"/>
              <a:gd name="connsiteX2" fmla="*/ 1533524 w 1533524"/>
              <a:gd name="connsiteY2" fmla="*/ 2042825 h 2042825"/>
              <a:gd name="connsiteX3" fmla="*/ 0 w 1533524"/>
              <a:gd name="connsiteY3" fmla="*/ 2042825 h 204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" h="4080">
                <a:moveTo>
                  <a:pt x="0" y="0"/>
                </a:moveTo>
                <a:lnTo>
                  <a:pt x="9120" y="0"/>
                </a:lnTo>
                <a:lnTo>
                  <a:pt x="9120" y="4080"/>
                </a:lnTo>
                <a:lnTo>
                  <a:pt x="0" y="40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图片包含 墙壁&#10;&#10;自动生成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t="11675" b="11675"/>
          <a:stretch>
            <a:fillRect/>
          </a:stretch>
        </p:blipFill>
        <p:spPr>
          <a:xfrm>
            <a:off x="464456" y="329484"/>
            <a:ext cx="7271657" cy="6201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532446" y="844558"/>
            <a:ext cx="968418" cy="4964626"/>
          </a:xfrm>
          <a:prstGeom prst="rect">
            <a:avLst/>
          </a:prstGeom>
        </p:spPr>
        <p:txBody>
          <a:bodyPr vert="eaVert" lIns="90000" tIns="46800" rIns="90000" bIns="46800" rtlCol="0" anchor="ctr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1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ym typeface="+mn-ea"/>
              </a:rPr>
              <a:t>谢   谢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片包含 就坐&#10;&#10;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 l="6321" r="6321"/>
          <a:stretch>
            <a:fillRect/>
          </a:stretch>
        </p:blipFill>
        <p:spPr>
          <a:xfrm>
            <a:off x="-10160" y="-1"/>
            <a:ext cx="12213219" cy="6858001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600950" y="3414395"/>
            <a:ext cx="4081780" cy="141097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0" spc="300" dirty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</a:t>
            </a:r>
            <a:r>
              <a:rPr lang="zh-CN" altLang="en-US" sz="3600" b="1" kern="0" spc="300" dirty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上节总结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059" y="622007"/>
            <a:ext cx="11181975" cy="0"/>
          </a:xfrm>
          <a:prstGeom prst="line">
            <a:avLst/>
          </a:prstGeom>
          <a:ln w="12700">
            <a:solidFill>
              <a:srgbClr val="BFBFBF"/>
            </a:solidFill>
            <a:prstDash val="solid"/>
          </a:ln>
        </p:spPr>
        <p:style>
          <a:lnRef idx="1">
            <a:srgbClr val="266CBA"/>
          </a:lnRef>
          <a:fillRef idx="0">
            <a:srgbClr val="266CBA"/>
          </a:fillRef>
          <a:effectRef idx="0">
            <a:srgbClr val="266CBA"/>
          </a:effectRef>
          <a:fontRef idx="minor">
            <a:srgbClr val="000000"/>
          </a:fontRef>
        </p:style>
      </p:cxnSp>
      <p:sp>
        <p:nvSpPr>
          <p:cNvPr id="6" name="任意多边形: 形状 21"/>
          <p:cNvSpPr/>
          <p:nvPr>
            <p:custDataLst>
              <p:tags r:id="rId3"/>
            </p:custDataLst>
          </p:nvPr>
        </p:nvSpPr>
        <p:spPr>
          <a:xfrm rot="7318264">
            <a:off x="5036211" y="2742464"/>
            <a:ext cx="225942" cy="5506892"/>
          </a:xfrm>
          <a:custGeom>
            <a:avLst/>
            <a:gdLst>
              <a:gd name="connsiteX0" fmla="*/ 0 w 225942"/>
              <a:gd name="connsiteY0" fmla="*/ 5506892 h 5506892"/>
              <a:gd name="connsiteX1" fmla="*/ 0 w 225942"/>
              <a:gd name="connsiteY1" fmla="*/ 0 h 5506892"/>
              <a:gd name="connsiteX2" fmla="*/ 225942 w 225942"/>
              <a:gd name="connsiteY2" fmla="*/ 361990 h 5506892"/>
              <a:gd name="connsiteX3" fmla="*/ 225942 w 225942"/>
              <a:gd name="connsiteY3" fmla="*/ 5506892 h 550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942" h="5506892">
                <a:moveTo>
                  <a:pt x="0" y="5506892"/>
                </a:moveTo>
                <a:lnTo>
                  <a:pt x="0" y="0"/>
                </a:lnTo>
                <a:lnTo>
                  <a:pt x="225942" y="361990"/>
                </a:lnTo>
                <a:lnTo>
                  <a:pt x="225942" y="5506892"/>
                </a:lnTo>
                <a:close/>
              </a:path>
            </a:pathLst>
          </a:custGeom>
          <a:solidFill>
            <a:srgbClr val="54BDF8">
              <a:alpha val="10000"/>
            </a:srgbClr>
          </a:solidFill>
          <a:ln>
            <a:noFill/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19"/>
          <p:cNvSpPr/>
          <p:nvPr>
            <p:custDataLst>
              <p:tags r:id="rId4"/>
            </p:custDataLst>
          </p:nvPr>
        </p:nvSpPr>
        <p:spPr>
          <a:xfrm rot="7318264">
            <a:off x="5764097" y="-779973"/>
            <a:ext cx="672094" cy="10381936"/>
          </a:xfrm>
          <a:custGeom>
            <a:avLst/>
            <a:gdLst>
              <a:gd name="connsiteX0" fmla="*/ 0 w 672094"/>
              <a:gd name="connsiteY0" fmla="*/ 10381936 h 10381936"/>
              <a:gd name="connsiteX1" fmla="*/ 0 w 672094"/>
              <a:gd name="connsiteY1" fmla="*/ 0 h 10381936"/>
              <a:gd name="connsiteX2" fmla="*/ 483 w 672094"/>
              <a:gd name="connsiteY2" fmla="*/ 0 h 10381936"/>
              <a:gd name="connsiteX3" fmla="*/ 672094 w 672094"/>
              <a:gd name="connsiteY3" fmla="*/ 1076012 h 10381936"/>
              <a:gd name="connsiteX4" fmla="*/ 672094 w 672094"/>
              <a:gd name="connsiteY4" fmla="*/ 10381936 h 1038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094" h="10381936">
                <a:moveTo>
                  <a:pt x="0" y="10381936"/>
                </a:moveTo>
                <a:lnTo>
                  <a:pt x="0" y="0"/>
                </a:lnTo>
                <a:lnTo>
                  <a:pt x="483" y="0"/>
                </a:lnTo>
                <a:lnTo>
                  <a:pt x="672094" y="1076012"/>
                </a:lnTo>
                <a:lnTo>
                  <a:pt x="672094" y="10381936"/>
                </a:lnTo>
                <a:close/>
              </a:path>
            </a:pathLst>
          </a:custGeom>
          <a:solidFill>
            <a:srgbClr val="71A6E2">
              <a:alpha val="10000"/>
            </a:srgbClr>
          </a:solidFill>
          <a:ln>
            <a:noFill/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610829" y="2979280"/>
            <a:ext cx="5181600" cy="0"/>
          </a:xfrm>
          <a:prstGeom prst="line">
            <a:avLst/>
          </a:prstGeom>
          <a:ln w="12700">
            <a:solidFill>
              <a:srgbClr val="BFBFBF"/>
            </a:solidFill>
            <a:prstDash val="solid"/>
          </a:ln>
        </p:spPr>
        <p:style>
          <a:lnRef idx="1">
            <a:srgbClr val="266CBA"/>
          </a:lnRef>
          <a:fillRef idx="0">
            <a:srgbClr val="266CBA"/>
          </a:fillRef>
          <a:effectRef idx="0">
            <a:srgbClr val="266CBA"/>
          </a:effectRef>
          <a:fontRef idx="minor">
            <a:srgbClr val="000000"/>
          </a:fontRef>
        </p:style>
      </p:cxnSp>
      <p:sp>
        <p:nvSpPr>
          <p:cNvPr id="9" name="装饰矩形"/>
          <p:cNvSpPr/>
          <p:nvPr>
            <p:custDataLst>
              <p:tags r:id="rId6"/>
            </p:custDataLst>
          </p:nvPr>
        </p:nvSpPr>
        <p:spPr>
          <a:xfrm>
            <a:off x="6819855" y="869998"/>
            <a:ext cx="4931410" cy="541323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560" y="2133589"/>
            <a:ext cx="5181638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lang="zh-CN" altLang="en-US" sz="40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9600" y="3200400"/>
            <a:ext cx="5181600" cy="2209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在嵌入式系统里，中断是“驱动”所有事件的源泉，正如混沌世界的一缕缕微光。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/>
          <a:srcRect t="140" b="140"/>
          <a:stretch>
            <a:fillRect/>
          </a:stretch>
        </p:blipFill>
        <p:spPr>
          <a:xfrm>
            <a:off x="6400806" y="723960"/>
            <a:ext cx="5181638" cy="541007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2.9.1 中断是事件驱动的核心</a:t>
            </a:r>
          </a:p>
        </p:txBody>
      </p:sp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99135" y="1995805"/>
            <a:ext cx="10884535" cy="32950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一切行为都来自于“事件”，先有“事件”再有行为或称之为响应。</a:t>
            </a: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18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在嵌入式系统中，也是如此。所有的处理都要基于特定的“事件”，在没有事件的时候，绝大多数的状态是“睡觉”。而在嵌入式系统中的事件，基本都是由“中断”触发的。</a:t>
            </a: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18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对于中断的理解需要更加的宽泛：</a:t>
            </a:r>
            <a:r>
              <a:rPr lang="zh-CN" altLang="en-US" sz="2000" b="1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任何改变软件、硬件状态的事件都可以理解为中断。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25" y="334010"/>
            <a:ext cx="7652385" cy="686435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2.9.1  中断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</a:t>
            </a:r>
            <a:r>
              <a:rPr lang="en-US" sz="2800">
                <a:latin typeface="微软雅黑" panose="020B0503020204020204" pitchFamily="34" charset="-122"/>
                <a:sym typeface="+mn-ea"/>
              </a:rPr>
              <a:t>xxx handler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39165" y="1649095"/>
            <a:ext cx="1092200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>
                <a:ea typeface="微软雅黑" panose="020B0503020204020204" pitchFamily="34" charset="-122"/>
              </a:rPr>
              <a:t>在中断的世界中，我们习惯称一个事件为</a:t>
            </a:r>
            <a:r>
              <a:rPr lang="en-US" b="0">
                <a:latin typeface="微软雅黑" panose="020B0503020204020204" pitchFamily="34" charset="-122"/>
              </a:rPr>
              <a:t> xxx handler</a:t>
            </a:r>
            <a:r>
              <a:rPr lang="zh-CN" b="0">
                <a:ea typeface="微软雅黑" panose="020B0503020204020204" pitchFamily="34" charset="-122"/>
              </a:rPr>
              <a:t>。“Handler”本意是操作者、搬运工、驯兽师</a:t>
            </a:r>
            <a:r>
              <a:rPr lang="en-US" b="0">
                <a:latin typeface="微软雅黑" panose="020B0503020204020204" pitchFamily="34" charset="-122"/>
              </a:rPr>
              <a:t>……</a:t>
            </a:r>
            <a:r>
              <a:rPr lang="zh-CN" b="0">
                <a:ea typeface="微软雅黑" panose="020B0503020204020204" pitchFamily="34" charset="-122"/>
              </a:rPr>
              <a:t>。在软件领域变成了一个专用术语“句柄”，其实还是比较形象的。每个中断代表发生了一个事件，然后自然需要操作者去完成一定的操作。后面当我们提到一个handler的时候，就把他联想称是针对某个事件的处理函数。在面向对象的编程中，handler还被赋予了更多的含义，比如打开了一个文件，那么这个被打开的文件就被赋予了一个句柄，后续对于这个文件的操作都通过这个句柄来实现。</a:t>
            </a:r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2.9.2 异常和中断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49705" y="1499332"/>
            <a:ext cx="4940935" cy="39623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altLang="en-US" sz="1600" b="0" dirty="0">
                <a:ea typeface="微软雅黑" panose="020B0503020204020204" pitchFamily="34" charset="-122"/>
              </a:rPr>
              <a:t>来自内核的中断往往被称为异常，其实异常和中断是一个东西。</a:t>
            </a:r>
            <a:endParaRPr lang="en-US" altLang="zh-CN" sz="1600" b="0" dirty="0">
              <a:ea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r>
              <a:rPr lang="zh-CN" sz="1600" b="0" dirty="0">
                <a:ea typeface="微软雅黑" panose="020B0503020204020204" pitchFamily="34" charset="-122"/>
              </a:rPr>
              <a:t>不同的芯片中断数量和名字有所区别，作为工程师，请根据具体的芯片来确定。以手头开发板的芯片为基础。我们还是直接看代码，请打开sample1工程，然后打开“</a:t>
            </a:r>
            <a:r>
              <a:rPr lang="en-US" sz="1600" b="0" dirty="0">
                <a:latin typeface="微软雅黑" panose="020B0503020204020204" pitchFamily="34" charset="-122"/>
              </a:rPr>
              <a:t>startup_at32f407vgt7.s</a:t>
            </a:r>
            <a:r>
              <a:rPr lang="zh-CN" sz="1600" b="0" dirty="0">
                <a:ea typeface="微软雅黑" panose="020B0503020204020204" pitchFamily="34" charset="-122"/>
              </a:rPr>
              <a:t>”文件。然后找到中断向量表，如图8.6所示。后面我们还是老规矩，</a:t>
            </a:r>
            <a:r>
              <a:rPr lang="zh-CN" sz="1600" b="0" u="sng" dirty="0">
                <a:ea typeface="微软雅黑" panose="020B0503020204020204" pitchFamily="34" charset="-122"/>
              </a:rPr>
              <a:t>根据行号来做标号做解释。</a:t>
            </a:r>
            <a:endParaRPr lang="zh-CN" altLang="en-US" sz="1600" u="sng" dirty="0"/>
          </a:p>
        </p:txBody>
      </p:sp>
      <p:pic>
        <p:nvPicPr>
          <p:cNvPr id="119" name="图片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65" y="1178560"/>
            <a:ext cx="4650740" cy="4283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587615" y="5701030"/>
            <a:ext cx="21634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图9.1: 中断向量表</a:t>
            </a:r>
            <a:endParaRPr lang="en-US" sz="16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2.9.2  中断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22300" y="1249680"/>
            <a:ext cx="1132014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42. 前面解释过，是向</a:t>
            </a:r>
            <a:r>
              <a:rPr lang="zh-CN" sz="1400" b="0">
                <a:ea typeface="微软雅黑" panose="020B0503020204020204" pitchFamily="34" charset="-122"/>
              </a:rPr>
              <a:t>量表入口，这一行是栈的起始位置值。不清楚的请回看前面系统启动部分内容。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43. </a:t>
            </a:r>
            <a:r>
              <a:rPr lang="zh-CN" sz="1400" b="0">
                <a:ea typeface="微软雅黑" panose="020B0503020204020204" pitchFamily="34" charset="-122"/>
              </a:rPr>
              <a:t>这个就是系统上电，或者硬件Reset的时候的中断入口。这里被安排了一个名为R</a:t>
            </a:r>
            <a:r>
              <a:rPr lang="en-US" sz="1400" b="0">
                <a:latin typeface="微软雅黑" panose="020B0503020204020204" pitchFamily="34" charset="-122"/>
              </a:rPr>
              <a:t>eset_Handler</a:t>
            </a:r>
            <a:r>
              <a:rPr lang="zh-CN" sz="1400" b="0">
                <a:ea typeface="微软雅黑" panose="020B0503020204020204" pitchFamily="34" charset="-122"/>
              </a:rPr>
              <a:t>的程序入口。在本文件的第148行，可以找到这个程序的本体。这部分在系统启动部分也解释过了。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44. </a:t>
            </a:r>
            <a:r>
              <a:rPr lang="zh-CN" sz="1400" b="0">
                <a:ea typeface="微软雅黑" panose="020B0503020204020204" pitchFamily="34" charset="-122"/>
              </a:rPr>
              <a:t>是一个不可屏蔽中断，被安排了一个名为</a:t>
            </a:r>
            <a:r>
              <a:rPr lang="en-US" sz="1400" b="0">
                <a:latin typeface="微软雅黑" panose="020B0503020204020204" pitchFamily="34" charset="-122"/>
              </a:rPr>
              <a:t>“NMI_Handler</a:t>
            </a:r>
            <a:r>
              <a:rPr lang="zh-CN" sz="1400" b="0">
                <a:ea typeface="微软雅黑" panose="020B0503020204020204" pitchFamily="34" charset="-122"/>
              </a:rPr>
              <a:t>”的句柄。N</a:t>
            </a:r>
            <a:r>
              <a:rPr lang="en-US" sz="1400" b="0">
                <a:latin typeface="微软雅黑" panose="020B0503020204020204" pitchFamily="34" charset="-122"/>
              </a:rPr>
              <a:t>MI</a:t>
            </a:r>
            <a:r>
              <a:rPr lang="zh-CN" sz="1400" b="0">
                <a:ea typeface="微软雅黑" panose="020B0503020204020204" pitchFamily="34" charset="-122"/>
              </a:rPr>
              <a:t>是</a:t>
            </a:r>
            <a:r>
              <a:rPr lang="en-US" sz="1400" b="0">
                <a:latin typeface="微软雅黑" panose="020B0503020204020204" pitchFamily="34" charset="-122"/>
              </a:rPr>
              <a:t>“Non Maskable Interrupt</a:t>
            </a:r>
            <a:r>
              <a:rPr lang="zh-CN" sz="1400" b="0">
                <a:ea typeface="微软雅黑" panose="020B0503020204020204" pitchFamily="34" charset="-122"/>
              </a:rPr>
              <a:t>”的简称，来自于外部事件。普通的中断可以在软件中被屏蔽，因为软件可能在处理一些非常重要的事情不希望被打断。这个很好理解，当你正和一个漂亮姑娘搭讪的时候一定会屏蔽边上的一个“帅哥，游泳、健身了解一下”的事件。同理，如果这时候出现了漂亮姑娘的男朋友，sorry，这个事件你屏蔽不了。幸运的是，系统里只有这么一个不可屏蔽中断或异常。当然，生活中可不只一个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45. </a:t>
            </a:r>
            <a:r>
              <a:rPr lang="zh-CN" sz="1400" b="0">
                <a:ea typeface="微软雅黑" panose="020B0503020204020204" pitchFamily="34" charset="-122"/>
              </a:rPr>
              <a:t>硬件错误中断，</a:t>
            </a:r>
            <a:r>
              <a:rPr lang="en-US" sz="1400" b="0">
                <a:latin typeface="微软雅黑" panose="020B0503020204020204" pitchFamily="34" charset="-122"/>
              </a:rPr>
              <a:t>“HardFault_Handler</a:t>
            </a:r>
            <a:r>
              <a:rPr lang="zh-CN" sz="1400" b="0">
                <a:ea typeface="微软雅黑" panose="020B0503020204020204" pitchFamily="34" charset="-122"/>
              </a:rPr>
              <a:t>”。故名思意档某些硬件操作出现故障或冲突的时候会产生这个中断。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46. </a:t>
            </a:r>
            <a:r>
              <a:rPr lang="zh-CN" sz="1400" b="0">
                <a:ea typeface="微软雅黑" panose="020B0503020204020204" pitchFamily="34" charset="-122"/>
              </a:rPr>
              <a:t>内存管理错误中断。这个就不解释了。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47. </a:t>
            </a:r>
            <a:r>
              <a:rPr lang="zh-CN" sz="1400" b="0">
                <a:ea typeface="微软雅黑" panose="020B0503020204020204" pitchFamily="34" charset="-122"/>
              </a:rPr>
              <a:t>总线错误中断。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48. </a:t>
            </a:r>
            <a:r>
              <a:rPr lang="zh-CN" sz="1400" b="0">
                <a:ea typeface="微软雅黑" panose="020B0503020204020204" pitchFamily="34" charset="-122"/>
              </a:rPr>
              <a:t>使用错误中断。往往是在不合适的状态使用了某个被禁止使用的指令，不展开。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49~52. </a:t>
            </a:r>
            <a:r>
              <a:rPr lang="zh-CN" sz="1400" b="0">
                <a:ea typeface="微软雅黑" panose="020B0503020204020204" pitchFamily="34" charset="-122"/>
              </a:rPr>
              <a:t>保留，没有使用。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53. </a:t>
            </a:r>
            <a:r>
              <a:rPr lang="zh-CN" sz="1400" b="0">
                <a:ea typeface="微软雅黑" panose="020B0503020204020204" pitchFamily="34" charset="-122"/>
              </a:rPr>
              <a:t>请求管理调用，这个一般是为OS准备的。暂时不展开。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54. </a:t>
            </a:r>
            <a:r>
              <a:rPr lang="zh-CN" sz="1400" b="0">
                <a:ea typeface="微软雅黑" panose="020B0503020204020204" pitchFamily="34" charset="-122"/>
              </a:rPr>
              <a:t>调试监控句柄，故名思意，不解释了。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400" b="0">
                <a:latin typeface="微软雅黑" panose="020B0503020204020204" pitchFamily="34" charset="-122"/>
              </a:rPr>
              <a:t>55. </a:t>
            </a:r>
            <a:r>
              <a:rPr lang="zh-CN" sz="1400" b="0">
                <a:ea typeface="微软雅黑" panose="020B0503020204020204" pitchFamily="34" charset="-122"/>
              </a:rPr>
              <a:t>系统节拍时钟句柄。这个也是为OS准备的，没有OS的时候也能拿来当普通的定时器来用，不展开。</a:t>
            </a:r>
            <a:endParaRPr lang="zh-CN" altLang="en-US" sz="1400"/>
          </a:p>
        </p:txBody>
      </p:sp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78105" y="1005840"/>
            <a:ext cx="12113895" cy="4996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3530" y="172085"/>
            <a:ext cx="8418830" cy="686435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2.9.2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2800" dirty="0" err="1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特殊的寄存器“VTOR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boot loader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" y="1726565"/>
            <a:ext cx="45897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）利用启动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中的向量表启动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）启动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Boot loader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）设置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VTOR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指向用户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Flash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中的向量表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）跳转到用户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Flash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存储器的向量表中的复位向量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94200" y="5314315"/>
            <a:ext cx="6912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 具有启动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cho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Flash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存储器的设备中的向量表重定位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6657340" y="2023110"/>
            <a:ext cx="2209800" cy="175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67550" y="2258695"/>
            <a:ext cx="156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Flash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62085" y="3489325"/>
            <a:ext cx="2244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用户程序用的向量表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24035" y="4658360"/>
            <a:ext cx="1795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启动用的向量表</a:t>
            </a:r>
          </a:p>
        </p:txBody>
      </p:sp>
      <p:sp>
        <p:nvSpPr>
          <p:cNvPr id="9" name="矩形 8"/>
          <p:cNvSpPr/>
          <p:nvPr/>
        </p:nvSpPr>
        <p:spPr>
          <a:xfrm>
            <a:off x="6804025" y="3210560"/>
            <a:ext cx="1918335" cy="4362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3390" y="4580890"/>
            <a:ext cx="1918335" cy="228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57975" y="4076065"/>
            <a:ext cx="2208530" cy="8832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80555" y="4187825"/>
            <a:ext cx="1565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Boot ROM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65370" y="4441190"/>
            <a:ext cx="1565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65370" y="3646805"/>
            <a:ext cx="1565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0x00010000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93735" y="2842260"/>
            <a:ext cx="427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81290" y="348932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6541135" y="1726565"/>
            <a:ext cx="21590" cy="32334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8948420" y="1726565"/>
            <a:ext cx="21590" cy="32334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393815" y="1717040"/>
            <a:ext cx="0" cy="646430"/>
          </a:xfrm>
          <a:prstGeom prst="straightConnector1">
            <a:avLst/>
          </a:prstGeom>
          <a:ln w="12700">
            <a:solidFill>
              <a:srgbClr val="2C2E2E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8721725" y="4658360"/>
            <a:ext cx="702310" cy="151130"/>
          </a:xfrm>
          <a:prstGeom prst="straightConnector1">
            <a:avLst/>
          </a:prstGeom>
          <a:ln w="12700">
            <a:solidFill>
              <a:srgbClr val="2C2E2E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8554085" y="3364230"/>
            <a:ext cx="588010" cy="280035"/>
          </a:xfrm>
          <a:prstGeom prst="straightConnector1">
            <a:avLst/>
          </a:prstGeom>
          <a:ln w="12700">
            <a:solidFill>
              <a:srgbClr val="2C2E2E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52820" y="1238885"/>
            <a:ext cx="1565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46190" y="381952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03085" y="4658360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20590" y="630682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图：</a:t>
            </a:r>
            <a:r>
              <a:rPr 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中断向量表重定位</a:t>
            </a:r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635" y="1005840"/>
            <a:ext cx="12191365" cy="50095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0515" y="147955"/>
            <a:ext cx="8418830" cy="686435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2.9.2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2800" dirty="0" err="1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特殊的寄存器“VTOR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加载运行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315" y="1188720"/>
            <a:ext cx="6997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Flash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存储器中的向量表启动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）初始化硬件并将存储在外部设备中的应用复制到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）设置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VTOR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中应用程序的向量表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）跳转到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中向量表中的复位向量并启动应用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20590" y="6306820"/>
            <a:ext cx="327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图：</a:t>
            </a:r>
            <a:r>
              <a:rPr 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从外部存储器加载程序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078047" y="2544445"/>
            <a:ext cx="5447385" cy="3470416"/>
            <a:chOff x="10715" y="2081"/>
            <a:chExt cx="8486" cy="5373"/>
          </a:xfrm>
        </p:grpSpPr>
        <p:grpSp>
          <p:nvGrpSpPr>
            <p:cNvPr id="30" name="组合 29"/>
            <p:cNvGrpSpPr/>
            <p:nvPr/>
          </p:nvGrpSpPr>
          <p:grpSpPr>
            <a:xfrm>
              <a:off x="10715" y="2081"/>
              <a:ext cx="8486" cy="5373"/>
              <a:chOff x="7662" y="1951"/>
              <a:chExt cx="10842" cy="626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484" y="3257"/>
                <a:ext cx="3480" cy="2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③③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0991" y="3556"/>
                <a:ext cx="2466" cy="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RAM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697" y="5298"/>
                <a:ext cx="3535" cy="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存储在外部应用中的向量表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4658" y="6881"/>
                <a:ext cx="3846" cy="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用于启动的向量表和用于访问存储在外部应用的控制代码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715" y="5056"/>
                <a:ext cx="3021" cy="68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714" y="7214"/>
                <a:ext cx="3021" cy="36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485" y="6419"/>
                <a:ext cx="3478" cy="139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993" y="6595"/>
                <a:ext cx="2466" cy="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Boot ROM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662" y="7574"/>
                <a:ext cx="2466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0x00000000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662" y="5495"/>
                <a:ext cx="2466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0x20000000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061" y="4476"/>
                <a:ext cx="674" cy="60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④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166" y="5495"/>
                <a:ext cx="608" cy="60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 flipV="1">
                <a:off x="10301" y="2719"/>
                <a:ext cx="34" cy="5092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14092" y="2719"/>
                <a:ext cx="34" cy="5092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10069" y="2704"/>
                <a:ext cx="0" cy="1018"/>
              </a:xfrm>
              <a:prstGeom prst="straightConnector1">
                <a:avLst/>
              </a:prstGeom>
              <a:ln w="12700">
                <a:solidFill>
                  <a:srgbClr val="2C2E2E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 flipV="1">
                <a:off x="13735" y="7336"/>
                <a:ext cx="1106" cy="238"/>
              </a:xfrm>
              <a:prstGeom prst="straightConnector1">
                <a:avLst/>
              </a:prstGeom>
              <a:ln w="12700">
                <a:solidFill>
                  <a:srgbClr val="2C2E2E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13471" y="5298"/>
                <a:ext cx="926" cy="441"/>
              </a:xfrm>
              <a:prstGeom prst="straightConnector1">
                <a:avLst/>
              </a:prstGeom>
              <a:ln w="12700">
                <a:solidFill>
                  <a:srgbClr val="2C2E2E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9532" y="1951"/>
                <a:ext cx="2466" cy="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存储器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9994" y="6015"/>
                <a:ext cx="608" cy="60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871" y="7336"/>
                <a:ext cx="608" cy="60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</a:t>
                </a:r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>
            <a:xfrm flipH="1">
              <a:off x="15707" y="3824"/>
              <a:ext cx="658" cy="459"/>
            </a:xfrm>
            <a:prstGeom prst="straightConnector1">
              <a:avLst/>
            </a:prstGeom>
            <a:ln w="12700">
              <a:solidFill>
                <a:srgbClr val="2C2E2E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6365" y="3401"/>
              <a:ext cx="2767" cy="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外部存储的应用被加载到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RAM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</a:p>
          </p:txBody>
        </p:sp>
      </p:grpSp>
      <p:sp>
        <p:nvSpPr>
          <p:cNvPr id="34" name="右箭头 33"/>
          <p:cNvSpPr/>
          <p:nvPr/>
        </p:nvSpPr>
        <p:spPr>
          <a:xfrm>
            <a:off x="5335270" y="3989705"/>
            <a:ext cx="2284095" cy="515620"/>
          </a:xfrm>
          <a:prstGeom prst="rightArrow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594600" y="3875405"/>
            <a:ext cx="1517650" cy="38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52795" y="3656965"/>
            <a:ext cx="1399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</a:p>
        </p:txBody>
      </p:sp>
      <p:sp>
        <p:nvSpPr>
          <p:cNvPr id="37" name="文本框 36"/>
          <p:cNvSpPr txBox="1"/>
          <p:nvPr/>
        </p:nvSpPr>
        <p:spPr>
          <a:xfrm flipH="1">
            <a:off x="5574030" y="4154170"/>
            <a:ext cx="5892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719445" y="4632325"/>
            <a:ext cx="1600835" cy="42672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立方体 43"/>
          <p:cNvSpPr/>
          <p:nvPr/>
        </p:nvSpPr>
        <p:spPr>
          <a:xfrm>
            <a:off x="4271010" y="3939540"/>
            <a:ext cx="920115" cy="962025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271010" y="4497705"/>
            <a:ext cx="920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 Card</a:t>
            </a:r>
          </a:p>
        </p:txBody>
      </p:sp>
      <p:sp>
        <p:nvSpPr>
          <p:cNvPr id="46" name="右箭头 45"/>
          <p:cNvSpPr/>
          <p:nvPr/>
        </p:nvSpPr>
        <p:spPr>
          <a:xfrm rot="960000">
            <a:off x="3063875" y="4032250"/>
            <a:ext cx="1156335" cy="613410"/>
          </a:xfrm>
          <a:prstGeom prst="rightArrow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718945" y="3790315"/>
            <a:ext cx="1247775" cy="80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69745" y="3919220"/>
            <a:ext cx="1145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外部存储</a:t>
            </a: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475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卡通&quot;,&quot;欧美风&quot;,&quot;黑板风&quot;,&quot;渐变风&quot;]},&quot;slide_type&quot;:[&quot;text&quot;],&quot;aspect_ratio&quot;:&quot;16:9&quot;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]},{&quot;fill_id&quot;:&quot;d232afdae4364dcc930c0c19b5e28f45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,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picture&quot;]},{&quot;fill_id&quot;:&quot;d232afdae4364dcc930c0c19b5e28f45&quot;,&quot;fill_align&quot;:&quot;cm&quot;,&quot;text_align&quot;:&quot;lm&quot;,&quot;text_direction&quot;:&quot;horizontal&quot;,&quot;chip_types&quot;:[&quot;picture&quot;],&quot;support_features&quot;:[&quot;collage&quot;,&quot;carousel&quot;]}]]"/>
  <p:tag name="KSO_WM_SLIDE_ID" val="diagram2020147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1*540"/>
  <p:tag name="KSO_WM_SLIDE_POSITION" val="0*0"/>
  <p:tag name="KSO_WM_TAG_VERSION" val="1.0"/>
  <p:tag name="KSO_WM_SLIDE_LAYOUT" val="a_d"/>
  <p:tag name="KSO_WM_SLIDE_LAYOUT_CNT" val="1_1"/>
  <p:tag name="KSO_WM_CHIP_GROUPID" val="5ed7466bafe44fab1839bd3a"/>
  <p:tag name="KSO_WM_SLIDE_BK_DARK_LIGHT" val="2"/>
  <p:tag name="KSO_WM_SLIDE_BACKGROUND_TYPE" val="general"/>
  <p:tag name="KSO_WM_SLIDE_SUPPORT_FEATURE_TYPE" val="0"/>
  <p:tag name="KSO_WM_TEMPLATE_ASSEMBLE_XID" val="5eeccd1aa758c1ec0b708dcd"/>
  <p:tag name="KSO_WM_TEMPLATE_ASSEMBLE_GROUPID" val="5eeccd1aa758c1ec0b708dc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PLACING_PICTURE_USER_VIEWPORT" val="{&quot;height&quot;:10800,&quot;width&quot;:19200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475_1*d*1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VALUE" val="1904*3390"/>
  <p:tag name="KSO_WM_UNIT_SUPPORT_UNIT_TYPE" val="[&quot;d&quot;]"/>
  <p:tag name="KSO_WM_UNIT_PLACING_PICTURE_USER_VIEWPORT" val="{&quot;height&quot;:10800.001574803149,&quot;width&quot;:19233.415748031497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475_1*a*1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ISNUMDGMTITLE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48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548"/>
  <p:tag name="KSO_WM_SLIDE_LAYOUT" val="a_d_f"/>
  <p:tag name="KSO_WM_SLIDE_LAYOUT_CNT" val="1_1_1"/>
  <p:tag name="KSO_WM_SLIDE_TYPE" val="text"/>
  <p:tag name="KSO_WM_SLIDE_SUBTYPE" val="picTxt"/>
  <p:tag name="KSO_WM_SLIDE_SIZE" val="887*817"/>
  <p:tag name="KSO_WM_SLIDE_POSITION" val="38*-61"/>
  <p:tag name="KSO_WM_SLIDE_CONSTRAINT" val="%7b%22slideConstraint%22%3a%7b%22seriesAreas%22%3a%5b%5d%2c%22singleAreas%22%3a%5b%7b%22shapes%22%3a%5b15%5d%2c%22serialConstraintIndex%22%3a-1%2c%22areatextmark%22%3a0%2c%22pictureprocessmark%22%3a0%7d%5d%7d%7d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6T08:24:06&quot;,&quot;maxSize&quot;:{&quot;size1&quot;:52.399634822209677},&quot;minSize&quot;:{&quot;size1&quot;:52.399634822209677},&quot;normalSize&quot;:{&quot;size1&quot;:52.399634822209677},&quot;subLayout&quot;:[{&quot;id&quot;:&quot;2020-06-26T08:24:06&quot;,&quot;maxSize&quot;:{&quot;size1&quot;:51.099590979682077},&quot;minSize&quot;:{&quot;size1&quot;:42.199590979682078},&quot;normalSize&quot;:{&quot;size1&quot;:46.499590979682075},&quot;subLayout&quot;:[{&quot;id&quot;:&quot;2020-06-26T08:24:06&quot;,&quot;margin&quot;:{&quot;bottom&quot;:0.81999999284744263,&quot;left&quot;:1.6929999589920044,&quot;right&quot;:1.6670000553131104,&quot;top&quot;:5.0799999237060547},&quot;type&quot;:0},{&quot;id&quot;:&quot;2020-06-26T08:24:06&quot;,&quot;margin&quot;:{&quot;bottom&quot;:4.6570000648498535,&quot;left&quot;:1.6929999589920044,&quot;right&quot;:1.6670000553131104,&quot;top&quot;:0.026000002399086952},&quot;type&quot;:0}],&quot;type&quot;:0},{&quot;id&quot;:&quot;2020-06-26T08:24:06&quot;,&quot;margin&quot;:{&quot;bottom&quot;:1.4819999933242798,&quot;left&quot;:0.026000002399086952,&quot;right&quot;:1.6929999589920044,&quot;top&quot;:2.5399999618530273},&quot;type&quot;:0}],&quot;type&quot;:0}"/>
  <p:tag name="KSO_WM_SLIDE_BACKGROUND" val="[&quot;general&quot;]"/>
  <p:tag name="KSO_WM_SLIDE_RATIO" val="1.777778"/>
  <p:tag name="KSO_WM_TEMPLATE_SUBCATEGORY" val="21"/>
  <p:tag name="KSO_WM_TEMPLATE_MASTER_TYPE" val="0"/>
  <p:tag name="KSO_WM_TEMPLATE_COLOR_TYPE" val="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f9b73648b7a412b8baf769e5847bf39&quot;,&quot;fill_align&quot;:&quot;lb&quot;,&quot;text_align&quot;:&quot;lb&quot;,&quot;text_direction&quot;:&quot;horizontal&quot;,&quot;chip_types&quot;:[&quot;header&quot;]},{&quot;fill_id&quot;:&quot;7b8baaa7df5c421e9b45f5d9d332ba83&quot;,&quot;fill_align&quot;:&quot;lt&quot;,&quot;text_align&quot;:&quot;lt&quot;,&quot;text_direction&quot;:&quot;horizontal&quot;,&quot;chip_types&quot;:[&quot;text&quot;]},{&quot;fill_id&quot;:&quot;ef8157b86c6f4523a5bfddf5d30ae854&quot;,&quot;fill_align&quot;:&quot;lm&quot;,&quot;text_align&quot;:&quot;lm&quot;,&quot;text_direction&quot;:&quot;horizontal&quot;,&quot;chip_types&quot;:[&quot;diagram&quot;,&quot;picture&quot;,&quot;chart&quot;,&quot;table&quot;,&quot;video&quot;]}]]"/>
  <p:tag name="KSO_WM_CHIP_XID" val="5ef31f54c6295c63c1a2e06f"/>
  <p:tag name="KSO_WM_CHIP_GROUPID" val="5ef31f54c6295c63c1a2e06e"/>
  <p:tag name="KSO_WM_SLIDE_BK_DARK_LIGHT" val="2"/>
  <p:tag name="KSO_WM_SLIDE_BACKGROUND_TYPE" val="general"/>
  <p:tag name="KSO_WM_SLIDE_SUPPORT_FEATURE_TYPE" val="0"/>
  <p:tag name="KSO_WM_TEMPLATE_ASSEMBLE_XID" val="5ef54025ea5a3ac527a18983"/>
  <p:tag name="KSO_WM_TEMPLATE_ASSEMBLE_GROUPID" val="5ef54025ea5a3ac527a1898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48_1*i*1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  <p:tag name="KSO_WM_UNIT_DECOLORIZATION" val="1"/>
  <p:tag name="KSO_WM_UNIT_BLOCK" val="0"/>
  <p:tag name="KSO_WM_UNIT_SM_LIMIT_TYPE" val="1"/>
  <p:tag name="KSO_WM_UNIT_DEC_AREA_ID" val="cfd68c60e5ec4129b3760c8b4246e74f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5ef54025ea5a3ac527a18983"/>
  <p:tag name="KSO_WM_TEMPLATE_ASSEMBLE_GROUPID" val="5ef54025ea5a3ac527a1898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48_1*i*2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BLOCK" val="0"/>
  <p:tag name="KSO_WM_UNIT_SM_LIMIT_TYPE" val="1"/>
  <p:tag name="KSO_WM_UNIT_DEC_AREA_ID" val="45e211b7a6f54a728f24589147b3e65c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31f54c6295c63c1a2e06e"/>
  <p:tag name="KSO_WM_CHIP_XID" val="5ef31f54c6295c63c1a2e06f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22"/>
  <p:tag name="KSO_WM_TEMPLATE_ASSEMBLE_XID" val="5ef54025ea5a3ac527a18983"/>
  <p:tag name="KSO_WM_TEMPLATE_ASSEMBLE_GROUPID" val="5ef54025ea5a3ac527a18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548_1*i*3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BLOCK" val="0"/>
  <p:tag name="KSO_WM_UNIT_SM_LIMIT_TYPE" val="1"/>
  <p:tag name="KSO_WM_UNIT_DEC_AREA_ID" val="bbb05bbc6af94ce3b41d1adfa456616c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31f54c6295c63c1a2e06e"/>
  <p:tag name="KSO_WM_CHIP_XID" val="5ef31f54c6295c63c1a2e06f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26"/>
  <p:tag name="KSO_WM_TEMPLATE_ASSEMBLE_XID" val="5ef54025ea5a3ac527a18983"/>
  <p:tag name="KSO_WM_TEMPLATE_ASSEMBLE_GROUPID" val="5ef54025ea5a3ac527a1898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548_1*i*4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DECOLORIZATION" val="1"/>
  <p:tag name="KSO_WM_UNIT_BLOCK" val="0"/>
  <p:tag name="KSO_WM_UNIT_SM_LIMIT_TYPE" val="0"/>
  <p:tag name="KSO_WM_UNIT_DEC_AREA_ID" val="d94d180f7264476e8fe1ca7812a5b83d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b09e79c977ba43ecbc87202d29aceba5&quot;,&quot;X&quot;:{&quot;Pos&quot;:1},&quot;Y&quot;:{&quot;Pos&quot;:2}}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5ef54025ea5a3ac527a18983"/>
  <p:tag name="KSO_WM_TEMPLATE_ASSEMBLE_GROUPID" val="5ef54025ea5a3ac527a1898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548_1*i*5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ADJUSTLAYOUT_ID" val="8"/>
  <p:tag name="KSO_WM_UNIT_COLOR_SCHEME_SHAPE_ID" val="8"/>
  <p:tag name="KSO_WM_UNIT_COLOR_SCHEME_PARENT_PAGE" val="0_1"/>
  <p:tag name="KSO_WM_UNIT_FOIL_COLOR" val="1"/>
  <p:tag name="KSO_WM_UNIT_BLOCK" val="0"/>
  <p:tag name="KSO_WM_UNIT_SM_LIMIT_TYPE" val="2"/>
  <p:tag name="KSO_WM_UNIT_DEC_AREA_ID" val="9703288c961e479782df2afc725aaa5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1f8ad3219e040afad777bf09ac2ec3e&quot;,&quot;X&quot;:{&quot;Pos&quot;:1},&quot;Y&quot;:{&quot;Pos&quot;:1}}}"/>
  <p:tag name="KSO_WM_CHIP_GROUPID" val="5ef31f54c6295c63c1a2e06e"/>
  <p:tag name="KSO_WM_CHIP_XID" val="5ef31f54c6295c63c1a2e06f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0"/>
  <p:tag name="KSO_WM_TEMPLATE_ASSEMBLE_XID" val="5ef54025ea5a3ac527a18983"/>
  <p:tag name="KSO_WM_TEMPLATE_ASSEMBLE_GROUPID" val="5ef54025ea5a3ac527a1898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48_1*a*1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09e79c977ba43ecbc87202d29aceba5"/>
  <p:tag name="KSO_WM_ASSEMBLE_CHIP_INDEX" val="41776769cb1745ee88187855a75e5a80"/>
  <p:tag name="KSO_WM_UNIT_TEXT_FILL_FORE_SCHEMECOLOR_INDEX_BRIGHTNESS" val="0"/>
  <p:tag name="KSO_WM_UNIT_TEXT_FILL_FORE_SCHEMECOLOR_INDEX" val="13"/>
  <p:tag name="KSO_WM_UNIT_TEXT_FILL_TYPE" val="1"/>
  <p:tag name="KSO_WM_TEMPLATE_ASSEMBLE_XID" val="5ef54025ea5a3ac527a18983"/>
  <p:tag name="KSO_WM_TEMPLATE_ASSEMBLE_GROUPID" val="5ef54025ea5a3ac527a1898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48_1*f*1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8"/>
  <p:tag name="KSO_WM_UNIT_SHOW_EDIT_AREA_INDICATION" val="1"/>
  <p:tag name="KSO_WM_CHIP_GROUPID" val="5e6b05596848fb12bee65ac8"/>
  <p:tag name="KSO_WM_CHIP_XID" val="5e6b05596848fb12bee65aca"/>
  <p:tag name="KSO_WM_UNIT_DEC_AREA_ID" val="7b519408087849ed95697b080c69dfdf"/>
  <p:tag name="KSO_WM_ASSEMBLE_CHIP_INDEX" val="cf1b02f92be246e993d4ee75a89234cf"/>
  <p:tag name="KSO_WM_UNIT_TEXT_FILL_FORE_SCHEMECOLOR_INDEX_BRIGHTNESS" val="0.25"/>
  <p:tag name="KSO_WM_UNIT_TEXT_FILL_FORE_SCHEMECOLOR_INDEX" val="13"/>
  <p:tag name="KSO_WM_UNIT_TEXT_FILL_TYPE" val="1"/>
  <p:tag name="KSO_WM_TEMPLATE_ASSEMBLE_XID" val="5ef54025ea5a3ac527a18983"/>
  <p:tag name="KSO_WM_TEMPLATE_ASSEMBLE_GROUPID" val="5ef54025ea5a3ac527a1898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58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548_1*d*1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1f8ad3219e040afad777bf09ac2ec3e"/>
  <p:tag name="KSO_WM_ASSEMBLE_CHIP_INDEX" val="070ab36f250d4803a5c5ec9cd5e1ac9c"/>
  <p:tag name="KSO_WM_UNIT_PLACING_PICTURE" val="070ab36f250d4803a5c5ec9cd5e1ac9c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54025ea5a3ac527a18983"/>
  <p:tag name="KSO_WM_TEMPLATE_ASSEMBLE_GROUPID" val="5ef54025ea5a3ac527a1898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48_1*f*1"/>
  <p:tag name="KSO_WM_TEMPLATE_CATEGORY" val="diagram"/>
  <p:tag name="KSO_WM_TEMPLATE_INDEX" val="2020854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8"/>
  <p:tag name="KSO_WM_UNIT_SHOW_EDIT_AREA_INDICATION" val="1"/>
  <p:tag name="KSO_WM_CHIP_GROUPID" val="5e6b05596848fb12bee65ac8"/>
  <p:tag name="KSO_WM_CHIP_XID" val="5e6b05596848fb12bee65aca"/>
  <p:tag name="KSO_WM_UNIT_DEC_AREA_ID" val="7b519408087849ed95697b080c69dfdf"/>
  <p:tag name="KSO_WM_ASSEMBLE_CHIP_INDEX" val="cf1b02f92be246e993d4ee75a89234cf"/>
  <p:tag name="KSO_WM_UNIT_TEXT_FILL_FORE_SCHEMECOLOR_INDEX_BRIGHTNESS" val="0.25"/>
  <p:tag name="KSO_WM_UNIT_TEXT_FILL_FORE_SCHEMECOLOR_INDEX" val="13"/>
  <p:tag name="KSO_WM_UNIT_TEXT_FILL_TYPE" val="1"/>
  <p:tag name="KSO_WM_TEMPLATE_ASSEMBLE_XID" val="5ef54025ea5a3ac527a18983"/>
  <p:tag name="KSO_WM_TEMPLATE_ASSEMBLE_GROUPID" val="5ef54025ea5a3ac527a1898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928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9284"/>
  <p:tag name="KSO_WM_SLIDE_LAYOUT" val="a_d_f"/>
  <p:tag name="KSO_WM_SLIDE_LAYOUT_CNT" val="1_1_1"/>
  <p:tag name="KSO_WM_SLIDE_TYPE" val="text"/>
  <p:tag name="KSO_WM_SLIDE_SUBTYPE" val="picTxt"/>
  <p:tag name="KSO_WM_SLIDE_SIZE" val="876*444"/>
  <p:tag name="KSO_WM_SLIDE_POSITION" val="48*48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04T10:16:25&quot;,&quot;maxSize&quot;:{&quot;size1&quot;:30.100000000000001},&quot;minSize&quot;:{&quot;size1&quot;:30.100000000000001},&quot;normalSize&quot;:{&quot;size1&quot;:30.100000000000001},&quot;subLayout&quot;:[{&quot;id&quot;:&quot;2020-08-04T10:16:25&quot;,&quot;margin&quot;:{&quot;bottom&quot;:3.3870000839233398,&quot;left&quot;:1.6929999589920044,&quot;right&quot;:0.026000002399086952,&quot;top&quot;:3.3870000839233398},&quot;type&quot;:0},{&quot;id&quot;:&quot;2020-08-04T10:16:25&quot;,&quot;maxSize&quot;:{&quot;size1&quot;:37.799577772967446},&quot;minSize&quot;:{&quot;size1&quot;:28.899577772967447},&quot;normalSize&quot;:{&quot;size1&quot;:37.799577772967439},&quot;subLayout&quot;:[{&quot;id&quot;:&quot;2020-08-04T10:16:25&quot;,&quot;margin&quot;:{&quot;bottom&quot;:0.026000002399086952,&quot;left&quot;:1.2360000610351562,&quot;right&quot;:2.5399999618530273,&quot;top&quot;:3.3870000839233398},&quot;type&quot;:0},{&quot;id&quot;:&quot;2020-08-04T10:16:25&quot;,&quot;margin&quot;:{&quot;bottom&quot;:3.3870000839233398,&quot;left&quot;:1.2360000610351562,&quot;right&quot;:2.5399999618530273,&quot;top&quot;:0.81999999284744263},&quot;type&quot;:0}],&quot;type&quot;:0}],&quot;type&quot;:0}"/>
  <p:tag name="KSO_WM_SLIDE_BACKGROUND" val="[&quot;general&quot;]"/>
  <p:tag name="KSO_WM_SLIDE_RATIO" val="1.777778"/>
  <p:tag name="KSO_WM_CHIP_XID" val="5f0e725c8050c250ba65b209"/>
  <p:tag name="KSO_WM_CHIP_FILLPROP" val="[[{&quot;fill_id&quot;:&quot;6be6eccffc7748eb919078c7b4b03552&quot;,&quot;fill_align&quot;:&quot;lb&quot;,&quot;text_align&quot;:&quot;lb&quot;,&quot;text_direction&quot;:&quot;horizontal&quot;,&quot;chip_types&quot;:[&quot;header&quot;]},{&quot;fill_id&quot;:&quot;0cb0e4b92587420eb2a2eeec058dbda5&quot;,&quot;fill_align&quot;:&quot;lt&quot;,&quot;text_align&quot;:&quot;lt&quot;,&quot;text_direction&quot;:&quot;horizontal&quot;,&quot;chip_types&quot;:[&quot;text&quot;]},{&quot;fill_id&quot;:&quot;7c3aece5c8ac4ffcb4d2f5274284df49&quot;,&quot;fill_align&quot;:&quot;cm&quot;,&quot;text_align&quot;:&quot;cm&quot;,&quot;text_direction&quot;:&quot;horizontal&quot;,&quot;chip_types&quot;:[&quot;picture&quot;]}],[{&quot;fill_id&quot;:&quot;6be6eccffc7748eb919078c7b4b03552&quot;,&quot;fill_align&quot;:&quot;cb&quot;,&quot;text_align&quot;:&quot;cb&quot;,&quot;text_direction&quot;:&quot;horizontal&quot;,&quot;chip_types&quot;:[&quot;header&quot;]},{&quot;fill_id&quot;:&quot;0cb0e4b92587420eb2a2eeec058dbda5&quot;,&quot;fill_align&quot;:&quot;lt&quot;,&quot;text_align&quot;:&quot;lt&quot;,&quot;text_direction&quot;:&quot;horizontal&quot;,&quot;chip_types&quot;:[&quot;text&quot;]},{&quot;fill_id&quot;:&quot;7c3aece5c8ac4ffcb4d2f5274284df49&quot;,&quot;fill_align&quot;:&quot;cm&quot;,&quot;text_align&quot;:&quot;cm&quot;,&quot;text_direction&quot;:&quot;horizontal&quot;,&quot;chip_types&quot;:[&quot;picture&quot;]}]]"/>
  <p:tag name="KSO_WM_CHIP_GROUPID" val="5f0e725c8050c250ba65b208"/>
  <p:tag name="KSO_WM_SLIDE_BK_DARK_LIGHT" val="2"/>
  <p:tag name="KSO_WM_SLIDE_BACKGROUND_TYPE" val="general"/>
  <p:tag name="KSO_WM_SLIDE_SUPPORT_FEATURE_TYPE" val="0"/>
  <p:tag name="KSO_WM_TEMPLATE_ASSEMBLE_XID" val="5f28c4f9671cac34743711a1"/>
  <p:tag name="KSO_WM_TEMPLATE_ASSEMBLE_GROUPID" val="5f28c4f9671cac34743711a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b725a0bf599e42d68df8e003a786f4e3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284_1*i*1"/>
  <p:tag name="KSO_WM_TEMPLATE_CATEGORY" val="diagram"/>
  <p:tag name="KSO_WM_TEMPLATE_INDEX" val="20209284"/>
  <p:tag name="KSO_WM_UNIT_LAYERLEVEL" val="1"/>
  <p:tag name="KSO_WM_TAG_VERSION" val="1.0"/>
  <p:tag name="KSO_WM_BEAUTIFY_FLAG" val="#wm#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f0e725c8050c250ba65b208"/>
  <p:tag name="KSO_WM_CHIP_XID" val="5f0e725c8050c250ba65b20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0"/>
  <p:tag name="KSO_WM_TEMPLATE_ASSEMBLE_XID" val="5f28c4f9671cac34743711a1"/>
  <p:tag name="KSO_WM_TEMPLATE_ASSEMBLE_GROUPID" val="5f28c4f9671cac34743711a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284_1*a*1"/>
  <p:tag name="KSO_WM_TEMPLATE_CATEGORY" val="diagram"/>
  <p:tag name="KSO_WM_TEMPLATE_INDEX" val="2020928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d02b49ef76d46fa9afb03c37e37075b"/>
  <p:tag name="KSO_WM_ASSEMBLE_CHIP_INDEX" val="603b4f8a7e6a4acb8308516da08a1249"/>
  <p:tag name="KSO_WM_UNIT_TEXT_FILL_FORE_SCHEMECOLOR_INDEX_BRIGHTNESS" val="0"/>
  <p:tag name="KSO_WM_UNIT_TEXT_FILL_FORE_SCHEMECOLOR_INDEX" val="13"/>
  <p:tag name="KSO_WM_UNIT_TEXT_FILL_TYPE" val="1"/>
  <p:tag name="KSO_WM_TEMPLATE_ASSEMBLE_XID" val="5f28c4f9671cac34743711a1"/>
  <p:tag name="KSO_WM_TEMPLATE_ASSEMBLE_GROUPID" val="5f28c4f9671cac34743711a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284_1*f*1"/>
  <p:tag name="KSO_WM_TEMPLATE_CATEGORY" val="diagram"/>
  <p:tag name="KSO_WM_TEMPLATE_INDEX" val="2020928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7"/>
  <p:tag name="KSO_WM_UNIT_SHOW_EDIT_AREA_INDICATION" val="1"/>
  <p:tag name="KSO_WM_CHIP_GROUPID" val="5e6b05596848fb12bee65ac8"/>
  <p:tag name="KSO_WM_CHIP_XID" val="5e6b05596848fb12bee65aca"/>
  <p:tag name="KSO_WM_UNIT_DEC_AREA_ID" val="6a80da4279cc40aeae5408881edabb46"/>
  <p:tag name="KSO_WM_ASSEMBLE_CHIP_INDEX" val="e3fcdcd84e274ceaa3530134ec5f6ce4"/>
  <p:tag name="KSO_WM_UNIT_TEXT_FILL_FORE_SCHEMECOLOR_INDEX_BRIGHTNESS" val="0.25"/>
  <p:tag name="KSO_WM_UNIT_TEXT_FILL_FORE_SCHEMECOLOR_INDEX" val="13"/>
  <p:tag name="KSO_WM_UNIT_TEXT_FILL_TYPE" val="1"/>
  <p:tag name="KSO_WM_TEMPLATE_ASSEMBLE_XID" val="5f28c4f9671cac34743711a1"/>
  <p:tag name="KSO_WM_TEMPLATE_ASSEMBLE_GROUPID" val="5f28c4f9671cac34743711a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88*8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284_1*d*1"/>
  <p:tag name="KSO_WM_TEMPLATE_CATEGORY" val="diagram"/>
  <p:tag name="KSO_WM_TEMPLATE_INDEX" val="2020928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b8828b215dc4aecafba281ba9dd2020"/>
  <p:tag name="KSO_WM_ASSEMBLE_CHIP_INDEX" val="710de140de7b4525b5b31cc38e0e4aa3"/>
  <p:tag name="KSO_WM_UNIT_PLACING_PICTURE" val="710de140de7b4525b5b31cc38e0e4aa3"/>
  <p:tag name="KSO_WM_TEMPLATE_ASSEMBLE_XID" val="5f28c4f9671cac34743711a1"/>
  <p:tag name="KSO_WM_TEMPLATE_ASSEMBLE_GROUPID" val="5f28c4f9671cac34743711a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082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928e660c33b3b8e63feb"/>
  <p:tag name="KSO_WM_CHIP_FILLPROP" val="[[{&quot;fill_id&quot;:&quot;800d55d6ca894cc282060310160b14ab&quot;,&quot;fill_align&quot;:&quot;cm&quot;,&quot;text_align&quot;:&quot;cm&quot;,&quot;text_direction&quot;:&quot;horizontal&quot;,&quot;chip_types&quot;:[&quot;picture&quot;]},{&quot;fill_id&quot;:&quot;dc92f6abca2b4f12af199ac1df2cff47&quot;,&quot;fill_align&quot;:&quot;lb&quot;,&quot;text_align&quot;:&quot;lb&quot;,&quot;text_direction&quot;:&quot;horizontal&quot;,&quot;chip_types&quot;:[&quot;header&quot;]},{&quot;fill_id&quot;:&quot;1622b9b6dbab4109bdc954f4a78195c0&quot;,&quot;fill_align&quot;:&quot;lt&quot;,&quot;text_align&quot;:&quot;lt&quot;,&quot;text_direction&quot;:&quot;horizontal&quot;,&quot;chip_types&quot;:[&quot;text&quot;]}]]"/>
  <p:tag name="KSO_WM_SLIDE_ID" val="diagram2020708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1T11:34:36&quot;,&quot;maxSize&quot;:{&quot;size1&quot;:42.200000000000003},&quot;minSize&quot;:{&quot;size1&quot;:33.299999999999997},&quot;normalSize&quot;:{&quot;size1&quot;:42.199999999999996},&quot;subLayout&quot;:[{&quot;id&quot;:&quot;2020-06-11T11:34:36&quot;,&quot;margin&quot;:{&quot;bottom&quot;:0,&quot;left&quot;:2.5399999618530273,&quot;right&quot;:18.62700080871582,&quot;top&quot;:4.6570000648498535},&quot;type&quot;:0},{&quot;id&quot;:&quot;2020-06-11T11:34:36&quot;,&quot;margin&quot;:{&quot;bottom&quot;:3.809999942779541,&quot;left&quot;:2.5399999618530273,&quot;right&quot;:18.62700080871582,&quot;top&quot;:0.42300000786781311},&quot;type&quot;:0}],&quot;type&quot;:0}"/>
  <p:tag name="KSO_WM_CHIP_GROUPID" val="5e9e928e660c33b3b8e63fea"/>
  <p:tag name="KSO_WM_SLIDE_BK_DARK_LIGHT" val="2"/>
  <p:tag name="KSO_WM_SLIDE_BACKGROUND_TYPE" val="general"/>
  <p:tag name="KSO_WM_SLIDE_SUPPORT_FEATURE_TYPE" val="0"/>
  <p:tag name="KSO_WM_TEMPLATE_ASSEMBLE_XID" val="5ee1a61aafe44fab1839c515"/>
  <p:tag name="KSO_WM_TEMPLATE_ASSEMBLE_GROUPID" val="5ee1a61aafe44fab1839c5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082_1*i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928e660c33b3b8e63fea"/>
  <p:tag name="KSO_WM_CHIP_XID" val="5e9e928e660c33b3b8e63f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5ee1a61aafe44fab1839c515"/>
  <p:tag name="KSO_WM_TEMPLATE_ASSEMBLE_GROUPID" val="5ee1a61aafe44fab1839c51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88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082_1*d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e7845a469a49848370e0f535bf3cac"/>
  <p:tag name="KSO_WM_ASSEMBLE_CHIP_INDEX" val="34e1a9eb173b4415869a2a1b83f9e82a"/>
  <p:tag name="KSO_WM_UNIT_PLACING_PICTURE" val="34e1a9eb173b4415869a2a1b83f9e82a"/>
  <p:tag name="KSO_WM_TEMPLATE_ASSEMBLE_XID" val="5ee1a61aafe44fab1839c515"/>
  <p:tag name="KSO_WM_TEMPLATE_ASSEMBLE_GROUPID" val="5ee1a61aafe44fab1839c51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082_1*i*2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928e660c33b3b8e63fea"/>
  <p:tag name="KSO_WM_CHIP_XID" val="5e9e928e660c33b3b8e63feb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5"/>
  <p:tag name="KSO_WM_TEMPLATE_ASSEMBLE_XID" val="5ee1a61aafe44fab1839c515"/>
  <p:tag name="KSO_WM_TEMPLATE_ASSEMBLE_GROUPID" val="5ee1a61aafe44fab1839c51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82_1*a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3950285548ea49ba909b89109ed1c2b5"/>
  <p:tag name="KSO_WM_ASSEMBLE_CHIP_INDEX" val="10ed8720055b4b699a43ec1a783a41e7"/>
  <p:tag name="KSO_WM_UNIT_TEXT_FILL_FORE_SCHEMECOLOR_INDEX_BRIGHTNESS" val="0"/>
  <p:tag name="KSO_WM_UNIT_TEXT_FILL_FORE_SCHEMECOLOR_INDEX" val="13"/>
  <p:tag name="KSO_WM_UNIT_TEXT_FILL_TYPE" val="1"/>
  <p:tag name="KSO_WM_TEMPLATE_ASSEMBLE_XID" val="5ee1a61aafe44fab1839c515"/>
  <p:tag name="KSO_WM_TEMPLATE_ASSEMBLE_GROUPID" val="5ee1a61aafe44fab1839c515"/>
  <p:tag name="KSO_WM_UNIT_SMARTLAYOUT_COMPRESS_INFO" val="{&#10;    &quot;id&quot;: &quot;2020-06-11T11:34:36&quot;,&#10;    &quot;max&quot;: 5.0399212598425152,&#10;    &quot;topChanged&quot;: 5.0151005517000211&#10;}&#10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82_1*f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591ad14d8b6349c28fc08637e084f73a"/>
  <p:tag name="KSO_WM_ASSEMBLE_CHIP_INDEX" val="a4ae4d9b58fb48a0a90c3ca9148f6e29"/>
  <p:tag name="KSO_WM_UNIT_TEXT_FILL_FORE_SCHEMECOLOR_INDEX_BRIGHTNESS" val="0.25"/>
  <p:tag name="KSO_WM_UNIT_TEXT_FILL_FORE_SCHEMECOLOR_INDEX" val="13"/>
  <p:tag name="KSO_WM_UNIT_TEXT_FILL_TYPE" val="1"/>
  <p:tag name="KSO_WM_UNIT_VALUE" val="100"/>
  <p:tag name="KSO_WM_TEMPLATE_ASSEMBLE_XID" val="5ee1a61aafe44fab1839c515"/>
  <p:tag name="KSO_WM_TEMPLATE_ASSEMBLE_GROUPID" val="5ee1a61aafe44fab1839c51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676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3T09:35:01&quot;,&quot;maxSize&quot;:{&quot;size1&quot;:65},&quot;minSize&quot;:{&quot;size1&quot;:65},&quot;normalSize&quot;:{&quot;size1&quot;:65},&quot;subLayout&quot;:[{&quot;id&quot;:&quot;2020-06-23T09:35:01&quot;,&quot;margin&quot;:{&quot;bottom&quot;:1.9049999713897705,&quot;left&quot;:2.1170001029968262,&quot;right&quot;:0.84700000286102295,&quot;top&quot;:1.9049999713897705},&quot;type&quot;:0},{&quot;id&quot;:&quot;2020-06-23T09:35:01&quot;,&quot;margin&quot;:{&quot;bottom&quot;:3.5980000495910645,&quot;left&quot;:0.84700000286102295,&quot;right&quot;:1.6929999589920044,&quot;top&quot;:3.5980000495910645},&quot;type&quot;:0}],&quot;type&quot;:0}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e5a4073d2384101fd9cd6"/>
  <p:tag name="KSO_WM_CHIP_FILLPROP" val="[[{&quot;fill_id&quot;:&quot;86c53044cc924949be6d149992af7062&quot;,&quot;fill_align&quot;:&quot;rm&quot;,&quot;text_align&quot;:&quot;lm&quot;,&quot;text_direction&quot;:&quot;horizontal&quot;,&quot;chip_types&quot;:[&quot;diagram&quot;,&quot;picture&quot;,&quot;chart&quot;,&quot;table&quot;,&quot;video&quot;]},{&quot;fill_id&quot;:&quot;f6a7e44faf434b728f016a5c6d2d1b9e&quot;,&quot;fill_align&quot;:&quot;lm&quot;,&quot;text_align&quot;:&quot;lm&quot;,&quot;text_direction&quot;:&quot;horizontal&quot;,&quot;chip_types&quot;:[&quot;text&quot;,&quot;header&quot;]}]]"/>
  <p:tag name="KSO_WM_SLIDE_ID" val="diagram2020676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01*425"/>
  <p:tag name="KSO_WM_SLIDE_POSITION" val="60*24"/>
  <p:tag name="KSO_WM_TAG_VERSION" val="1.0"/>
  <p:tag name="KSO_WM_SLIDE_LAYOUT" val="d_f"/>
  <p:tag name="KSO_WM_SLIDE_LAYOUT_CNT" val="1_1"/>
  <p:tag name="KSO_WM_CHIP_GROUPID" val="5e9e5a4073d2384101fd9cd5"/>
  <p:tag name="KSO_WM_SLIDE_BK_DARK_LIGHT" val="2"/>
  <p:tag name="KSO_WM_SLIDE_BACKGROUND_TYPE" val="general"/>
  <p:tag name="KSO_WM_SLIDE_SUPPORT_FEATURE_TYPE" val="0"/>
  <p:tag name="KSO_WM_TEMPLATE_ASSEMBLE_XID" val="5ef15c430e56d0f322bebb48"/>
  <p:tag name="KSO_WM_TEMPLATE_ASSEMBLE_GROUPID" val="5ef15c430e56d0f322bebb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69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6765_1*d*1"/>
  <p:tag name="KSO_WM_TEMPLATE_CATEGORY" val="diagram"/>
  <p:tag name="KSO_WM_TEMPLATE_INDEX" val="2020676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49ddffd3b4a4101a17470945bbde58e"/>
  <p:tag name="KSO_WM_ASSEMBLE_CHIP_INDEX" val="e106681f8990475485716da0e706aa89"/>
  <p:tag name="KSO_WM_UNIT_PLACING_PICTURE" val="e106681f8990475485716da0e706aa89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15c430e56d0f322bebb48"/>
  <p:tag name="KSO_WM_TEMPLATE_ASSEMBLE_GROUPID" val="5ef15c430e56d0f322bebb4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765_1*f*1"/>
  <p:tag name="KSO_WM_TEMPLATE_CATEGORY" val="diagram"/>
  <p:tag name="KSO_WM_TEMPLATE_INDEX" val="2020676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c244870552c49a5be3bd33e8abf8b8d"/>
  <p:tag name="KSO_WM_ASSEMBLE_CHIP_INDEX" val="a6ac9728cf56484ea74d2a75aa314c30"/>
  <p:tag name="KSO_WM_UNIT_TEXT_FILL_FORE_SCHEMECOLOR_INDEX_BRIGHTNESS" val="0.25"/>
  <p:tag name="KSO_WM_UNIT_TEXT_FILL_FORE_SCHEMECOLOR_INDEX" val="13"/>
  <p:tag name="KSO_WM_UNIT_TEXT_FILL_TYPE" val="1"/>
  <p:tag name="KSO_WM_TEMPLATE_ASSEMBLE_XID" val="5ef15c430e56d0f322bebb48"/>
  <p:tag name="KSO_WM_TEMPLATE_ASSEMBLE_GROUPID" val="5ef15c430e56d0f322bebb4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0-06-19T21:17:48&quot;,&quot;maxSize&quot;:{&quot;size1&quot;:45},&quot;minSize&quot;:{&quot;size1&quot;:45},&quot;normalSize&quot;:{&quot;size1&quot;:45},&quot;subLayout&quot;:[{&quot;id&quot;:&quot;2020-06-19T21:17:48&quot;,&quot;maxSize&quot;:{&quot;size1&quot;:46.700000000000003},&quot;minSize&quot;:{&quot;size1&quot;:33.299999999999997},&quot;normalSize&quot;:{&quot;size1&quot;:40},&quot;subLayout&quot;:[{&quot;id&quot;:&quot;2020-06-19T21:17:48&quot;,&quot;margin&quot;:{&quot;bottom&quot;:0,&quot;left&quot;:2.5399999618530273,&quot;right&quot;:0.84700000286102295,&quot;top&quot;:4.6570000648498535},&quot;type&quot;:0},{&quot;id&quot;:&quot;2020-06-19T21:17:48&quot;,&quot;margin&quot;:{&quot;bottom&quot;:4.6570000648498535,&quot;left&quot;:2.5399999618530273,&quot;right&quot;:0.84700000286102295,&quot;top&quot;:0.42300000786781311},&quot;type&quot;:0}],&quot;type&quot;:0},{&quot;id&quot;:&quot;2020-06-19T21:17:48&quot;,&quot;margin&quot;:{&quot;bottom&quot;:4.6570000648498535,&quot;left&quot;:0,&quot;right&quot;:2.5399999618530273,&quot;top&quot;:4.6570000648498535},&quot;type&quot;:0}],&quot;type&quot;:0}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302024b822ad86e02055"/>
  <p:tag name="KSO_WM_CHIP_FILLPROP" val="[[{&quot;fill_id&quot;:&quot;791bdf8845fc45f7970391de15c86b30&quot;,&quot;fill_align&quot;:&quot;lb&quot;,&quot;text_align&quot;:&quot;lb&quot;,&quot;text_direction&quot;:&quot;horizontal&quot;,&quot;chip_types&quot;:[&quot;header&quot;]},{&quot;fill_id&quot;:&quot;326ee97c51d0484ebad35b28f9446700&quot;,&quot;fill_align&quot;:&quot;lt&quot;,&quot;text_align&quot;:&quot;lt&quot;,&quot;text_direction&quot;:&quot;horizontal&quot;,&quot;chip_types&quot;:[&quot;text&quot;]},{&quot;fill_id&quot;:&quot;19d39c0d7515444fb282878255f54cd2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}]]"/>
  <p:tag name="KSO_WM_SLIDE_ID" val="diagram2020677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204"/>
  <p:tag name="KSO_WM_SLIDE_POSITION" val="72*168"/>
  <p:tag name="KSO_WM_TAG_VERSION" val="1.0"/>
  <p:tag name="KSO_WM_BEAUTIFY_FLAG" val="#wm#"/>
  <p:tag name="KSO_WM_TEMPLATE_CATEGORY" val="diagram"/>
  <p:tag name="KSO_WM_TEMPLATE_INDEX" val="20206773"/>
  <p:tag name="KSO_WM_SLIDE_LAYOUT" val="a_d_f"/>
  <p:tag name="KSO_WM_SLIDE_LAYOUT_CNT" val="1_1_1"/>
  <p:tag name="KSO_WM_CHIP_GROUPID" val="5e7f302024b822ad86e02054"/>
  <p:tag name="KSO_WM_SLIDE_BK_DARK_LIGHT" val="2"/>
  <p:tag name="KSO_WM_SLIDE_BACKGROUND_TYPE" val="belt"/>
  <p:tag name="KSO_WM_SLIDE_SUPPORT_FEATURE_TYPE" val="0"/>
  <p:tag name="KSO_WM_TEMPLATE_ASSEMBLE_XID" val="5eecbaf6a758c1ec0b708ab9"/>
  <p:tag name="KSO_WM_TEMPLATE_ASSEMBLE_GROUPID" val="5eecbaf6a758c1ec0b708ab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6773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6773"/>
  <p:tag name="KSO_WM_UNIT_VALUE" val="954"/>
  <p:tag name="KSO_WM_TEMPLATE_ASSEMBLE_XID" val="5eecbaf6a758c1ec0b708ab9"/>
  <p:tag name="KSO_WM_TEMPLATE_ASSEMBLE_GROUPID" val="5eecbaf6a758c1ec0b708ab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773_1*a*1"/>
  <p:tag name="KSO_WM_TEMPLATE_CATEGORY" val="diagram"/>
  <p:tag name="KSO_WM_TEMPLATE_INDEX" val="2020677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a49be8deb0143379c1348669374848f"/>
  <p:tag name="KSO_WM_ASSEMBLE_CHIP_INDEX" val="a2f2196af6914900a0395bf2d7e637f1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b9"/>
  <p:tag name="KSO_WM_TEMPLATE_ASSEMBLE_GROUPID" val="5eecbaf6a758c1ec0b708ab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773_1*f*1"/>
  <p:tag name="KSO_WM_TEMPLATE_CATEGORY" val="diagram"/>
  <p:tag name="KSO_WM_TEMPLATE_INDEX" val="202067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0da2eba59a6344d0839c6ba8f9dc439e"/>
  <p:tag name="KSO_WM_ASSEMBLE_CHIP_INDEX" val="0f94acda285c4e4fafc47e0c750c3327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b9"/>
  <p:tag name="KSO_WM_TEMPLATE_ASSEMBLE_GROUPID" val="5eecbaf6a758c1ec0b708ab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19*16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6773_1*d*1"/>
  <p:tag name="KSO_WM_TEMPLATE_CATEGORY" val="diagram"/>
  <p:tag name="KSO_WM_TEMPLATE_INDEX" val="20206773"/>
  <p:tag name="KSO_WM_UNIT_LAYERLEVEL" val="1"/>
  <p:tag name="KSO_WM_TAG_VERSION" val="1.0"/>
  <p:tag name="KSO_WM_BEAUTIFY_FLAG" val="#wm#"/>
  <p:tag name="KSO_WM_CHIP_GROUPID" val="5ebe3b850ac41c4a0a525602"/>
  <p:tag name="KSO_WM_CHIP_XID" val="5ebe3b850ac41c4a0a525603"/>
  <p:tag name="KSO_WM_UNIT_DEC_AREA_ID" val="ea2f6e1ffea9453caf472a249898fd53"/>
  <p:tag name="KSO_WM_ASSEMBLE_CHIP_INDEX" val="e74c76274228440eaefb9feacd817eac"/>
  <p:tag name="KSO_WM_UNIT_PLACING_PICTURE" val="e74c76274228440eaefb9feacd817eac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cbaf6a758c1ec0b708ab9"/>
  <p:tag name="KSO_WM_TEMPLATE_ASSEMBLE_GROUPID" val="5eecbaf6a758c1ec0b708ab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0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custom20202680_1"/>
  <p:tag name="KSO_WM_TEMPLATE_SUBCATEGORY" val="0"/>
  <p:tag name="KSO_WM_TEMPLATE_MASTER_TYPE" val="1"/>
  <p:tag name="KSO_WM_TEMPLATE_COLOR_TYPE" val="1"/>
  <p:tag name="KSO_WM_SLIDE_TYPE" val="title"/>
  <p:tag name="KSO_WM_SLIDE_SUBTYPE" val="picTxt"/>
  <p:tag name="KSO_WM_SLIDE_ITEM_CNT" val="0"/>
  <p:tag name="KSO_WM_SLIDE_INDEX" val="1"/>
  <p:tag name="KSO_WM_SLIDE_SIZE" val="275.949*74.7"/>
  <p:tag name="KSO_WM_SLIDE_POSITION" val="120*297.302"/>
  <p:tag name="KSO_WM_TAG_VERSION" val="1.0"/>
  <p:tag name="KSO_WM_SLIDE_LAYOUT" val="a_b_d"/>
  <p:tag name="KSO_WM_SLIDE_LAYOUT_CNT" val="1_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TEMPLATE_THUMBS_INDEX" val="1、5、6、7、8、9、10、11、12、13、14"/>
  <p:tag name="KSO_WM_TEMPLATE_MASTER_THUMB_INDEX" val="1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80_1*d*1"/>
  <p:tag name="KSO_WM_UNIT_LAYERLEVEL" val="1"/>
  <p:tag name="KSO_WM_TAG_VERSION" val="1.0"/>
  <p:tag name="KSO_WM_BEAUTIFY_FLAG" val="#wm#"/>
  <p:tag name="KSO_WM_UNIT_VALUE" val="1721*2018"/>
  <p:tag name="KSO_WM_TEMPLATE_CATEGORY" val="custom"/>
  <p:tag name="KSO_WM_TEMPLATE_INDEX" val="20202680"/>
  <p:tag name="KSO_WM_UNIT_SUPPORT_UNIT_TYPE" val="[&quot;d&quot;]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简约通用模板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0_1*a*1"/>
  <p:tag name="KSO_WM_TEMPLATE_CATEGORY" val="custom"/>
  <p:tag name="KSO_WM_TEMPLATE_INDEX" val="20202680"/>
  <p:tag name="KSO_WM_UNIT_LAYERLEVEL" val="1"/>
  <p:tag name="KSO_WM_TAG_VERSION" val="1.0"/>
  <p:tag name="KSO_WM_BEAUTIFY_FLAG" val="#wm#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1624</Words>
  <Application>Microsoft Office PowerPoint</Application>
  <PresentationFormat>宽屏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微软雅黑</vt:lpstr>
      <vt:lpstr>微软雅黑 Light</vt:lpstr>
      <vt:lpstr>Arial</vt:lpstr>
      <vt:lpstr>Calibri</vt:lpstr>
      <vt:lpstr>Wingdings</vt:lpstr>
      <vt:lpstr>Office 主题​​</vt:lpstr>
      <vt:lpstr>3_Office 主题​​</vt:lpstr>
      <vt:lpstr> 上海麦士 &amp; 予芯智能   联合开发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221</cp:revision>
  <dcterms:created xsi:type="dcterms:W3CDTF">2020-06-18T03:30:00Z</dcterms:created>
  <dcterms:modified xsi:type="dcterms:W3CDTF">2020-09-15T09:42:57Z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