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1" r:id="rId4"/>
  </p:sldMasterIdLst>
  <p:notesMasterIdLst>
    <p:notesMasterId r:id="rId6"/>
  </p:notesMasterIdLst>
  <p:handoutMasterIdLst>
    <p:handoutMasterId r:id="rId39"/>
  </p:handoutMasterIdLst>
  <p:sldIdLst>
    <p:sldId id="1149" r:id="rId5"/>
    <p:sldId id="1164" r:id="rId7"/>
    <p:sldId id="1162" r:id="rId8"/>
    <p:sldId id="1159" r:id="rId9"/>
    <p:sldId id="1187" r:id="rId10"/>
    <p:sldId id="1167" r:id="rId11"/>
    <p:sldId id="1161" r:id="rId12"/>
    <p:sldId id="1168" r:id="rId13"/>
    <p:sldId id="1163" r:id="rId14"/>
    <p:sldId id="907" r:id="rId15"/>
    <p:sldId id="1169" r:id="rId16"/>
    <p:sldId id="1170" r:id="rId17"/>
    <p:sldId id="1188" r:id="rId18"/>
    <p:sldId id="1214" r:id="rId19"/>
    <p:sldId id="1215" r:id="rId20"/>
    <p:sldId id="1165" r:id="rId21"/>
    <p:sldId id="1166" r:id="rId22"/>
    <p:sldId id="1171" r:id="rId23"/>
    <p:sldId id="1172" r:id="rId24"/>
    <p:sldId id="1173" r:id="rId25"/>
    <p:sldId id="1175" r:id="rId26"/>
    <p:sldId id="1174" r:id="rId27"/>
    <p:sldId id="1177" r:id="rId28"/>
    <p:sldId id="1176" r:id="rId29"/>
    <p:sldId id="1178" r:id="rId30"/>
    <p:sldId id="1179" r:id="rId31"/>
    <p:sldId id="1180" r:id="rId32"/>
    <p:sldId id="1181" r:id="rId33"/>
    <p:sldId id="1183" r:id="rId34"/>
    <p:sldId id="1184" r:id="rId35"/>
    <p:sldId id="1182" r:id="rId36"/>
    <p:sldId id="1185" r:id="rId37"/>
    <p:sldId id="114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60E"/>
    <a:srgbClr val="FFFFFF"/>
    <a:srgbClr val="ED7110"/>
    <a:srgbClr val="FFAB03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4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50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0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8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1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94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01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10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19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28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39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" y="314960"/>
            <a:ext cx="4890135" cy="91059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35527" y="82550"/>
            <a:ext cx="2192338" cy="775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5895" y="5059045"/>
            <a:ext cx="1856105" cy="174117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3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image" Target="../media/image5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jpeg"/><Relationship Id="rId1" Type="http://schemas.openxmlformats.org/officeDocument/2006/relationships/hyperlink" Target="https://www.rt-thread.org/page/download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hyperlink" Target="https://github.com/RT-Thread-packages" TargetMode="Externa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5.xml"/><Relationship Id="rId6" Type="http://schemas.openxmlformats.org/officeDocument/2006/relationships/image" Target="../media/image2.png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8" Type="http://schemas.openxmlformats.org/officeDocument/2006/relationships/notesSlide" Target="../notesSlides/notesSlide2.xml"/><Relationship Id="rId47" Type="http://schemas.openxmlformats.org/officeDocument/2006/relationships/slideLayout" Target="../slideLayouts/slideLayout10.xml"/><Relationship Id="rId46" Type="http://schemas.openxmlformats.org/officeDocument/2006/relationships/tags" Target="../tags/tag200.xml"/><Relationship Id="rId45" Type="http://schemas.openxmlformats.org/officeDocument/2006/relationships/tags" Target="../tags/tag199.xml"/><Relationship Id="rId44" Type="http://schemas.openxmlformats.org/officeDocument/2006/relationships/tags" Target="../tags/tag198.xml"/><Relationship Id="rId43" Type="http://schemas.openxmlformats.org/officeDocument/2006/relationships/tags" Target="../tags/tag197.xml"/><Relationship Id="rId42" Type="http://schemas.openxmlformats.org/officeDocument/2006/relationships/tags" Target="../tags/tag196.xml"/><Relationship Id="rId41" Type="http://schemas.openxmlformats.org/officeDocument/2006/relationships/tags" Target="../tags/tag195.xml"/><Relationship Id="rId40" Type="http://schemas.openxmlformats.org/officeDocument/2006/relationships/tags" Target="../tags/tag194.xml"/><Relationship Id="rId4" Type="http://schemas.openxmlformats.org/officeDocument/2006/relationships/tags" Target="../tags/tag158.xml"/><Relationship Id="rId39" Type="http://schemas.openxmlformats.org/officeDocument/2006/relationships/tags" Target="../tags/tag193.xml"/><Relationship Id="rId38" Type="http://schemas.openxmlformats.org/officeDocument/2006/relationships/tags" Target="../tags/tag192.xml"/><Relationship Id="rId37" Type="http://schemas.openxmlformats.org/officeDocument/2006/relationships/tags" Target="../tags/tag191.xml"/><Relationship Id="rId36" Type="http://schemas.openxmlformats.org/officeDocument/2006/relationships/tags" Target="../tags/tag190.xml"/><Relationship Id="rId35" Type="http://schemas.openxmlformats.org/officeDocument/2006/relationships/tags" Target="../tags/tag189.xml"/><Relationship Id="rId34" Type="http://schemas.openxmlformats.org/officeDocument/2006/relationships/tags" Target="../tags/tag188.xml"/><Relationship Id="rId33" Type="http://schemas.openxmlformats.org/officeDocument/2006/relationships/tags" Target="../tags/tag187.xml"/><Relationship Id="rId32" Type="http://schemas.openxmlformats.org/officeDocument/2006/relationships/tags" Target="../tags/tag186.xml"/><Relationship Id="rId31" Type="http://schemas.openxmlformats.org/officeDocument/2006/relationships/tags" Target="../tags/tag185.xml"/><Relationship Id="rId30" Type="http://schemas.openxmlformats.org/officeDocument/2006/relationships/tags" Target="../tags/tag184.xml"/><Relationship Id="rId3" Type="http://schemas.openxmlformats.org/officeDocument/2006/relationships/tags" Target="../tags/tag157.xml"/><Relationship Id="rId29" Type="http://schemas.openxmlformats.org/officeDocument/2006/relationships/tags" Target="../tags/tag183.xml"/><Relationship Id="rId28" Type="http://schemas.openxmlformats.org/officeDocument/2006/relationships/tags" Target="../tags/tag182.xml"/><Relationship Id="rId27" Type="http://schemas.openxmlformats.org/officeDocument/2006/relationships/tags" Target="../tags/tag181.xml"/><Relationship Id="rId26" Type="http://schemas.openxmlformats.org/officeDocument/2006/relationships/tags" Target="../tags/tag180.xml"/><Relationship Id="rId25" Type="http://schemas.openxmlformats.org/officeDocument/2006/relationships/tags" Target="../tags/tag179.xml"/><Relationship Id="rId24" Type="http://schemas.openxmlformats.org/officeDocument/2006/relationships/tags" Target="../tags/tag178.xml"/><Relationship Id="rId23" Type="http://schemas.openxmlformats.org/officeDocument/2006/relationships/tags" Target="../tags/tag177.xml"/><Relationship Id="rId22" Type="http://schemas.openxmlformats.org/officeDocument/2006/relationships/tags" Target="../tags/tag176.xml"/><Relationship Id="rId21" Type="http://schemas.openxmlformats.org/officeDocument/2006/relationships/tags" Target="../tags/tag175.xml"/><Relationship Id="rId20" Type="http://schemas.openxmlformats.org/officeDocument/2006/relationships/tags" Target="../tags/tag174.xml"/><Relationship Id="rId2" Type="http://schemas.openxmlformats.org/officeDocument/2006/relationships/tags" Target="../tags/tag156.xml"/><Relationship Id="rId19" Type="http://schemas.openxmlformats.org/officeDocument/2006/relationships/tags" Target="../tags/tag173.xml"/><Relationship Id="rId18" Type="http://schemas.openxmlformats.org/officeDocument/2006/relationships/tags" Target="../tags/tag172.xml"/><Relationship Id="rId17" Type="http://schemas.openxmlformats.org/officeDocument/2006/relationships/tags" Target="../tags/tag171.xml"/><Relationship Id="rId16" Type="http://schemas.openxmlformats.org/officeDocument/2006/relationships/tags" Target="../tags/tag170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image" Target="../media/image5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6" Type="http://schemas.openxmlformats.org/officeDocument/2006/relationships/slideLayout" Target="../slideLayouts/slideLayout10.xml"/><Relationship Id="rId25" Type="http://schemas.openxmlformats.org/officeDocument/2006/relationships/tags" Target="../tags/tag232.xml"/><Relationship Id="rId24" Type="http://schemas.openxmlformats.org/officeDocument/2006/relationships/tags" Target="../tags/tag231.xml"/><Relationship Id="rId23" Type="http://schemas.openxmlformats.org/officeDocument/2006/relationships/tags" Target="../tags/tag230.xml"/><Relationship Id="rId22" Type="http://schemas.openxmlformats.org/officeDocument/2006/relationships/tags" Target="../tags/tag229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tags" Target="../tags/tag20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ym typeface="+mn-ea"/>
              </a:rPr>
              <a:t>上海麦士&amp;予芯智能 </a:t>
            </a:r>
            <a:br>
              <a:rPr lang="zh-CN" altLang="en-US" sz="6600" dirty="0">
                <a:sym typeface="+mn-ea"/>
              </a:rPr>
            </a:br>
            <a:r>
              <a:rPr lang="zh-CN" altLang="en-US" sz="6600" dirty="0">
                <a:sym typeface="+mn-ea"/>
              </a:rPr>
              <a:t>联合开发          </a:t>
            </a:r>
            <a:endParaRPr lang="zh-CN" altLang="en-US" sz="66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06744" y="385435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>
                <a:sym typeface="+mn-ea"/>
              </a:rPr>
              <a:t>2.1.2 中断管理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829" y="1889760"/>
            <a:ext cx="10449251" cy="2778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断的概念在核心课程中被反复提及和强调，它是硬件产生的，用来通知软件发生了某些事件。在“裸奔”系统，对于中断的处理简单而直接。但是对于多线程的工作环境就比较复杂了。因为当一个中断产生后，需要搞清楚到底是哪个线程需要用到这个中断。所以，就必须把系统中的中断管理起来，当有硬件中断产生后再根据需要分发给相应的线程。RTOS的实时性主要就靠中断管理的机制来实现。对于RTOS而言，中断管理机制必须简洁快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06744" y="385435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>
                <a:sym typeface="+mn-ea"/>
              </a:rPr>
              <a:t>2.1.2 线程（进程）通讯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2625" y="1757680"/>
            <a:ext cx="91713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线程是处理不同事情的，进程就是更彻头彻尾的“独立王国”，那么线程或者进程之间怎么通讯呢？在“裸奔”年代，不存在线程和进程的概念，最多只有子函数或者子程序的概念。对于子函数而言，各个函数之间可以通过全局变量或者函数参数和返回值来传递信息。但是对于线程或者进程之间没有彼此的调用关系（当然，也可以彼此调用，只是这种调用关系和函数调用概念不同），那么一个线程或者进程的信息怎么传递给另一个线程或者进程呢？这个工作自然就落在了OS自己身上。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06744" y="385435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>
                <a:sym typeface="+mn-ea"/>
              </a:rPr>
              <a:t>2.1.2 线程（进程）通讯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2625" y="1757680"/>
            <a:ext cx="91713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线程是处理不同事情的，进程就是更彻头彻尾的“独立王国”，那么线程或者进程之间怎么通讯呢？在“裸奔”年代，不存在线程和进程的概念，最多只有子函数或者子程序的概念。对于子函数而言，各个函数之间可以通过全局变量或者函数参数和返回值来传递信息。但是对于线程或者进程之间没有彼此的调用关系（当然，也可以彼此调用，只是这种调用关系和函数调用概念不同），那么一个线程或者进程的信息怎么传递给另一个线程或者进程呢？这个工作自然就落在了OS自己身上。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06744" y="385435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dirty="0">
                <a:sym typeface="+mn-ea"/>
              </a:rPr>
              <a:t>2.1.2 线程和进程的差异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2625" y="1757680"/>
            <a:ext cx="9171305" cy="248029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线程和进程一字之差，但实际相差巨大。简单的说所有的线程都在一个地址空间中，而每个进程都“各自为政”，有自己独立的地址空间。地址空间的访问方式是多任务操作系统和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RTOS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最重要的差异，在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RTOS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中往往只存在线程概念。后面的讨论我们只集中于线程，工作中有时候为了交流方便会把线程和进程混着用，但是你脑子里要清楚这是两个完全不同的东西。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ym typeface="+mn-ea"/>
              </a:rPr>
              <a:t>上海麦士&amp;予芯智能 </a:t>
            </a:r>
            <a:br>
              <a:rPr lang="zh-CN" altLang="en-US" sz="6600" dirty="0">
                <a:sym typeface="+mn-ea"/>
              </a:rPr>
            </a:br>
            <a:r>
              <a:rPr lang="zh-CN" altLang="en-US" sz="6600" dirty="0">
                <a:sym typeface="+mn-ea"/>
              </a:rPr>
              <a:t>联合开发          </a:t>
            </a:r>
            <a:endParaRPr lang="zh-CN" altLang="en-US" sz="66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7687066" y="0"/>
            <a:ext cx="450493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3" y="476890"/>
            <a:ext cx="6461824" cy="136550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>
                <a:sym typeface="+mn-ea"/>
              </a:rPr>
              <a:t>这一节让我们开始</a:t>
            </a:r>
            <a:endParaRPr lang="zh-CN" altLang="en-US" sz="4000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>
                <a:sym typeface="+mn-ea"/>
              </a:rPr>
              <a:t>RT-Thread环境搭建</a:t>
            </a:r>
            <a:endParaRPr lang="zh-CN" sz="4000" b="1" spc="16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890" r="890"/>
          <a:stretch>
            <a:fillRect/>
          </a:stretch>
        </p:blipFill>
        <p:spPr>
          <a:xfrm>
            <a:off x="609602" y="2279917"/>
            <a:ext cx="6461823" cy="412091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440">
                <a:moveTo>
                  <a:pt x="0" y="0"/>
                </a:moveTo>
                <a:lnTo>
                  <a:pt x="10800" y="0"/>
                </a:lnTo>
                <a:lnTo>
                  <a:pt x="108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6"/>
          <p:cNvSpPr txBox="1"/>
          <p:nvPr>
            <p:custDataLst>
              <p:tags r:id="rId6"/>
            </p:custDataLst>
          </p:nvPr>
        </p:nvSpPr>
        <p:spPr>
          <a:xfrm>
            <a:off x="8290570" y="2426907"/>
            <a:ext cx="3291173" cy="379679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它是开源的，无论对于学习还是工作都非常合适。</a:t>
            </a:r>
            <a:endParaRPr 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作为国内的RTOS厂商，坚持至今已经超过十年，其稳定性已经得到了市场的认可。</a:t>
            </a:r>
            <a:endParaRPr 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作为RTOS生死的关键是基于其上的功能模块的丰富程度。经过十多年的打磨，RT-Thread已经具备了从输入输出、GUI、TCP/IP、文件系统等一系列模块，“值得你拥有”～！</a:t>
            </a:r>
            <a:endParaRPr 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37795" y="314960"/>
            <a:ext cx="8809355" cy="910590"/>
          </a:xfrm>
        </p:spPr>
        <p:txBody>
          <a:bodyPr>
            <a:normAutofit/>
          </a:bodyPr>
          <a:lstStyle/>
          <a:p>
            <a:r>
              <a:rPr lang="zh-CN" altLang="en-US"/>
              <a:t>2.2 巧妇难为无米之炊-- RT-Thread环境搭建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23850" y="1970405"/>
            <a:ext cx="882523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RTT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官方给出了一个配置工具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—ENV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ENV其实是一个完整的RTT开发环境，它基于eclipse的UI，添加了编译器和调试器组件，可以完成完整的RTT开发。但是，为了保证我们课程从头到尾的一致性和连贯性，我们没有更换编译开发环境，只是使用了ENV的配置功能。这样做的好处是，各位能继续使用Keil开发环境，而不会在课程的前后来回切换不同的环境，容易导致更多的问题。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ENV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有Linux下运行的版本，在Linux下编译工程一般都会用到“make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file”架构，对于“make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file”的管理和配置一般都用所谓“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menuconfig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”文件来实现。因此，这套机制被延续了下来。所以，即使在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平台，我们也采用“menuconfig”来配置R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TT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的工程。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23240" y="233680"/>
            <a:ext cx="4890135" cy="910590"/>
          </a:xfrm>
        </p:spPr>
        <p:txBody>
          <a:bodyPr/>
          <a:lstStyle/>
          <a:p>
            <a:r>
              <a:rPr lang="zh-CN" altLang="en-US"/>
              <a:t>下载</a:t>
            </a:r>
            <a:r>
              <a:rPr lang="en-US" altLang="zh-CN"/>
              <a:t>ENV</a:t>
            </a:r>
            <a:r>
              <a:rPr lang="zh-CN" altLang="en-US"/>
              <a:t>软件包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91465" y="1000760"/>
            <a:ext cx="112020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首先需要在官网下载RTT的ENV软件包：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r>
              <a:rPr lang="en-US" b="0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/>
              </a:rPr>
              <a:t>https://www.rt-thread.org/page/download.html</a:t>
            </a:r>
            <a:endParaRPr lang="en-US" b="0" u="sng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r>
              <a:rPr lang="en-US" altLang="en-US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请根据官网的资料来安装并配置git的工作路径。注意，在ENV和git的工作路径中不能出现中文和空格</a:t>
            </a:r>
            <a:r>
              <a:rPr lang="en-US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5795" y="3135630"/>
            <a:ext cx="5530215" cy="3225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431915" y="5291455"/>
            <a:ext cx="33254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图: ENV工具下载界面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76555" y="1350645"/>
            <a:ext cx="88252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下载完ENV后，找个路径放好，要全英文路径，路径名不要出现空格啊。然后解压缩，在解开的路径中点击“env.bat”文件来打开ENV环境。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cs typeface="微软雅黑" panose="020B0503020204020204" pitchFamily="34" charset="-122"/>
                <a:sym typeface="+mn-ea"/>
              </a:rPr>
              <a:t>打开ENV环境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985" y="2658110"/>
            <a:ext cx="3844925" cy="3295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1" name="文本框 100"/>
          <p:cNvSpPr txBox="1"/>
          <p:nvPr/>
        </p:nvSpPr>
        <p:spPr>
          <a:xfrm>
            <a:off x="780415" y="6303010"/>
            <a:ext cx="283464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ENV工具包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40" y="2658110"/>
            <a:ext cx="5528945" cy="21189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5027930" y="508444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ClrTx/>
              <a:buSzTx/>
              <a:buFontTx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ENV工具界面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30530" y="2030730"/>
            <a:ext cx="482473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为了方便操作，我们对ENV控制台做些配置，使得在任意文件夹下启动ENV控制台。在打开的控制台窗口右键单击标题栏。然后按照下图的设置方法在windows快捷菜单中注册一下。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65125" y="282575"/>
            <a:ext cx="4890135" cy="910590"/>
          </a:xfrm>
        </p:spPr>
        <p:txBody>
          <a:bodyPr/>
          <a:lstStyle/>
          <a:p>
            <a:r>
              <a:rPr lang="zh-CN">
                <a:cs typeface="微软雅黑" panose="020B0503020204020204" pitchFamily="34" charset="-122"/>
                <a:sym typeface="+mn-ea"/>
              </a:rPr>
              <a:t>工具配置</a:t>
            </a:r>
            <a:endParaRPr lang="zh-CN"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7" descr="添加 Env 控制台到右键菜单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53393" y="266700"/>
            <a:ext cx="4218305" cy="6591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92430" y="80010"/>
            <a:ext cx="4890135" cy="910590"/>
          </a:xfrm>
        </p:spPr>
        <p:txBody>
          <a:bodyPr/>
          <a:lstStyle/>
          <a:p>
            <a:r>
              <a:rPr lang="en-US" altLang="zh-CN"/>
              <a:t>RTOS </a:t>
            </a:r>
            <a:r>
              <a:rPr lang="zh-CN" altLang="en-US"/>
              <a:t>课程表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92430" y="1071880"/>
          <a:ext cx="9911080" cy="566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70"/>
                <a:gridCol w="704215"/>
                <a:gridCol w="3377565"/>
                <a:gridCol w="4659630"/>
              </a:tblGrid>
              <a:tr h="445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性质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课</a:t>
                      </a:r>
                      <a:r>
                        <a:rPr lang="en-US" sz="14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</a:t>
                      </a:r>
                      <a:r>
                        <a:rPr lang="zh-CN" sz="14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程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重要知识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10月27日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人类吃了智慧果后做的第一件事是用树叶做了件衣服—RTOS原理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为何需要使用RTOS，它和普通的OS有什么区别。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10月30日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巧妇难为无米之炊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RT-Thread环境搭建（Keil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RT-Thread概述、架构，如何获取，并在开发板上运行一个基于RT-Thread的小程序(hello world)。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11月3日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障眼法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RTOS如何做分身术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？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内核基础、线程如何管理、定时器如何管理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11月6日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三头六臂—一起做几个多线程的例程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基于前面的课程，实践多线程例程(多线程调度例子，包括OS Timer)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11月10日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团结才是力量—让线程之间同步和通讯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介绍线程间的同步和通讯机制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11月13日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开始烧脑—RTOS实践案例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基于前面的课程，实践多线程和多线程同步、通讯的例程。（信号量、消息…）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11月17日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节约是美德—内存管理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RTOS如何管理内存？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11月20日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家中有粮，心里不慌—中断管理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基于前面课程，实践内存管理和中断管理的例程。(按键中断处理)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11月24日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乾坤大挪移—内核移植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RTOS实现多线程能力的根本原因，以及如何移植RT-Thread内核到不同的MCU上。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11月27日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工欲善其事必先利其器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—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Env辅助开发环境和FinSH控制台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介绍Env辅助开发环境和FinSH控制台的使用方法。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12月1日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</a:t>
                      </a:r>
                      <a:endParaRPr lang="zh-CN" altLang="en-US" sz="14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用RT-Thread开发一个指定功能的应用</a:t>
                      </a:r>
                      <a:endParaRPr lang="en-US" altLang="en-US" sz="1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0">
                        <a:buNone/>
                      </a:pPr>
                      <a:r>
                        <a:rPr lang="zh-CN" sz="1400" b="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</a:t>
                      </a:r>
                      <a:endParaRPr lang="zh-CN" altLang="en-US" sz="1400" b="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68605" y="1167130"/>
            <a:ext cx="48247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sz="16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ENV工具中可以自动更新软件包，以及自动生成Keil或者IAR下的工程，但是默认状态是不开启的，可以使用“menuconfig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-s/ --setting”指令来开启这些功能。但是，ENV工具所有的配置工作都需要针对具体的BSP软件包，因此请先到前面提到的RTT官网处下载相应的软件包，或者在课程附带的资料包中找到“rt-thread-bsp.7z”软件包，找个全英文的路径保存并且解压缩。然后，在解压后的文件夹内使用前面设置过的快捷打开方式打开ENV终端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65125" y="282575"/>
            <a:ext cx="4890135" cy="910590"/>
          </a:xfrm>
        </p:spPr>
        <p:txBody>
          <a:bodyPr/>
          <a:lstStyle/>
          <a:p>
            <a:r>
              <a:rPr>
                <a:cs typeface="微软雅黑" panose="020B0503020204020204" pitchFamily="34" charset="-122"/>
                <a:sym typeface="+mn-ea"/>
              </a:rPr>
              <a:t>打开ENV终端</a:t>
            </a:r>
            <a:endParaRPr lang="zh-CN"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25135" y="1511935"/>
            <a:ext cx="4762500" cy="4448175"/>
          </a:xfrm>
          <a:prstGeom prst="rect">
            <a:avLst/>
          </a:prstGeom>
          <a:noFill/>
          <a:ln w="28575" cmpd="dbl">
            <a:solidFill>
              <a:schemeClr val="bg1">
                <a:lumMod val="75000"/>
              </a:schemeClr>
            </a:solidFill>
            <a:prstDash val="solid"/>
          </a:ln>
        </p:spPr>
      </p:pic>
      <p:sp>
        <p:nvSpPr>
          <p:cNvPr id="101" name="文本框 100"/>
          <p:cNvSpPr txBox="1"/>
          <p:nvPr/>
        </p:nvSpPr>
        <p:spPr>
          <a:xfrm>
            <a:off x="6029325" y="6078855"/>
            <a:ext cx="39357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 在RTT软件包所在目录打开ENV终端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2454910" y="5042535"/>
            <a:ext cx="441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 在RTT软件包所在目录打开ENV终端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1889125"/>
            <a:ext cx="6676390" cy="27666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cs typeface="微软雅黑" panose="020B0503020204020204" pitchFamily="34" charset="-122"/>
                <a:sym typeface="+mn-ea"/>
              </a:rPr>
              <a:t>打开ENV终端</a:t>
            </a:r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68605" y="1167130"/>
            <a:ext cx="105524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在终端里按下空格或者回车键就能进入子菜单。 用键盘上下键可以选择配置项，按空格可以使能或者禁止配置项。最后，我们的配置如下。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65125" y="282575"/>
            <a:ext cx="4890135" cy="910590"/>
          </a:xfrm>
        </p:spPr>
        <p:txBody>
          <a:bodyPr/>
          <a:lstStyle/>
          <a:p>
            <a:r>
              <a:rPr lang="en-US" altLang="zh-CN">
                <a:cs typeface="微软雅黑" panose="020B0503020204020204" pitchFamily="34" charset="-122"/>
                <a:sym typeface="+mn-ea"/>
              </a:rPr>
              <a:t>ENV</a:t>
            </a:r>
            <a:r>
              <a:rPr lang="zh-CN">
                <a:cs typeface="微软雅黑" panose="020B0503020204020204" pitchFamily="34" charset="-122"/>
                <a:sym typeface="+mn-ea"/>
              </a:rPr>
              <a:t>配置</a:t>
            </a:r>
            <a:endParaRPr lang="zh-CN"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18490" y="6003290"/>
            <a:ext cx="5025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>
              <a:lnSpc>
                <a:spcPct val="20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图：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ENV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599690"/>
            <a:ext cx="5208270" cy="340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6223635" y="3252788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>
              <a:lnSpc>
                <a:spcPct val="25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最后，用键盘的左右键选择“Save”，不用修改文件名，存盘后退出。我们就完成了对ENV本身的配置。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68605" y="1167130"/>
            <a:ext cx="1118362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作为工程师，如果你自己设计系统板就要非常关注板子硬件和BSP的配合度，需要反复确认硬件的管脚和功能，看看是不是BSP支持的，如果有改动或者冲突，需要及时和原厂确认，否则很容易带来不必要的麻烦。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65125" y="282575"/>
            <a:ext cx="4890135" cy="910590"/>
          </a:xfrm>
        </p:spPr>
        <p:txBody>
          <a:bodyPr/>
          <a:lstStyle/>
          <a:p>
            <a:r>
              <a:rPr>
                <a:cs typeface="微软雅黑" panose="020B0503020204020204" pitchFamily="34" charset="-122"/>
                <a:sym typeface="+mn-ea"/>
              </a:rPr>
              <a:t>平台软件包 </a:t>
            </a:r>
            <a:r>
              <a:rPr lang="en-US">
                <a:cs typeface="微软雅黑" panose="020B0503020204020204" pitchFamily="34" charset="-122"/>
                <a:sym typeface="+mn-ea"/>
              </a:rPr>
              <a:t>-- AT32F407</a:t>
            </a:r>
            <a:endParaRPr lang="en-US"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623695" y="6274435"/>
            <a:ext cx="5025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图：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用ENV基于AT32F407的BSP进行配置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005" y="2305050"/>
            <a:ext cx="5593080" cy="3969385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</p:pic>
    </p:spTree>
  </p:cSld>
  <p:clrMapOvr>
    <a:masterClrMapping/>
  </p:clrMapOvr>
  <p:transition spd="slow" advClick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68605" y="1167130"/>
            <a:ext cx="569849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所以，我们需要先用文件浏览器找到这个目录，然后在目录里右键点击，在弹出的快捷菜单里选择“ConEmu Here”。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>
              <a:lnSpc>
                <a:spcPct val="20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打开的终端中输入“menuconfig”命令后回车，在终端界面就出现了配置窗口。这个窗口和前面配置ENV本身的窗口很像，但是多了很多选项。配置方法也和前面一样，不多啰嗦。你可以尝试着配置一下，如果担心配置有问题，那么配置完毕后可以再次输入“menuconfig”来修改。所以，问题不大。一旦配置结束，ENV会自动根据配置项从网络下载相关的软件包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65125" y="282575"/>
            <a:ext cx="4890135" cy="910590"/>
          </a:xfrm>
        </p:spPr>
        <p:txBody>
          <a:bodyPr/>
          <a:lstStyle/>
          <a:p>
            <a:r>
              <a:rPr>
                <a:cs typeface="微软雅黑" panose="020B0503020204020204" pitchFamily="34" charset="-122"/>
                <a:sym typeface="+mn-ea"/>
              </a:rPr>
              <a:t>打开ENV终端</a:t>
            </a:r>
            <a:endParaRPr lang="zh-CN"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327015" y="6094095"/>
            <a:ext cx="50253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ctr">
              <a:lnSpc>
                <a:spcPct val="20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图：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在AT32F407的BSP目录中打开ENV终端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1915" y="681990"/>
            <a:ext cx="3288665" cy="54121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558290"/>
            <a:ext cx="6214745" cy="4033520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Dot"/>
          </a:ln>
        </p:spPr>
      </p:pic>
      <p:sp>
        <p:nvSpPr>
          <p:cNvPr id="101" name="文本框 100"/>
          <p:cNvSpPr txBox="1"/>
          <p:nvPr/>
        </p:nvSpPr>
        <p:spPr>
          <a:xfrm>
            <a:off x="1156335" y="600202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用ENV对AT32F407的软件包做配置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8715" y="1558290"/>
            <a:ext cx="417258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5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RTT有丰富的软件包，如果你不是太清楚自己所选择的软件包的使用方法，请到：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/>
              </a:rPr>
              <a:t>https://github.com/RT-Thread-packages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，去寻找相关的文档和例子。在这里我们先不添加或者删除任何功能包。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2.2.2 编译工程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24180" y="1346200"/>
            <a:ext cx="1069530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在前面的设置中我们已经配置了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ENV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来自动生成Keil5的工程文件，所以每次用E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NV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完成配置后，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ENV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都会去更新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Keil5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的工程文件。该文件在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“……\rt-thread-master\bsp\at32\at32f407-start\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”目录下。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370" y="2674620"/>
            <a:ext cx="3874770" cy="3366770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763270" y="6293485"/>
            <a:ext cx="31572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ENV生成的Keil5工程文件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9730" y="2674620"/>
            <a:ext cx="4060825" cy="3345815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5825490" y="6293485"/>
            <a:ext cx="31572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ENV生成的Keil5工程文件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990" y="1344295"/>
            <a:ext cx="5591175" cy="4169410"/>
          </a:xfrm>
          <a:prstGeom prst="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</p:pic>
      <p:sp>
        <p:nvSpPr>
          <p:cNvPr id="101" name="文本框 100"/>
          <p:cNvSpPr txBox="1"/>
          <p:nvPr/>
        </p:nvSpPr>
        <p:spPr>
          <a:xfrm>
            <a:off x="1101090" y="586168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 注意工程配置中的仿真器设置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0205" y="1589087"/>
            <a:ext cx="50800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编译下载后，按一下板子上的复位按钮，就能直接运行了。从板子上的显现可以看出三个LED灯在轮流闪烁，类似于我们核心课程中的第一个例子。我们也可以用仿真功能，慢慢“欣赏”一下整个程序的流程。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59080" y="282575"/>
            <a:ext cx="4890135" cy="910590"/>
          </a:xfrm>
        </p:spPr>
        <p:txBody>
          <a:bodyPr/>
          <a:lstStyle/>
          <a:p>
            <a:r>
              <a:rPr lang="zh-CN" altLang="en-US"/>
              <a:t>2.2.3 调试工程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38455" y="1365885"/>
            <a:ext cx="112121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接下来，我们还要测试一下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“hello 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world”。RTT为了大家开发更方便，提供了一个强大的命令行shell。通过这个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我们可以很方便的看到各类参数，所有的print信息也是从这个shell来显示的。这个和我们前面的核心课程中使用的串口调试助手有些不同。不过，核心思想还是一样的，也是通过UART来交互字符串组成的命令和信息。</a:t>
            </a:r>
            <a:endParaRPr lang="zh-CN"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在我们这个工程中，已经包含了一个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“hello 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world”的打印信息。位于“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hello.c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”文件的“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hello_func()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”函数中。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3715" y="3222625"/>
            <a:ext cx="5044440" cy="2626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329305" y="627189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hello world函数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59080" y="282575"/>
            <a:ext cx="4890135" cy="910590"/>
          </a:xfrm>
        </p:spPr>
        <p:txBody>
          <a:bodyPr/>
          <a:lstStyle/>
          <a:p>
            <a:r>
              <a:rPr lang="zh-CN" altLang="en-US"/>
              <a:t>2.2.3 调试工程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38455" y="1365885"/>
            <a:ext cx="11212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RTT的shell叫“FinSH”，作为RTT的一个组件使用，所以可以根据要求用ENV的“menuconfig”来添加或者删除。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9420" y="600202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RTT的FinSH组件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2013585"/>
            <a:ext cx="5699125" cy="3726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en-US" altLang="zh-CN" dirty="0"/>
              <a:t>2.1.1 </a:t>
            </a:r>
            <a:r>
              <a:rPr lang="en-US" altLang="zh-CN" dirty="0" err="1"/>
              <a:t>RTOS的发展</a:t>
            </a:r>
            <a:endParaRPr lang="en-US" altLang="zh-CN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82593" y="1861305"/>
            <a:ext cx="9826814" cy="23164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Real Time OS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，简称RTOS。</a:t>
            </a:r>
            <a:endParaRPr lang="zh-CN" sz="14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 algn="l">
              <a:lnSpc>
                <a:spcPct val="150000"/>
              </a:lnSpc>
            </a:pP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RTOS的诞生其实要晚于我们常见的多任务操作系统。原因非常简单，因为单片机的出现晚于PC上的CPU。最早的为我们所熟悉的单片机应该是Zilog的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Z80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了吧？好吧，貌似从这个名字你们能想到的是“只有8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后才知道这么个东西”。那么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Z80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的后代Intel的8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051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都听说过吧？如果这个都不知道，那还是要小小自责一下的。好了，换个问题，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8086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总听说过吧？从Intel的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8086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开始，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发展进入了快车道。个人电脑的开端也是来自于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8086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（准确的说是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8088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）。好，时间顺序上是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1978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年Intel生产出了8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086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8051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1981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年生产的。当然，时间相差不大。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8051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的出现正式代表了嵌入式系统的诞生，也标志着PC系统和嵌入式系统分道扬镳。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59080" y="282575"/>
            <a:ext cx="4890135" cy="910590"/>
          </a:xfrm>
        </p:spPr>
        <p:txBody>
          <a:bodyPr/>
          <a:lstStyle/>
          <a:p>
            <a:r>
              <a:rPr lang="zh-CN" altLang="en-US"/>
              <a:t>2.2.3 调试工程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338455" y="1365885"/>
            <a:ext cx="11212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RTT的shell叫“FinSH”，作为RTT的一个组件使用，所以可以根据要求用ENV的“menuconfig”来添加或者删除。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0215" y="573214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 putty软件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图片 2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075" y="2910205"/>
            <a:ext cx="7914005" cy="25704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 spd="slow" advClick="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010" y="1278255"/>
            <a:ext cx="4299585" cy="4445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1" name="文本框 100"/>
          <p:cNvSpPr txBox="1"/>
          <p:nvPr/>
        </p:nvSpPr>
        <p:spPr>
          <a:xfrm>
            <a:off x="283845" y="606679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在putty软件所在的目录打开ConEmu终端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85" y="1278255"/>
            <a:ext cx="6766560" cy="2425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896610" y="412051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图: 用ConEmu打开putty软件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1376680"/>
            <a:ext cx="5839460" cy="2429510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101" name="文本框 100"/>
          <p:cNvSpPr txBox="1"/>
          <p:nvPr/>
        </p:nvSpPr>
        <p:spPr>
          <a:xfrm>
            <a:off x="708660" y="436054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FinSH在putty中的界面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40" y="1783715"/>
            <a:ext cx="5515610" cy="2022475"/>
          </a:xfrm>
          <a:prstGeom prst="rect">
            <a:avLst/>
          </a:prstGeom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6494145" y="436054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hello world函数的输出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半闭框 19"/>
          <p:cNvSpPr/>
          <p:nvPr userDrawn="1">
            <p:custDataLst>
              <p:tags r:id="rId2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rgbClr val="FCB391"/>
          </a:solidFill>
          <a:ln w="5715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914400" y="990600"/>
            <a:ext cx="9448800" cy="4876800"/>
          </a:xfrm>
          <a:prstGeom prst="rect">
            <a:avLst/>
          </a:prstGeom>
          <a:noFill/>
          <a:ln w="3810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24000" y="2286018"/>
            <a:ext cx="3505200" cy="1158227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300" dirty="0">
                <a:solidFill>
                  <a:srgbClr val="C1410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下一节预告</a:t>
            </a:r>
            <a:endParaRPr lang="zh-CN" altLang="en-US" sz="4000" b="1" spc="300" dirty="0">
              <a:solidFill>
                <a:srgbClr val="C1410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5"/>
            </p:custDataLst>
          </p:nvPr>
        </p:nvSpPr>
        <p:spPr>
          <a:xfrm>
            <a:off x="1524635" y="3596640"/>
            <a:ext cx="4584065" cy="10661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障眼法</a:t>
            </a:r>
            <a:endParaRPr kumimoji="0" lang="zh-CN" altLang="en-US" sz="2400" b="1" i="0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—RTOS如何做分身术？</a:t>
            </a:r>
            <a:endParaRPr kumimoji="0" lang="zh-CN" altLang="en-US" sz="2400" b="1" i="0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825" y="2174875"/>
            <a:ext cx="3784600" cy="35496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79719" y="405755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>
                <a:sym typeface="+mn-ea"/>
              </a:rPr>
              <a:t>2.1.1 RTOS的发展</a:t>
            </a:r>
            <a:endParaRPr 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>
            <p:custDataLst>
              <p:tags r:id="rId1"/>
            </p:custDataLst>
          </p:nvPr>
        </p:nvSpPr>
        <p:spPr>
          <a:xfrm>
            <a:off x="248809" y="4952448"/>
            <a:ext cx="10734260" cy="4571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>
            <a:off x="10087804" y="3166110"/>
            <a:ext cx="0" cy="1734185"/>
          </a:xfrm>
          <a:prstGeom prst="line">
            <a:avLst/>
          </a:prstGeom>
          <a:ln w="28575">
            <a:solidFill>
              <a:sysClr val="window" lastClr="FFFFFF">
                <a:lumMod val="8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9" name="Oval 18"/>
          <p:cNvSpPr/>
          <p:nvPr>
            <p:custDataLst>
              <p:tags r:id="rId3"/>
            </p:custDataLst>
          </p:nvPr>
        </p:nvSpPr>
        <p:spPr>
          <a:xfrm>
            <a:off x="9991090" y="4869180"/>
            <a:ext cx="212090" cy="212090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>
            <p:custDataLst>
              <p:tags r:id="rId4"/>
            </p:custDataLst>
          </p:nvPr>
        </p:nvSpPr>
        <p:spPr>
          <a:xfrm>
            <a:off x="9209747" y="5160010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endParaRPr lang="en-US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20"/>
          <p:cNvSpPr/>
          <p:nvPr>
            <p:custDataLst>
              <p:tags r:id="rId5"/>
            </p:custDataLst>
          </p:nvPr>
        </p:nvSpPr>
        <p:spPr>
          <a:xfrm>
            <a:off x="248809" y="3812761"/>
            <a:ext cx="1852555" cy="132522"/>
          </a:xfrm>
          <a:prstGeom prst="roundRect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ed Rectangle 21"/>
          <p:cNvSpPr/>
          <p:nvPr>
            <p:custDataLst>
              <p:tags r:id="rId6"/>
            </p:custDataLst>
          </p:nvPr>
        </p:nvSpPr>
        <p:spPr>
          <a:xfrm>
            <a:off x="1658316" y="3638660"/>
            <a:ext cx="3160700" cy="132522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ounded Rectangle 22"/>
          <p:cNvSpPr/>
          <p:nvPr>
            <p:custDataLst>
              <p:tags r:id="rId7"/>
            </p:custDataLst>
          </p:nvPr>
        </p:nvSpPr>
        <p:spPr>
          <a:xfrm>
            <a:off x="3954099" y="3463069"/>
            <a:ext cx="3244596" cy="132522"/>
          </a:xfrm>
          <a:prstGeom prst="round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23"/>
          <p:cNvSpPr/>
          <p:nvPr>
            <p:custDataLst>
              <p:tags r:id="rId8"/>
            </p:custDataLst>
          </p:nvPr>
        </p:nvSpPr>
        <p:spPr>
          <a:xfrm>
            <a:off x="6187442" y="3287478"/>
            <a:ext cx="3325218" cy="132522"/>
          </a:xfrm>
          <a:prstGeom prst="roundRect">
            <a:avLst/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ed Rectangle 24"/>
          <p:cNvSpPr/>
          <p:nvPr>
            <p:custDataLst>
              <p:tags r:id="rId9"/>
            </p:custDataLst>
          </p:nvPr>
        </p:nvSpPr>
        <p:spPr>
          <a:xfrm>
            <a:off x="8472145" y="3111887"/>
            <a:ext cx="2411119" cy="132522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4"/>
          <p:cNvCxnSpPr>
            <a:endCxn id="15" idx="0"/>
          </p:cNvCxnSpPr>
          <p:nvPr>
            <p:custDataLst>
              <p:tags r:id="rId10"/>
            </p:custDataLst>
          </p:nvPr>
        </p:nvCxnSpPr>
        <p:spPr>
          <a:xfrm>
            <a:off x="1244600" y="3939540"/>
            <a:ext cx="0" cy="929640"/>
          </a:xfrm>
          <a:prstGeom prst="line">
            <a:avLst/>
          </a:prstGeom>
          <a:ln w="28575">
            <a:solidFill>
              <a:sysClr val="window" lastClr="FFFFFF">
                <a:lumMod val="8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5" name="Oval 14"/>
          <p:cNvSpPr/>
          <p:nvPr>
            <p:custDataLst>
              <p:tags r:id="rId11"/>
            </p:custDataLst>
          </p:nvPr>
        </p:nvSpPr>
        <p:spPr>
          <a:xfrm>
            <a:off x="1139190" y="4869180"/>
            <a:ext cx="212090" cy="212090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>
            <p:custDataLst>
              <p:tags r:id="rId12"/>
            </p:custDataLst>
          </p:nvPr>
        </p:nvSpPr>
        <p:spPr>
          <a:xfrm>
            <a:off x="657225" y="516445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1980’s</a:t>
            </a:r>
            <a:endParaRPr lang="en-US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13"/>
            </p:custDataLst>
          </p:nvPr>
        </p:nvCxnSpPr>
        <p:spPr>
          <a:xfrm flipH="1">
            <a:off x="3451225" y="3771265"/>
            <a:ext cx="6985" cy="1082675"/>
          </a:xfrm>
          <a:prstGeom prst="line">
            <a:avLst/>
          </a:prstGeom>
          <a:ln w="28575">
            <a:solidFill>
              <a:sysClr val="window" lastClr="FFFFFF">
                <a:lumMod val="8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6" name="Oval 15"/>
          <p:cNvSpPr/>
          <p:nvPr>
            <p:custDataLst>
              <p:tags r:id="rId14"/>
            </p:custDataLst>
          </p:nvPr>
        </p:nvSpPr>
        <p:spPr>
          <a:xfrm>
            <a:off x="3352165" y="4869180"/>
            <a:ext cx="212090" cy="212090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>
            <p:custDataLst>
              <p:tags r:id="rId15"/>
            </p:custDataLst>
          </p:nvPr>
        </p:nvSpPr>
        <p:spPr>
          <a:xfrm>
            <a:off x="2870200" y="516445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1990’s</a:t>
            </a:r>
            <a:endParaRPr lang="en-US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6"/>
          <p:cNvCxnSpPr>
            <a:endCxn id="17" idx="0"/>
          </p:cNvCxnSpPr>
          <p:nvPr>
            <p:custDataLst>
              <p:tags r:id="rId16"/>
            </p:custDataLst>
          </p:nvPr>
        </p:nvCxnSpPr>
        <p:spPr>
          <a:xfrm>
            <a:off x="5671185" y="3740150"/>
            <a:ext cx="0" cy="1129030"/>
          </a:xfrm>
          <a:prstGeom prst="line">
            <a:avLst/>
          </a:prstGeom>
          <a:ln w="28575">
            <a:solidFill>
              <a:sysClr val="window" lastClr="FFFFFF">
                <a:lumMod val="8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7" name="Oval 16"/>
          <p:cNvSpPr/>
          <p:nvPr>
            <p:custDataLst>
              <p:tags r:id="rId17"/>
            </p:custDataLst>
          </p:nvPr>
        </p:nvSpPr>
        <p:spPr>
          <a:xfrm>
            <a:off x="5565140" y="4869180"/>
            <a:ext cx="212090" cy="212090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18"/>
            </p:custDataLst>
          </p:nvPr>
        </p:nvSpPr>
        <p:spPr>
          <a:xfrm>
            <a:off x="5083175" y="5167630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00’s</a:t>
            </a:r>
            <a:endParaRPr 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19"/>
            </p:custDataLst>
          </p:nvPr>
        </p:nvCxnSpPr>
        <p:spPr>
          <a:xfrm>
            <a:off x="7884160" y="3420110"/>
            <a:ext cx="0" cy="1480185"/>
          </a:xfrm>
          <a:prstGeom prst="line">
            <a:avLst/>
          </a:prstGeom>
          <a:ln w="28575">
            <a:solidFill>
              <a:sysClr val="window" lastClr="FFFFFF">
                <a:lumMod val="8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8" name="Oval 17"/>
          <p:cNvSpPr/>
          <p:nvPr>
            <p:custDataLst>
              <p:tags r:id="rId20"/>
            </p:custDataLst>
          </p:nvPr>
        </p:nvSpPr>
        <p:spPr>
          <a:xfrm>
            <a:off x="7778115" y="4869180"/>
            <a:ext cx="212090" cy="212090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>
            <p:custDataLst>
              <p:tags r:id="rId21"/>
            </p:custDataLst>
          </p:nvPr>
        </p:nvSpPr>
        <p:spPr>
          <a:xfrm>
            <a:off x="7296150" y="5167630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id-ID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id-ID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>
            <p:custDataLst>
              <p:tags r:id="rId22"/>
            </p:custDataLst>
          </p:nvPr>
        </p:nvSpPr>
        <p:spPr>
          <a:xfrm>
            <a:off x="512607" y="2355298"/>
            <a:ext cx="1756841" cy="830997"/>
          </a:xfrm>
          <a:prstGeom prst="rect">
            <a:avLst/>
          </a:prstGeom>
          <a:noFill/>
        </p:spPr>
        <p:txBody>
          <a:bodyPr wrap="square" tIns="0" rtlCol="0"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8051的出现正式代表了嵌入式系统的诞生，也标志着PC系统和嵌入式系统分道扬镳。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>
            <p:custDataLst>
              <p:tags r:id="rId23"/>
            </p:custDataLst>
          </p:nvPr>
        </p:nvSpPr>
        <p:spPr>
          <a:xfrm>
            <a:off x="512608" y="1937844"/>
            <a:ext cx="1755462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8051</a:t>
            </a: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的出现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Straight Connector 36"/>
          <p:cNvCxnSpPr/>
          <p:nvPr>
            <p:custDataLst>
              <p:tags r:id="rId24"/>
            </p:custDataLst>
          </p:nvPr>
        </p:nvCxnSpPr>
        <p:spPr>
          <a:xfrm flipV="1">
            <a:off x="459357" y="2063474"/>
            <a:ext cx="0" cy="1815548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8" name="Oval 37"/>
          <p:cNvSpPr/>
          <p:nvPr>
            <p:custDataLst>
              <p:tags r:id="rId25"/>
            </p:custDataLst>
          </p:nvPr>
        </p:nvSpPr>
        <p:spPr>
          <a:xfrm>
            <a:off x="410928" y="1997201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38"/>
          <p:cNvSpPr/>
          <p:nvPr>
            <p:custDataLst>
              <p:tags r:id="rId26"/>
            </p:custDataLst>
          </p:nvPr>
        </p:nvSpPr>
        <p:spPr>
          <a:xfrm>
            <a:off x="416019" y="3837124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>
            <p:custDataLst>
              <p:tags r:id="rId27"/>
            </p:custDataLst>
          </p:nvPr>
        </p:nvSpPr>
        <p:spPr>
          <a:xfrm>
            <a:off x="2655180" y="2177213"/>
            <a:ext cx="1847682" cy="830997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整个程序缺乏模块化和封装，看起来非常不友好，辣眼睛。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>
            <p:custDataLst>
              <p:tags r:id="rId28"/>
            </p:custDataLst>
          </p:nvPr>
        </p:nvSpPr>
        <p:spPr>
          <a:xfrm>
            <a:off x="2655181" y="1759759"/>
            <a:ext cx="1847682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裸奔阶段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Straight Connector 42"/>
          <p:cNvCxnSpPr/>
          <p:nvPr>
            <p:custDataLst>
              <p:tags r:id="rId29"/>
            </p:custDataLst>
          </p:nvPr>
        </p:nvCxnSpPr>
        <p:spPr>
          <a:xfrm flipV="1">
            <a:off x="2601930" y="1893427"/>
            <a:ext cx="0" cy="1815548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4" name="Oval 43"/>
          <p:cNvSpPr/>
          <p:nvPr>
            <p:custDataLst>
              <p:tags r:id="rId30"/>
            </p:custDataLst>
          </p:nvPr>
        </p:nvSpPr>
        <p:spPr>
          <a:xfrm>
            <a:off x="2553501" y="1827154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>
            <p:custDataLst>
              <p:tags r:id="rId31"/>
            </p:custDataLst>
          </p:nvPr>
        </p:nvSpPr>
        <p:spPr>
          <a:xfrm>
            <a:off x="2558592" y="3667077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>
            <p:custDataLst>
              <p:tags r:id="rId32"/>
            </p:custDataLst>
          </p:nvPr>
        </p:nvSpPr>
        <p:spPr>
          <a:xfrm>
            <a:off x="4809123" y="2011213"/>
            <a:ext cx="1847682" cy="830997"/>
          </a:xfrm>
          <a:prstGeom prst="rect">
            <a:avLst/>
          </a:prstGeom>
          <a:noFill/>
        </p:spPr>
        <p:txBody>
          <a:bodyPr wrap="square" tIns="0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2000年后随着大量16位乃至32为的单片机问世，RTOS的发展才进入快车道。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>
            <p:custDataLst>
              <p:tags r:id="rId33"/>
            </p:custDataLst>
          </p:nvPr>
        </p:nvSpPr>
        <p:spPr>
          <a:xfrm>
            <a:off x="4809123" y="1582742"/>
            <a:ext cx="1847680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FreeRTOS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48"/>
          <p:cNvCxnSpPr/>
          <p:nvPr>
            <p:custDataLst>
              <p:tags r:id="rId34"/>
            </p:custDataLst>
          </p:nvPr>
        </p:nvCxnSpPr>
        <p:spPr>
          <a:xfrm flipV="1">
            <a:off x="4755873" y="1710867"/>
            <a:ext cx="0" cy="1815548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0" name="Oval 49"/>
          <p:cNvSpPr/>
          <p:nvPr>
            <p:custDataLst>
              <p:tags r:id="rId35"/>
            </p:custDataLst>
          </p:nvPr>
        </p:nvSpPr>
        <p:spPr>
          <a:xfrm>
            <a:off x="4707444" y="1644594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50"/>
          <p:cNvSpPr/>
          <p:nvPr>
            <p:custDataLst>
              <p:tags r:id="rId36"/>
            </p:custDataLst>
          </p:nvPr>
        </p:nvSpPr>
        <p:spPr>
          <a:xfrm>
            <a:off x="4712535" y="3484517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>
            <p:custDataLst>
              <p:tags r:id="rId37"/>
            </p:custDataLst>
          </p:nvPr>
        </p:nvSpPr>
        <p:spPr>
          <a:xfrm>
            <a:off x="6762822" y="1719840"/>
            <a:ext cx="1847209" cy="76615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2006年国产开源RTOS RT-Thread问世。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>
            <p:custDataLst>
              <p:tags r:id="rId38"/>
            </p:custDataLst>
          </p:nvPr>
        </p:nvSpPr>
        <p:spPr>
          <a:xfrm>
            <a:off x="6762823" y="1297635"/>
            <a:ext cx="1847199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RT-Thread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Straight Connector 54"/>
          <p:cNvCxnSpPr/>
          <p:nvPr>
            <p:custDataLst>
              <p:tags r:id="rId39"/>
            </p:custDataLst>
          </p:nvPr>
        </p:nvCxnSpPr>
        <p:spPr>
          <a:xfrm flipV="1">
            <a:off x="6709573" y="1384300"/>
            <a:ext cx="0" cy="1963099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Oval 55"/>
          <p:cNvSpPr/>
          <p:nvPr>
            <p:custDataLst>
              <p:tags r:id="rId40"/>
            </p:custDataLst>
          </p:nvPr>
        </p:nvSpPr>
        <p:spPr>
          <a:xfrm>
            <a:off x="6661144" y="1377148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val 56"/>
          <p:cNvSpPr/>
          <p:nvPr>
            <p:custDataLst>
              <p:tags r:id="rId41"/>
            </p:custDataLst>
          </p:nvPr>
        </p:nvSpPr>
        <p:spPr>
          <a:xfrm>
            <a:off x="6666235" y="3305500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51"/>
          <p:cNvSpPr txBox="1"/>
          <p:nvPr>
            <p:custDataLst>
              <p:tags r:id="rId42"/>
            </p:custDataLst>
          </p:nvPr>
        </p:nvSpPr>
        <p:spPr>
          <a:xfrm>
            <a:off x="9262745" y="1513840"/>
            <a:ext cx="1847215" cy="1652270"/>
          </a:xfrm>
          <a:prstGeom prst="rect">
            <a:avLst/>
          </a:prstGeom>
          <a:noFill/>
        </p:spPr>
        <p:txBody>
          <a:bodyPr wrap="square" tIns="0" rtlCol="0">
            <a:normAutofit fontScale="97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有了RTOS，软件架构就自然的分层了。所以，一切都是顺势而为。如今，嵌入式系统基本已经过度到了32位状态，基本是以ARM Cortex系列一统天下。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52"/>
          <p:cNvSpPr txBox="1"/>
          <p:nvPr>
            <p:custDataLst>
              <p:tags r:id="rId43"/>
            </p:custDataLst>
          </p:nvPr>
        </p:nvSpPr>
        <p:spPr>
          <a:xfrm>
            <a:off x="9262997" y="1091629"/>
            <a:ext cx="1847199" cy="400406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正规化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Straight Connector 54"/>
          <p:cNvCxnSpPr/>
          <p:nvPr>
            <p:custDataLst>
              <p:tags r:id="rId44"/>
            </p:custDataLst>
          </p:nvPr>
        </p:nvCxnSpPr>
        <p:spPr>
          <a:xfrm flipV="1">
            <a:off x="9209747" y="1210044"/>
            <a:ext cx="0" cy="1963099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69" name="Oval 55"/>
          <p:cNvSpPr/>
          <p:nvPr>
            <p:custDataLst>
              <p:tags r:id="rId45"/>
            </p:custDataLst>
          </p:nvPr>
        </p:nvSpPr>
        <p:spPr>
          <a:xfrm>
            <a:off x="9161318" y="1190535"/>
            <a:ext cx="101679" cy="101679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Oval 56"/>
          <p:cNvSpPr/>
          <p:nvPr>
            <p:custDataLst>
              <p:tags r:id="rId46"/>
            </p:custDataLst>
          </p:nvPr>
        </p:nvSpPr>
        <p:spPr>
          <a:xfrm>
            <a:off x="9166409" y="3131244"/>
            <a:ext cx="86676" cy="8667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34" grpId="0"/>
      <p:bldP spid="35" grpId="0"/>
      <p:bldP spid="39" grpId="0" bldLvl="0" animBg="1"/>
      <p:bldP spid="40" grpId="0"/>
      <p:bldP spid="41" grpId="0"/>
      <p:bldP spid="45" grpId="0" bldLvl="0" animBg="1"/>
      <p:bldP spid="46" grpId="0"/>
      <p:bldP spid="47" grpId="0"/>
      <p:bldP spid="51" grpId="0" bldLvl="0" animBg="1"/>
      <p:bldP spid="52" grpId="0"/>
      <p:bldP spid="53" grpId="0"/>
      <p:bldP spid="57" grpId="0" bldLvl="0" animBg="1"/>
      <p:bldP spid="66" grpId="0"/>
      <p:bldP spid="67" grpId="0"/>
      <p:bldP spid="7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7687066" y="0"/>
            <a:ext cx="450493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3" y="609605"/>
            <a:ext cx="6461824" cy="136550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pc="16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值得你拥有的RT-Thread</a:t>
            </a:r>
            <a:endParaRPr lang="zh-CN" sz="4000" b="1" spc="16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890" r="890"/>
          <a:stretch>
            <a:fillRect/>
          </a:stretch>
        </p:blipFill>
        <p:spPr>
          <a:xfrm>
            <a:off x="609602" y="2279917"/>
            <a:ext cx="6461823" cy="412091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7440">
                <a:moveTo>
                  <a:pt x="0" y="0"/>
                </a:moveTo>
                <a:lnTo>
                  <a:pt x="10800" y="0"/>
                </a:lnTo>
                <a:lnTo>
                  <a:pt x="108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8291205" y="634302"/>
            <a:ext cx="3291192" cy="17221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本课程将采用国产开源RTOS来作为授课的依据。</a:t>
            </a:r>
            <a:endParaRPr kumimoji="0" lang="zh-CN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7"/>
            </p:custDataLst>
          </p:nvPr>
        </p:nvSpPr>
        <p:spPr>
          <a:xfrm>
            <a:off x="8290570" y="2426907"/>
            <a:ext cx="3291173" cy="379679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它是开源的，无论对于学习还是工作都非常合适。</a:t>
            </a:r>
            <a:endParaRPr 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作为国内的RTOS厂商，坚持至今已经超过十年，其稳定性已经得到了市场的认可。</a:t>
            </a:r>
            <a:endParaRPr 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作为RTOS生死的关键是基于其上的功能模块的丰富程度。经过十多年的打磨，RT-Thread已经具备了从输入输出、GUI、TCP/IP、文件系统等一系列模块，“值得你拥有”～！</a:t>
            </a:r>
            <a:endParaRPr 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37795" y="314960"/>
            <a:ext cx="9308465" cy="9105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2.1.</a:t>
            </a:r>
            <a:r>
              <a:rPr lang="zh-CN" altLang="en-US">
                <a:solidFill>
                  <a:schemeClr val="tx1"/>
                </a:solidFill>
              </a:rPr>
              <a:t>2 RTOS</a:t>
            </a:r>
            <a:r>
              <a:rPr lang="zh-CN" altLang="en-US"/>
              <a:t>内核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任意多边形 2"/>
          <p:cNvSpPr/>
          <p:nvPr>
            <p:custDataLst>
              <p:tags r:id="rId1"/>
            </p:custDataLst>
          </p:nvPr>
        </p:nvSpPr>
        <p:spPr>
          <a:xfrm>
            <a:off x="535305" y="1901903"/>
            <a:ext cx="4040370" cy="1088761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lstStyle/>
          <a:p>
            <a:pPr algn="ctr"/>
            <a:endParaRPr lang="da-DK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2"/>
            </p:custDataLst>
          </p:nvPr>
        </p:nvSpPr>
        <p:spPr>
          <a:xfrm rot="17703762">
            <a:off x="4579740" y="2562153"/>
            <a:ext cx="134164" cy="328499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3"/>
            </p:custDataLst>
          </p:nvPr>
        </p:nvSpPr>
        <p:spPr>
          <a:xfrm rot="14680307">
            <a:off x="4530953" y="2460513"/>
            <a:ext cx="134164" cy="179698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>
            <a:off x="562951" y="1831975"/>
            <a:ext cx="992814" cy="546413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b="1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5"/>
            </p:custDataLst>
          </p:nvPr>
        </p:nvSpPr>
        <p:spPr>
          <a:xfrm>
            <a:off x="1299633" y="4038770"/>
            <a:ext cx="4040370" cy="1088761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lstStyle/>
          <a:p>
            <a:pPr algn="ctr"/>
            <a:endParaRPr lang="da-DK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等腰三角形 3"/>
          <p:cNvSpPr/>
          <p:nvPr>
            <p:custDataLst>
              <p:tags r:id="rId6"/>
            </p:custDataLst>
          </p:nvPr>
        </p:nvSpPr>
        <p:spPr>
          <a:xfrm rot="17703762">
            <a:off x="5344069" y="4699019"/>
            <a:ext cx="134164" cy="328499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/>
          <p:nvPr>
            <p:custDataLst>
              <p:tags r:id="rId7"/>
            </p:custDataLst>
          </p:nvPr>
        </p:nvSpPr>
        <p:spPr>
          <a:xfrm rot="14680307">
            <a:off x="5295282" y="4598193"/>
            <a:ext cx="134164" cy="179698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8"/>
            </p:custDataLst>
          </p:nvPr>
        </p:nvSpPr>
        <p:spPr>
          <a:xfrm>
            <a:off x="1327279" y="3969655"/>
            <a:ext cx="992814" cy="546413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b="1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9"/>
            </p:custDataLst>
          </p:nvPr>
        </p:nvSpPr>
        <p:spPr>
          <a:xfrm>
            <a:off x="5265196" y="2970336"/>
            <a:ext cx="4040370" cy="1088761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lstStyle/>
          <a:p>
            <a:pPr algn="ctr"/>
            <a:endParaRPr lang="da-DK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0"/>
            </p:custDataLst>
          </p:nvPr>
        </p:nvSpPr>
        <p:spPr>
          <a:xfrm rot="17703762">
            <a:off x="9309632" y="3630586"/>
            <a:ext cx="134164" cy="328499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1"/>
            </p:custDataLst>
          </p:nvPr>
        </p:nvSpPr>
        <p:spPr>
          <a:xfrm rot="14680307">
            <a:off x="9260845" y="3528947"/>
            <a:ext cx="134164" cy="179698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2"/>
            </p:custDataLst>
          </p:nvPr>
        </p:nvSpPr>
        <p:spPr>
          <a:xfrm>
            <a:off x="5292842" y="2900408"/>
            <a:ext cx="992814" cy="546413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b="1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3" name="任意多边形 32"/>
          <p:cNvSpPr/>
          <p:nvPr>
            <p:custDataLst>
              <p:tags r:id="rId13"/>
            </p:custDataLst>
          </p:nvPr>
        </p:nvSpPr>
        <p:spPr>
          <a:xfrm>
            <a:off x="6029525" y="5107203"/>
            <a:ext cx="4040370" cy="1088761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lstStyle/>
          <a:p>
            <a:pPr algn="ctr"/>
            <a:endParaRPr lang="da-DK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4" name="等腰三角形 33"/>
          <p:cNvSpPr/>
          <p:nvPr>
            <p:custDataLst>
              <p:tags r:id="rId14"/>
            </p:custDataLst>
          </p:nvPr>
        </p:nvSpPr>
        <p:spPr>
          <a:xfrm rot="17703762">
            <a:off x="10073960" y="5767453"/>
            <a:ext cx="134164" cy="328499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4680307">
            <a:off x="10025173" y="5666627"/>
            <a:ext cx="134164" cy="179698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16"/>
            </p:custDataLst>
          </p:nvPr>
        </p:nvSpPr>
        <p:spPr>
          <a:xfrm>
            <a:off x="6057171" y="5038088"/>
            <a:ext cx="992814" cy="546413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b="1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7"/>
            </p:custDataLst>
          </p:nvPr>
        </p:nvSpPr>
        <p:spPr>
          <a:xfrm>
            <a:off x="776800" y="1868565"/>
            <a:ext cx="565115" cy="473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sym typeface="Arial" panose="020B0604020202020204" pitchFamily="34" charset="0"/>
              </a:rPr>
              <a:t>01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8"/>
            </p:custDataLst>
          </p:nvPr>
        </p:nvSpPr>
        <p:spPr>
          <a:xfrm>
            <a:off x="5506692" y="2936999"/>
            <a:ext cx="565115" cy="473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sym typeface="Arial" panose="020B0604020202020204" pitchFamily="34" charset="0"/>
              </a:rPr>
              <a:t>02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9"/>
            </p:custDataLst>
          </p:nvPr>
        </p:nvSpPr>
        <p:spPr>
          <a:xfrm>
            <a:off x="1541129" y="4006245"/>
            <a:ext cx="565115" cy="473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sym typeface="Arial" panose="020B0604020202020204" pitchFamily="34" charset="0"/>
              </a:rPr>
              <a:t>03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20"/>
            </p:custDataLst>
          </p:nvPr>
        </p:nvSpPr>
        <p:spPr>
          <a:xfrm>
            <a:off x="6271020" y="5074679"/>
            <a:ext cx="565115" cy="473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04</a:t>
            </a:r>
            <a:endParaRPr lang="en-US" altLang="zh-CN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6197873" y="3079870"/>
            <a:ext cx="2690488" cy="63766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spc="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内存管理</a:t>
            </a:r>
            <a:endParaRPr lang="en-US" altLang="zh-CN" sz="20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2"/>
            </p:custDataLst>
          </p:nvPr>
        </p:nvSpPr>
        <p:spPr>
          <a:xfrm>
            <a:off x="1555765" y="2018178"/>
            <a:ext cx="2617418" cy="63097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线程（进程）调度</a:t>
            </a:r>
            <a:endParaRPr lang="en-US" altLang="zh-CN" sz="2000" spc="1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3"/>
            </p:custDataLst>
          </p:nvPr>
        </p:nvSpPr>
        <p:spPr>
          <a:xfrm>
            <a:off x="2105301" y="4155934"/>
            <a:ext cx="2832264" cy="8369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中断管理</a:t>
            </a:r>
            <a:endParaRPr lang="en-US" altLang="zh-CN" sz="2000" spc="1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4"/>
            </p:custDataLst>
          </p:nvPr>
        </p:nvSpPr>
        <p:spPr>
          <a:xfrm>
            <a:off x="6976664" y="5221545"/>
            <a:ext cx="2690488" cy="6337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spc="1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线程（进程）通讯</a:t>
            </a:r>
            <a:endParaRPr lang="en-US" altLang="zh-CN" sz="2000" spc="1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5"/>
    </p:custData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2.1.2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线程（进程）调度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794000"/>
            <a:ext cx="8945245" cy="34690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259330" y="6099810"/>
            <a:ext cx="4682490" cy="339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任务的顺序执行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660" y="1225550"/>
            <a:ext cx="110293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线程（进程）调度。所有能称之为操作系统的东西，一定具有多线程或者进程调度的机制。因为OS最初要解决的核心问题，就是如何能“同时”让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做更多的工作。尤其是当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越来越强大，工作频率越来越高。怎么才能更充分的“压榨”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的处理能力呢？但是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只有一个（至少在多任务操作系统出现的时候如此）。有两种方法可以提高效率，第一种自然就是让所有的工作排好队，一个个做。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2.1.2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线程（进程）调度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759075" y="6130290"/>
            <a:ext cx="4682490" cy="339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任务的时间片轮询调度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795" y="2531110"/>
            <a:ext cx="10064750" cy="374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670" y="1339215"/>
            <a:ext cx="111721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>
              <a:lnSpc>
                <a:spcPct val="150000"/>
              </a:lnSpc>
            </a:pP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二就是想个办法，每件工作都做一段时间，一段时间后就去做另外一件事情（可以预先设定这段时间的长度，比如10mS。我们就称之为时间片，非常形象），轮流做下去。这样CPU的利用率就大大提高了，而且给用户的感觉是“同时”在做好几件事情，貌似非常完美。我们把这些需要处理的事情称之为线程或者进程。这种做法我们称之为时间片轮询调度。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2.1.2  内存管理</a:t>
            </a:r>
            <a:endParaRPr lang="zh-CN" altLang="en-US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6255" y="1512570"/>
            <a:ext cx="110585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20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“裸奔”系统中，我们不会考虑所谓内存管理的问题。实际上内存管理和操作系统之间并不是完全的依赖关系。但是，当多个线程“同时”工作的时候，就必须考虑到内存的利用率问题。怎么样提高内存利用率呢？很简单，动态的内存使用方式就是效率最高的。就是当一个线程需要使用一块内存的时候，就去申请，用完了就释放。这样一个不是很大的内存就能满足很多线程同时使用。所以，在现代RTOS中都对内存管理做了很多工作，并且都被包含到了RTOS之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153.xml><?xml version="1.0" encoding="utf-8"?>
<p:tagLst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154.xml><?xml version="1.0" encoding="utf-8"?>
<p:tagLst xmlns:p="http://schemas.openxmlformats.org/presentationml/2006/main">
  <p:tag name="KSO_WM_UNIT_TABLE_BEAUTIFY" val="smartTable{b7c082a9-7efa-4f97-ac26-c8f3b900f63a}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2_4*m_i*1_1"/>
  <p:tag name="KSO_WM_TEMPLATE_CATEGORY" val="diagram"/>
  <p:tag name="KSO_WM_TEMPLATE_INDEX" val="2020018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0182_4*m_h_i*1_5_2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00182_4*m_h_i*1_5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200182_4*m_h_i*1_5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2_4*m_h_i*1_1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2_4*m_h_i*1_2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2_4*m_h_i*1_3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2_4*m_h_i*1_4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200182_4*m_h_i*1_5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2_4*m_h_i*1_1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2_4*m_h_i*1_1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2_4*m_h_i*1_1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2_4*m_h_i*1_2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2_4*m_h_i*1_2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2_4*m_h_i*1_2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2_4*m_h_i*1_3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7"/>
  <p:tag name="KSO_WM_UNIT_ID" val="diagram20200182_4*m_h_i*1_3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8"/>
  <p:tag name="KSO_WM_UNIT_ID" val="diagram20200182_4*m_h_i*1_3_8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0182_4*m_h_i*1_4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2_4*m_h_i*1_4_4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2_4*m_h_i*1_4_5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2_4*m_h_f*1_1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2_4*m_h_a*1_1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2_4*m_h_i*1_1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2_4*m_h_i*1_1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8"/>
  <p:tag name="KSO_WM_UNIT_ID" val="diagram20200182_4*m_h_i*1_1_8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2_4*m_h_f*1_2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2_4*m_h_a*1_2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2_4*m_h_i*1_2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7"/>
  <p:tag name="KSO_WM_UNIT_ID" val="diagram20200182_4*m_h_i*1_2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8"/>
  <p:tag name="KSO_WM_UNIT_ID" val="diagram20200182_4*m_h_i*1_2_8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2_4*m_h_f*1_3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2_4*m_h_a*1_3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2_4*m_h_i*1_3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2_4*m_h_i*1_3_2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2_4*m_h_i*1_3_3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0182_4*m_h_f*1_4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2_4*m_h_a*1_4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2_4*m_h_i*1_4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7"/>
  <p:tag name="KSO_WM_UNIT_ID" val="diagram20200182_4*m_h_i*1_4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8"/>
  <p:tag name="KSO_WM_UNIT_ID" val="diagram20200182_4*m_h_i*1_4_8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00182_4*m_h_f*1_5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200182_4*m_h_a*1_5_1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200182_4*m_h_i*1_5_6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7"/>
  <p:tag name="KSO_WM_UNIT_ID" val="diagram20200182_4*m_h_i*1_5_7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8"/>
  <p:tag name="KSO_WM_UNIT_ID" val="diagram20200182_4*m_h_i*1_5_8"/>
  <p:tag name="KSO_WM_TEMPLATE_CATEGORY" val="diagram"/>
  <p:tag name="KSO_WM_TEMPLATE_INDEX" val="20200182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50_1*a*1"/>
  <p:tag name="KSO_WM_TEMPLATE_CATEGORY" val="diagram"/>
  <p:tag name="KSO_WM_TEMPLATE_INDEX" val="2021185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f9cde9d55e14bf9879106dd60c9a56f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5842c49bfaee424bb8c8c653047018b7"/>
  <p:tag name="KSO_WM_UNIT_TEXT_FILL_FORE_SCHEMECOLOR_INDEX_BRIGHTNESS" val="0"/>
  <p:tag name="KSO_WM_UNIT_TEXT_FILL_FORE_SCHEMECOLOR_INDEX" val="13"/>
  <p:tag name="KSO_WM_UNIT_TEXT_FILL_TYPE" val="1"/>
  <p:tag name="KSO_WM_TEMPLATE_ASSEMBLE_XID" val="5f71d1570ff15d9a40ef5645"/>
  <p:tag name="KSO_WM_TEMPLATE_ASSEMBLE_GROUPID" val="5f71d1570ff15d9a40ef5645"/>
</p:tagLst>
</file>

<file path=ppt/tags/tag204.xml><?xml version="1.0" encoding="utf-8"?>
<p:tagLst xmlns:p="http://schemas.openxmlformats.org/presentationml/2006/main">
  <p:tag name="KSO_WM_UNIT_VALUE" val="1311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850_1*d*1"/>
  <p:tag name="KSO_WM_TEMPLATE_CATEGORY" val="diagram"/>
  <p:tag name="KSO_WM_TEMPLATE_INDEX" val="202118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ec33ce52cb5407787c2aa9bb85b44a3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e740adcf68934d2faf491818f8817ed7"/>
  <p:tag name="KSO_WM_UNIT_PLACING_PICTURE" val="e740adcf68934d2faf491818f8817ed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71d1570ff15d9a40ef5645"/>
  <p:tag name="KSO_WM_TEMPLATE_ASSEMBLE_GROUPID" val="5f71d1570ff15d9a40ef5645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1850_1*h_a*1_1"/>
  <p:tag name="KSO_WM_TEMPLATE_CATEGORY" val="diagram"/>
  <p:tag name="KSO_WM_TEMPLATE_INDEX" val="20211850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eb1b4fe9ed9e491eab0c66dd350f05b5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27e30f0820844b6f940260d978fdaab2"/>
  <p:tag name="KSO_WM_UNIT_TEXT_FILL_FORE_SCHEMECOLOR_INDEX_BRIGHTNESS" val="0"/>
  <p:tag name="KSO_WM_UNIT_TEXT_FILL_FORE_SCHEMECOLOR_INDEX" val="13"/>
  <p:tag name="KSO_WM_UNIT_TEXT_FILL_TYPE" val="1"/>
  <p:tag name="KSO_WM_TEMPLATE_ASSEMBLE_XID" val="5f71d1570ff15d9a40ef5645"/>
  <p:tag name="KSO_WM_TEMPLATE_ASSEMBLE_GROUPID" val="5f71d1570ff15d9a40ef5645"/>
</p:tagLst>
</file>

<file path=ppt/tags/tag206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1850_1*h_f*1_1"/>
  <p:tag name="KSO_WM_TEMPLATE_CATEGORY" val="diagram"/>
  <p:tag name="KSO_WM_TEMPLATE_INDEX" val="20211850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7"/>
  <p:tag name="KSO_WM_UNIT_SHOW_EDIT_AREA_INDICATION" val="1"/>
  <p:tag name="KSO_WM_CHIP_GROUPID" val="5e6b05b36848fb12bee65ad8"/>
  <p:tag name="KSO_WM_CHIP_XID" val="5e6b05b36848fb12bee65ada"/>
  <p:tag name="KSO_WM_UNIT_DEC_AREA_ID" val="b2d3a95d8cee4307b50c4208043a52cc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27e30f0820844b6f940260d978fdaab2"/>
  <p:tag name="KSO_WM_UNIT_TEXT_FILL_FORE_SCHEMECOLOR_INDEX_BRIGHTNESS" val="0.25"/>
  <p:tag name="KSO_WM_UNIT_TEXT_FILL_FORE_SCHEMECOLOR_INDEX" val="13"/>
  <p:tag name="KSO_WM_UNIT_TEXT_FILL_TYPE" val="1"/>
  <p:tag name="KSO_WM_TEMPLATE_ASSEMBLE_XID" val="5f71d1570ff15d9a40ef5645"/>
  <p:tag name="KSO_WM_TEMPLATE_ASSEMBLE_GROUPID" val="5f71d1570ff15d9a40ef5645"/>
</p:tagLst>
</file>

<file path=ppt/tags/tag207.xml><?xml version="1.0" encoding="utf-8"?>
<p:tagLst xmlns:p="http://schemas.openxmlformats.org/presentationml/2006/main">
  <p:tag name="KSO_WM_SLIDE_ID" val="diagram2021185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850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e7c7e2c9c209bb8bb668c"/>
  <p:tag name="KSO_WM_SLIDE_TYPE" val="text"/>
  <p:tag name="KSO_WM_SLIDE_SUBTYPE" val="picTxt"/>
  <p:tag name="KSO_WM_SLIDE_SIZE" val="227.949*238.952"/>
  <p:tag name="KSO_WM_SLIDE_POSITION" val="684*193.049"/>
  <p:tag name="KSO_WM_SLIDE_LAYOUT" val="a_d_h"/>
  <p:tag name="KSO_WM_SLIDE_LAYOUT_CNT" val="1_1_1"/>
  <p:tag name="KSO_WM_SLIDE_LAYOUT_INFO" val="{&quot;direction&quot;:1,&quot;id&quot;:&quot;2020-09-28T20:04:45&quot;,&quot;maxSize&quot;:{&quot;size1&quot;:66.299979652444989},&quot;minSize&quot;:{&quot;size1&quot;:58.799979652444982},&quot;normalSize&quot;:{&quot;size1&quot;:63.050083819111642},&quot;subLayout&quot;:[{&quot;id&quot;:&quot;2020-09-28T20:04:45&quot;,&quot;maxSize&quot;:{&quot;size1&quot;:28.899999999999999},&quot;minSize&quot;:{&quot;size1&quot;:20.100000000000001},&quot;normalSize&quot;:{&quot;size1&quot;:28.899999999999999},&quot;subLayout&quot;:[{&quot;id&quot;:&quot;2020-09-28T20:04:45&quot;,&quot;margin&quot;:{&quot;bottom&quot;:0.026000002399086952,&quot;left&quot;:1.6929999589920044,&quot;right&quot;:1.7200000286102295,&quot;top&quot;:1.6929999589920044},&quot;type&quot;:0},{&quot;id&quot;:&quot;2020-09-28T20:04:45&quot;,&quot;margin&quot;:{&quot;bottom&quot;:1.2699999809265137,&quot;left&quot;:1.6929999589920044,&quot;right&quot;:1.7200000286102295,&quot;top&quot;:0.81999999284744263},&quot;type&quot;:0}]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09-28T20:04:46&quot;,&quot;margin&quot;:{&quot;bottom&quot;:1.6929999589920044,&quot;left&quot;:1.6670000553131104,&quot;right&quot;:1.6929999589920044,&quot;top&quot;:1.6929999589920044},&quot;maxSize&quot;:{&quot;size1&quot;:50.506539871957571},&quot;minSize&quot;:{&quot;size1&quot;:34.606539871957565},&quot;normalSize&quot;:{&quot;size1&quot;:34.606539871957565},&quot;subLayout&quot;:[{&quot;id&quot;:&quot;2020-09-28T20:04:46&quot;,&quot;margin&quot;:{&quot;bottom&quot;:0.046930067241191864,&quot;left&quot;:1.6670000553131104,&quot;right&quot;:1.6929999589920044,&quot;top&quot;:1.6929999589920044},&quot;type&quot;:0},{&quot;id&quot;:&quot;2020-09-28T20:04:46&quot;,&quot;margin&quot;:{&quot;bottom&quot;:1.6929999589920044,&quot;left&quot;:1.6670000553131104,&quot;right&quot;:1.6929999589920044,&quot;top&quot;:0.14886172115802765},&quot;type&quot;:0}],&quot;type&quot;:0}],&quot;type&quot;:0}"/>
  <p:tag name="KSO_WM_SLIDE_BACKGROUND" val="[&quot;leftRight&quot;]"/>
  <p:tag name="KSO_WM_SLIDE_RATIO" val="1.777778"/>
  <p:tag name="KSO_WM_CHIP_FILLPROP" val="[[{&quot;text_align&quot;:&quot;lb&quot;,&quot;text_direction&quot;:&quot;horizontal&quot;,&quot;support_big_font&quot;:false,&quot;fill_id&quot;:&quot;0c5a428519114871bcdd916aa888acf6&quot;,&quot;fill_align&quot;:&quot;lb&quot;,&quot;chip_types&quot;:[&quot;header&quot;]},{&quot;text_align&quot;:&quot;lt&quot;,&quot;text_direction&quot;:&quot;horizontal&quot;,&quot;support_features&quot;:[&quot;carousel&quot;],&quot;support_big_font&quot;:false,&quot;fill_id&quot;:&quot;6562ffd2b3af45c79be34a9c9ad988fa&quot;,&quot;fill_align&quot;:&quot;lt&quot;,&quot;chip_types&quot;:[&quot;diagram&quot;,&quot;text&quot;,&quot;picture&quot;,&quot;chart&quot;,&quot;table&quot;,&quot;video&quot;]},{&quot;text_align&quot;:&quot;lm&quot;,&quot;text_direction&quot;:&quot;horizontal&quot;,&quot;support_big_font&quot;:false,&quot;fill_id&quot;:&quot;6255d8b9cb924dff9b3368f954ab42c9&quot;,&quot;fill_align&quot;:&quot;cm&quot;,&quot;chip_types&quot;:[&quot;text&quot;,&quot;picture&quot;]}]]"/>
  <p:tag name="KSO_WM_CHIP_DECFILLPROP" val="[]"/>
  <p:tag name="KSO_WM_CHIP_GROUPID" val="5f0e7c7e2c9c209bb8bb668a"/>
  <p:tag name="KSO_WM_SLIDE_BK_DARK_LIGHT" val="2"/>
  <p:tag name="KSO_WM_SLIDE_BACKGROUND_TYPE" val="leftRight"/>
  <p:tag name="KSO_WM_SLIDE_SUPPORT_FEATURE_TYPE" val="2"/>
  <p:tag name="KSO_WM_TEMPLATE_ASSEMBLE_XID" val="5f71d1570ff15d9a40ef5645"/>
  <p:tag name="KSO_WM_TEMPLATE_ASSEMBLE_GROUPID" val="5f71d1570ff15d9a40ef5645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4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4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4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50_4*l_h_i*1_3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350_4*l_h_i*1_3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350_4*l_h_i*1_3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4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4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4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50_4*l_h_i*1_4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350_4*l_h_i*1_4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350_4*l_h_i*1_4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4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4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4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USESOURCEFORMAT_APPLY" val="1"/>
</p:tagLst>
</file>

<file path=ppt/tags/tag228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4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</p:tagLst>
</file>

<file path=ppt/tags/tag229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4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50_4*l_h_f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</p:tagLst>
</file>

<file path=ppt/tags/tag2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50_4*l_h_f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</p:tagLst>
</file>

<file path=ppt/tags/tag232.xml><?xml version="1.0" encoding="utf-8"?>
<p:tagLst xmlns:p="http://schemas.openxmlformats.org/presentationml/2006/main">
  <p:tag name="KSO_WM_SLIDE_ITEM_CNT" val="4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234.xml><?xml version="1.0" encoding="utf-8"?>
<p:tagLst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50_1*a*1"/>
  <p:tag name="KSO_WM_TEMPLATE_CATEGORY" val="diagram"/>
  <p:tag name="KSO_WM_TEMPLATE_INDEX" val="2021185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f9cde9d55e14bf9879106dd60c9a56f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5842c49bfaee424bb8c8c653047018b7"/>
  <p:tag name="KSO_WM_UNIT_TEXT_FILL_FORE_SCHEMECOLOR_INDEX_BRIGHTNESS" val="0"/>
  <p:tag name="KSO_WM_UNIT_TEXT_FILL_FORE_SCHEMECOLOR_INDEX" val="13"/>
  <p:tag name="KSO_WM_UNIT_TEXT_FILL_TYPE" val="1"/>
  <p:tag name="KSO_WM_TEMPLATE_ASSEMBLE_XID" val="5f71d1570ff15d9a40ef5645"/>
  <p:tag name="KSO_WM_TEMPLATE_ASSEMBLE_GROUPID" val="5f71d1570ff15d9a40ef5645"/>
</p:tagLst>
</file>

<file path=ppt/tags/tag238.xml><?xml version="1.0" encoding="utf-8"?>
<p:tagLst xmlns:p="http://schemas.openxmlformats.org/presentationml/2006/main">
  <p:tag name="KSO_WM_UNIT_VALUE" val="1311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850_1*d*1"/>
  <p:tag name="KSO_WM_TEMPLATE_CATEGORY" val="diagram"/>
  <p:tag name="KSO_WM_TEMPLATE_INDEX" val="202118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ec33ce52cb5407787c2aa9bb85b44a3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e740adcf68934d2faf491818f8817ed7"/>
  <p:tag name="KSO_WM_UNIT_PLACING_PICTURE" val="e740adcf68934d2faf491818f8817ed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71d1570ff15d9a40ef5645"/>
  <p:tag name="KSO_WM_TEMPLATE_ASSEMBLE_GROUPID" val="5f71d1570ff15d9a40ef5645"/>
</p:tagLst>
</file>

<file path=ppt/tags/tag239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1850_1*h_f*1_1"/>
  <p:tag name="KSO_WM_TEMPLATE_CATEGORY" val="diagram"/>
  <p:tag name="KSO_WM_TEMPLATE_INDEX" val="20211850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7"/>
  <p:tag name="KSO_WM_UNIT_SHOW_EDIT_AREA_INDICATION" val="1"/>
  <p:tag name="KSO_WM_CHIP_GROUPID" val="5e6b05b36848fb12bee65ad8"/>
  <p:tag name="KSO_WM_CHIP_XID" val="5e6b05b36848fb12bee65ada"/>
  <p:tag name="KSO_WM_UNIT_DEC_AREA_ID" val="b2d3a95d8cee4307b50c4208043a52cc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27e30f0820844b6f940260d978fdaab2"/>
  <p:tag name="KSO_WM_UNIT_TEXT_FILL_FORE_SCHEMECOLOR_INDEX_BRIGHTNESS" val="0.25"/>
  <p:tag name="KSO_WM_UNIT_TEXT_FILL_FORE_SCHEMECOLOR_INDEX" val="13"/>
  <p:tag name="KSO_WM_UNIT_TEXT_FILL_TYPE" val="1"/>
  <p:tag name="KSO_WM_TEMPLATE_ASSEMBLE_XID" val="5f71d1570ff15d9a40ef5645"/>
  <p:tag name="KSO_WM_TEMPLATE_ASSEMBLE_GROUPID" val="5f71d1570ff15d9a40ef5645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diagram2021185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850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e7c7e2c9c209bb8bb668c"/>
  <p:tag name="KSO_WM_SLIDE_TYPE" val="text"/>
  <p:tag name="KSO_WM_SLIDE_SUBTYPE" val="picTxt"/>
  <p:tag name="KSO_WM_SLIDE_SIZE" val="227.949*238.952"/>
  <p:tag name="KSO_WM_SLIDE_POSITION" val="684*193.049"/>
  <p:tag name="KSO_WM_SLIDE_LAYOUT" val="a_d_h"/>
  <p:tag name="KSO_WM_SLIDE_LAYOUT_CNT" val="1_1_1"/>
  <p:tag name="KSO_WM_SLIDE_LAYOUT_INFO" val="{&quot;direction&quot;:1,&quot;id&quot;:&quot;2020-09-28T20:04:45&quot;,&quot;maxSize&quot;:{&quot;size1&quot;:66.299979652444989},&quot;minSize&quot;:{&quot;size1&quot;:58.799979652444982},&quot;normalSize&quot;:{&quot;size1&quot;:63.050083819111642},&quot;subLayout&quot;:[{&quot;id&quot;:&quot;2020-09-28T20:04:45&quot;,&quot;maxSize&quot;:{&quot;size1&quot;:28.899999999999999},&quot;minSize&quot;:{&quot;size1&quot;:20.100000000000001},&quot;normalSize&quot;:{&quot;size1&quot;:28.899999999999999},&quot;subLayout&quot;:[{&quot;id&quot;:&quot;2020-09-28T20:04:45&quot;,&quot;margin&quot;:{&quot;bottom&quot;:0.026000002399086952,&quot;left&quot;:1.6929999589920044,&quot;right&quot;:1.7200000286102295,&quot;top&quot;:1.6929999589920044},&quot;type&quot;:0},{&quot;id&quot;:&quot;2020-09-28T20:04:45&quot;,&quot;margin&quot;:{&quot;bottom&quot;:1.2699999809265137,&quot;left&quot;:1.6929999589920044,&quot;right&quot;:1.7200000286102295,&quot;top&quot;:0.81999999284744263},&quot;type&quot;:0}]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09-28T20:04:46&quot;,&quot;margin&quot;:{&quot;bottom&quot;:1.6929999589920044,&quot;left&quot;:1.6670000553131104,&quot;right&quot;:1.6929999589920044,&quot;top&quot;:1.6929999589920044},&quot;maxSize&quot;:{&quot;size1&quot;:50.506539871957571},&quot;minSize&quot;:{&quot;size1&quot;:34.606539871957565},&quot;normalSize&quot;:{&quot;size1&quot;:34.606539871957565},&quot;subLayout&quot;:[{&quot;id&quot;:&quot;2020-09-28T20:04:46&quot;,&quot;margin&quot;:{&quot;bottom&quot;:0.046930067241191864,&quot;left&quot;:1.6670000553131104,&quot;right&quot;:1.6929999589920044,&quot;top&quot;:1.6929999589920044},&quot;type&quot;:0},{&quot;id&quot;:&quot;2020-09-28T20:04:46&quot;,&quot;margin&quot;:{&quot;bottom&quot;:1.6929999589920044,&quot;left&quot;:1.6670000553131104,&quot;right&quot;:1.6929999589920044,&quot;top&quot;:0.14886172115802765},&quot;type&quot;:0}],&quot;type&quot;:0}],&quot;type&quot;:0}"/>
  <p:tag name="KSO_WM_SLIDE_BACKGROUND" val="[&quot;leftRight&quot;]"/>
  <p:tag name="KSO_WM_SLIDE_RATIO" val="1.777778"/>
  <p:tag name="KSO_WM_CHIP_FILLPROP" val="[[{&quot;text_align&quot;:&quot;lb&quot;,&quot;text_direction&quot;:&quot;horizontal&quot;,&quot;support_big_font&quot;:false,&quot;fill_id&quot;:&quot;0c5a428519114871bcdd916aa888acf6&quot;,&quot;fill_align&quot;:&quot;lb&quot;,&quot;chip_types&quot;:[&quot;header&quot;]},{&quot;text_align&quot;:&quot;lt&quot;,&quot;text_direction&quot;:&quot;horizontal&quot;,&quot;support_features&quot;:[&quot;carousel&quot;],&quot;support_big_font&quot;:false,&quot;fill_id&quot;:&quot;6562ffd2b3af45c79be34a9c9ad988fa&quot;,&quot;fill_align&quot;:&quot;lt&quot;,&quot;chip_types&quot;:[&quot;diagram&quot;,&quot;text&quot;,&quot;picture&quot;,&quot;chart&quot;,&quot;table&quot;,&quot;video&quot;]},{&quot;text_align&quot;:&quot;lm&quot;,&quot;text_direction&quot;:&quot;horizontal&quot;,&quot;support_big_font&quot;:false,&quot;fill_id&quot;:&quot;6255d8b9cb924dff9b3368f954ab42c9&quot;,&quot;fill_align&quot;:&quot;cm&quot;,&quot;chip_types&quot;:[&quot;text&quot;,&quot;picture&quot;]}]]"/>
  <p:tag name="KSO_WM_CHIP_DECFILLPROP" val="[]"/>
  <p:tag name="KSO_WM_CHIP_GROUPID" val="5f0e7c7e2c9c209bb8bb668a"/>
  <p:tag name="KSO_WM_SLIDE_BK_DARK_LIGHT" val="2"/>
  <p:tag name="KSO_WM_SLIDE_BACKGROUND_TYPE" val="leftRight"/>
  <p:tag name="KSO_WM_SLIDE_SUPPORT_FEATURE_TYPE" val="2"/>
  <p:tag name="KSO_WM_TEMPLATE_ASSEMBLE_XID" val="5f71d1570ff15d9a40ef5645"/>
  <p:tag name="KSO_WM_TEMPLATE_ASSEMBLE_GROUPID" val="5f71d1570ff15d9a40ef5645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73_1*i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2d12ecaae27f45338c27a3224dda19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93c8dda340fd2c9b5863"/>
  <p:tag name="KSO_WM_CHIP_XID" val="5f2293c8dda340fd2c9b586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38"/>
  <p:tag name="KSO_WM_TEMPLATE_ASSEMBLE_XID" val="5f48a2c2f3f92eac73830e88"/>
  <p:tag name="KSO_WM_TEMPLATE_ASSEMBLE_GROUPID" val="5f48a2c2f3f92eac73830e88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173_1*a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8943720032b24a7cbb295e9627f84562"/>
  <p:tag name="KSO_WM_ASSEMBLE_CHIP_INDEX" val="4c37fda9680b4573b96914fcf4c0d925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0173_1*h_a*1_1"/>
  <p:tag name="KSO_WM_TEMPLATE_CATEGORY" val="diagram"/>
  <p:tag name="KSO_WM_TEMPLATE_INDEX" val="20210173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CHIP_FILLAREA_FILL_RULE" val="{&quot;fill_align&quot;:&quot;lt&quot;,&quot;fill_mode&quot;:&quot;full&quot;}"/>
  <p:tag name="KSO_WM_UNIT_DEC_AREA_ID" val="e58bc344b7824107bbb7e3c405db3443"/>
  <p:tag name="KSO_WM_ASSEMBLE_CHIP_INDEX" val="d6bcc91b06334b4a9b87b6b1c85a4b37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2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173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diagram2021017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275.949*74.7"/>
  <p:tag name="KSO_WM_SLIDE_POSITION" val="120*297.302"/>
  <p:tag name="KSO_WM_TAG_VERSION" val="1.0"/>
  <p:tag name="KSO_WM_SLIDE_LAYOUT" val="a_d_h"/>
  <p:tag name="KSO_WM_SLIDE_LAYOUT_CNT" val="1_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8-28T14:23:42&quot;,&quot;maxSize&quot;:{&quot;size1&quot;:51.100000000000001},&quot;minSize&quot;:{&quot;size1&quot;:35.600000000000001},&quot;normalSize&quot;:{&quot;size1&quot;:50.377592592592592},&quot;subLayout&quot;:[{&quot;id&quot;:&quot;2020-08-28T14:23:42&quot;,&quot;margin&quot;:{&quot;bottom&quot;:0.026000002399086952,&quot;left&quot;:4.2329998016357422,&quot;right&quot;:19.897001266479492,&quot;top&quot;:4.6570000648498535},&quot;type&quot;:0},{&quot;id&quot;:&quot;2020-08-28T14:23:42&quot;,&quot;margin&quot;:{&quot;bottom&quot;:4.6570000648498535,&quot;left&quot;:4.2329998016357422,&quot;right&quot;:19.897001266479492,&quot;top&quot;:0.3970000147819519},&quot;maxSize&quot;:{&quot;size1&quot;:33.330956743987329},&quot;minSize&quot;:{&quot;size1&quot;:17.430956743987323},&quot;normalSize&quot;:{&quot;size1&quot;:19.460462602883432},&quot;subLayout&quot;:[{&quot;id&quot;:&quot;2020-08-28T14:23:42&quot;,&quot;margin&quot;:{&quot;bottom&quot;:0.04354708269238472,&quot;left&quot;:4.2329998016357422,&quot;right&quot;:19.897001266479492,&quot;top&quot;:0.3970000147819519},&quot;type&quot;:0},{&quot;id&quot;:&quot;2020-08-28T14:23:42&quot;,&quot;margin&quot;:{&quot;bottom&quot;:4.6570000648498535,&quot;left&quot;:4.2329998016357422,&quot;right&quot;:19.897001266479492,&quot;top&quot;:0.15224497020244598},&quot;type&quot;:0}],&quot;type&quot;:0}],&quot;type&quot;: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5585</Words>
  <Application>WPS 演示</Application>
  <PresentationFormat>宽屏</PresentationFormat>
  <Paragraphs>309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Arial Unicode MS</vt:lpstr>
      <vt:lpstr>等线</vt:lpstr>
      <vt:lpstr>等线 Light</vt:lpstr>
      <vt:lpstr>Office 主题​​</vt:lpstr>
      <vt:lpstr>4_Office 主题​​</vt:lpstr>
      <vt:lpstr>1_Office 主题​​</vt:lpstr>
      <vt:lpstr>上海麦士&amp;予芯智能  联合开发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上海麦士&amp;予芯智能  联合开发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黄艳俊</cp:lastModifiedBy>
  <cp:revision>287</cp:revision>
  <dcterms:created xsi:type="dcterms:W3CDTF">2020-06-18T03:30:00Z</dcterms:created>
  <dcterms:modified xsi:type="dcterms:W3CDTF">2020-10-27T10:56:07Z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