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52.xml" ContentType="application/vnd.openxmlformats-officedocument.presentationml.tags+xml"/>
  <Override PartName="/ppt/tags/tag153.xml" ContentType="application/vnd.openxmlformats-officedocument.presentationml.tags+xml"/>
  <Override PartName="/ppt/notesSlides/notesSlide1.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2.xml" ContentType="application/vnd.openxmlformats-officedocument.presentationml.notesSlide+xml"/>
  <Override PartName="/ppt/tags/tag16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Lst>
  <p:notesMasterIdLst>
    <p:notesMasterId r:id="rId22"/>
  </p:notesMasterIdLst>
  <p:handoutMasterIdLst>
    <p:handoutMasterId r:id="rId23"/>
  </p:handoutMasterIdLst>
  <p:sldIdLst>
    <p:sldId id="1149" r:id="rId4"/>
    <p:sldId id="1164" r:id="rId5"/>
    <p:sldId id="1228" r:id="rId6"/>
    <p:sldId id="1216" r:id="rId7"/>
    <p:sldId id="1167" r:id="rId8"/>
    <p:sldId id="1218" r:id="rId9"/>
    <p:sldId id="1214" r:id="rId10"/>
    <p:sldId id="1230" r:id="rId11"/>
    <p:sldId id="1231" r:id="rId12"/>
    <p:sldId id="1220" r:id="rId13"/>
    <p:sldId id="1225" r:id="rId14"/>
    <p:sldId id="1219" r:id="rId15"/>
    <p:sldId id="1229" r:id="rId16"/>
    <p:sldId id="1222" r:id="rId17"/>
    <p:sldId id="1213" r:id="rId18"/>
    <p:sldId id="1224" r:id="rId19"/>
    <p:sldId id="1226" r:id="rId20"/>
    <p:sldId id="114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C660E"/>
    <a:srgbClr val="FC7F03"/>
    <a:srgbClr val="ED7110"/>
    <a:srgbClr val="FFAB03"/>
    <a:srgbClr val="2C2E2E"/>
    <a:srgbClr val="FC3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122" d="100"/>
          <a:sy n="122" d="100"/>
        </p:scale>
        <p:origin x="3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63295-8715-4BC8-B3DE-B89AB4245FCF}" type="doc">
      <dgm:prSet loTypeId="urn:microsoft.com/office/officeart/2009/3/layout/CircleRelationship" loCatId="relationship" qsTypeId="urn:microsoft.com/office/officeart/2005/8/quickstyle/simple1" qsCatId="simple" csTypeId="urn:microsoft.com/office/officeart/2005/8/colors/colorful4" csCatId="colorful" phldr="1"/>
      <dgm:spPr/>
      <dgm:t>
        <a:bodyPr/>
        <a:lstStyle/>
        <a:p>
          <a:endParaRPr lang="zh-CN" altLang="en-US"/>
        </a:p>
      </dgm:t>
    </dgm:pt>
    <dgm:pt modelId="{05A706B5-2E65-4A7E-A902-33AF6295298C}">
      <dgm:prSet phldrT="[文本]"/>
      <dgm:spPr/>
      <dgm:t>
        <a:bodyPr/>
        <a:lstStyle/>
        <a:p>
          <a:r>
            <a:rPr lang="zh-CN" altLang="en-US" dirty="0"/>
            <a:t>多个线程</a:t>
          </a:r>
        </a:p>
      </dgm:t>
    </dgm:pt>
    <dgm:pt modelId="{BAB747D3-E59D-4137-863E-504792ABA62C}" type="parTrans" cxnId="{BAB26A51-AF9F-450C-BA33-2202DFB946DF}">
      <dgm:prSet/>
      <dgm:spPr/>
      <dgm:t>
        <a:bodyPr/>
        <a:lstStyle/>
        <a:p>
          <a:endParaRPr lang="zh-CN" altLang="en-US"/>
        </a:p>
      </dgm:t>
    </dgm:pt>
    <dgm:pt modelId="{2D52A3F8-EC22-4D03-97D0-B780891B63BC}" type="sibTrans" cxnId="{BAB26A51-AF9F-450C-BA33-2202DFB946DF}">
      <dgm:prSet/>
      <dgm:spPr/>
      <dgm:t>
        <a:bodyPr/>
        <a:lstStyle/>
        <a:p>
          <a:endParaRPr lang="zh-CN" altLang="en-US"/>
        </a:p>
      </dgm:t>
    </dgm:pt>
    <dgm:pt modelId="{ADAAFBC3-A565-4FC8-A711-E80746F6D93A}">
      <dgm:prSet phldrT="[文本]"/>
      <dgm:spPr/>
      <dgm:t>
        <a:bodyPr/>
        <a:lstStyle/>
        <a:p>
          <a:r>
            <a:rPr lang="zh-CN" altLang="en-US" dirty="0"/>
            <a:t>优先级</a:t>
          </a:r>
        </a:p>
      </dgm:t>
    </dgm:pt>
    <dgm:pt modelId="{9F55612A-957C-4C2D-B9B1-C9312202069C}" type="parTrans" cxnId="{6B432A94-E442-4830-A8A6-27BA29EFAEF6}">
      <dgm:prSet/>
      <dgm:spPr/>
      <dgm:t>
        <a:bodyPr/>
        <a:lstStyle/>
        <a:p>
          <a:endParaRPr lang="zh-CN" altLang="en-US"/>
        </a:p>
      </dgm:t>
    </dgm:pt>
    <dgm:pt modelId="{ADF702CC-08F2-4918-B80E-B2F4692E88B9}" type="sibTrans" cxnId="{6B432A94-E442-4830-A8A6-27BA29EFAEF6}">
      <dgm:prSet/>
      <dgm:spPr/>
      <dgm:t>
        <a:bodyPr/>
        <a:lstStyle/>
        <a:p>
          <a:endParaRPr lang="zh-CN" altLang="en-US"/>
        </a:p>
      </dgm:t>
    </dgm:pt>
    <dgm:pt modelId="{3666519A-2646-43C1-9D6E-B3B2BB4F2073}">
      <dgm:prSet phldrT="[文本]"/>
      <dgm:spPr/>
      <dgm:t>
        <a:bodyPr/>
        <a:lstStyle/>
        <a:p>
          <a:r>
            <a:rPr lang="zh-CN" altLang="en-US" dirty="0"/>
            <a:t>时间片</a:t>
          </a:r>
        </a:p>
      </dgm:t>
    </dgm:pt>
    <dgm:pt modelId="{85854664-8A87-4698-A9AC-571621B24707}" type="parTrans" cxnId="{56CA4B99-D731-4B60-B4AE-C3086617C996}">
      <dgm:prSet/>
      <dgm:spPr/>
      <dgm:t>
        <a:bodyPr/>
        <a:lstStyle/>
        <a:p>
          <a:endParaRPr lang="zh-CN" altLang="en-US"/>
        </a:p>
      </dgm:t>
    </dgm:pt>
    <dgm:pt modelId="{91E87B95-53C6-416E-9584-FB59E3342569}" type="sibTrans" cxnId="{56CA4B99-D731-4B60-B4AE-C3086617C996}">
      <dgm:prSet/>
      <dgm:spPr/>
      <dgm:t>
        <a:bodyPr/>
        <a:lstStyle/>
        <a:p>
          <a:endParaRPr lang="zh-CN" altLang="en-US"/>
        </a:p>
      </dgm:t>
    </dgm:pt>
    <dgm:pt modelId="{5A6D5596-96B0-40A1-A567-BF3B005A44BC}">
      <dgm:prSet phldrT="[文本]"/>
      <dgm:spPr/>
      <dgm:t>
        <a:bodyPr/>
        <a:lstStyle/>
        <a:p>
          <a:r>
            <a:rPr lang="zh-CN" altLang="en-US" dirty="0"/>
            <a:t>栈空间</a:t>
          </a:r>
        </a:p>
      </dgm:t>
    </dgm:pt>
    <dgm:pt modelId="{DCAB3A5E-49B8-4F5F-9E6D-FA9A8E6AE2F3}" type="parTrans" cxnId="{77547880-F53A-4CE5-9FFB-F02F1341B814}">
      <dgm:prSet/>
      <dgm:spPr/>
      <dgm:t>
        <a:bodyPr/>
        <a:lstStyle/>
        <a:p>
          <a:endParaRPr lang="zh-CN" altLang="en-US"/>
        </a:p>
      </dgm:t>
    </dgm:pt>
    <dgm:pt modelId="{40D90F44-C56E-44AF-96F1-A52FB080ACDF}" type="sibTrans" cxnId="{77547880-F53A-4CE5-9FFB-F02F1341B814}">
      <dgm:prSet/>
      <dgm:spPr/>
      <dgm:t>
        <a:bodyPr/>
        <a:lstStyle/>
        <a:p>
          <a:endParaRPr lang="zh-CN" altLang="en-US"/>
        </a:p>
      </dgm:t>
    </dgm:pt>
    <dgm:pt modelId="{95085D24-A8C3-4CD1-8812-0B0EF3EB62EF}" type="pres">
      <dgm:prSet presAssocID="{19D63295-8715-4BC8-B3DE-B89AB4245FCF}" presName="Name0" presStyleCnt="0">
        <dgm:presLayoutVars>
          <dgm:chMax val="1"/>
          <dgm:chPref val="1"/>
        </dgm:presLayoutVars>
      </dgm:prSet>
      <dgm:spPr/>
    </dgm:pt>
    <dgm:pt modelId="{C9772CEC-5232-4D91-90AD-6A4450E703E9}" type="pres">
      <dgm:prSet presAssocID="{05A706B5-2E65-4A7E-A902-33AF6295298C}" presName="Parent" presStyleLbl="node0" presStyleIdx="0" presStyleCnt="1">
        <dgm:presLayoutVars>
          <dgm:chMax val="5"/>
          <dgm:chPref val="5"/>
        </dgm:presLayoutVars>
      </dgm:prSet>
      <dgm:spPr/>
    </dgm:pt>
    <dgm:pt modelId="{EC1CE35B-A541-41F2-A8FA-74241337F8AE}" type="pres">
      <dgm:prSet presAssocID="{05A706B5-2E65-4A7E-A902-33AF6295298C}" presName="Accent1" presStyleLbl="node1" presStyleIdx="0" presStyleCnt="15"/>
      <dgm:spPr/>
    </dgm:pt>
    <dgm:pt modelId="{F0773241-8DE0-452D-820B-DAD0B616DEE4}" type="pres">
      <dgm:prSet presAssocID="{05A706B5-2E65-4A7E-A902-33AF6295298C}" presName="Accent2" presStyleLbl="node1" presStyleIdx="1" presStyleCnt="15"/>
      <dgm:spPr/>
    </dgm:pt>
    <dgm:pt modelId="{16164CEC-FFC0-4066-9445-7DAF3B62B1D1}" type="pres">
      <dgm:prSet presAssocID="{05A706B5-2E65-4A7E-A902-33AF6295298C}" presName="Accent3" presStyleLbl="node1" presStyleIdx="2" presStyleCnt="15"/>
      <dgm:spPr/>
    </dgm:pt>
    <dgm:pt modelId="{1EC9A5AF-7B18-4ADF-882B-1381A608D918}" type="pres">
      <dgm:prSet presAssocID="{05A706B5-2E65-4A7E-A902-33AF6295298C}" presName="Accent4" presStyleLbl="node1" presStyleIdx="3" presStyleCnt="15"/>
      <dgm:spPr/>
    </dgm:pt>
    <dgm:pt modelId="{70AF8552-4B42-40B5-AED3-E6EE00F4D3DB}" type="pres">
      <dgm:prSet presAssocID="{05A706B5-2E65-4A7E-A902-33AF6295298C}" presName="Accent5" presStyleLbl="node1" presStyleIdx="4" presStyleCnt="15"/>
      <dgm:spPr/>
    </dgm:pt>
    <dgm:pt modelId="{33434145-21F7-4C77-8656-F1904A2070C2}" type="pres">
      <dgm:prSet presAssocID="{05A706B5-2E65-4A7E-A902-33AF6295298C}" presName="Accent6" presStyleLbl="node1" presStyleIdx="5" presStyleCnt="15"/>
      <dgm:spPr/>
    </dgm:pt>
    <dgm:pt modelId="{963DD4DC-A8D5-4920-A78F-F3570FCE438E}" type="pres">
      <dgm:prSet presAssocID="{ADAAFBC3-A565-4FC8-A711-E80746F6D93A}" presName="Child1" presStyleLbl="node1" presStyleIdx="6" presStyleCnt="15">
        <dgm:presLayoutVars>
          <dgm:chMax val="0"/>
          <dgm:chPref val="0"/>
        </dgm:presLayoutVars>
      </dgm:prSet>
      <dgm:spPr/>
    </dgm:pt>
    <dgm:pt modelId="{82C76A8A-0FA5-47C4-A41A-4117C3B22E2E}" type="pres">
      <dgm:prSet presAssocID="{ADAAFBC3-A565-4FC8-A711-E80746F6D93A}" presName="Accent7" presStyleCnt="0"/>
      <dgm:spPr/>
    </dgm:pt>
    <dgm:pt modelId="{4EB51AE3-9C94-453B-977B-2D7169DA945B}" type="pres">
      <dgm:prSet presAssocID="{ADAAFBC3-A565-4FC8-A711-E80746F6D93A}" presName="AccentHold1" presStyleLbl="node1" presStyleIdx="7" presStyleCnt="15"/>
      <dgm:spPr/>
    </dgm:pt>
    <dgm:pt modelId="{DFCBFE47-184F-4F75-9F6C-B098D42B372C}" type="pres">
      <dgm:prSet presAssocID="{ADAAFBC3-A565-4FC8-A711-E80746F6D93A}" presName="Accent8" presStyleCnt="0"/>
      <dgm:spPr/>
    </dgm:pt>
    <dgm:pt modelId="{8C6C6089-62A8-48A2-8FF1-BAEF7A5110D2}" type="pres">
      <dgm:prSet presAssocID="{ADAAFBC3-A565-4FC8-A711-E80746F6D93A}" presName="AccentHold2" presStyleLbl="node1" presStyleIdx="8" presStyleCnt="15"/>
      <dgm:spPr/>
    </dgm:pt>
    <dgm:pt modelId="{BAC8FAA0-78CC-48F0-9FD5-10DBA9BF4C40}" type="pres">
      <dgm:prSet presAssocID="{3666519A-2646-43C1-9D6E-B3B2BB4F2073}" presName="Child2" presStyleLbl="node1" presStyleIdx="9" presStyleCnt="15">
        <dgm:presLayoutVars>
          <dgm:chMax val="0"/>
          <dgm:chPref val="0"/>
        </dgm:presLayoutVars>
      </dgm:prSet>
      <dgm:spPr/>
    </dgm:pt>
    <dgm:pt modelId="{718AB737-678F-43DC-8395-97B9CB3EF93F}" type="pres">
      <dgm:prSet presAssocID="{3666519A-2646-43C1-9D6E-B3B2BB4F2073}" presName="Accent9" presStyleCnt="0"/>
      <dgm:spPr/>
    </dgm:pt>
    <dgm:pt modelId="{C852BBFE-C979-471E-8F29-073C83426672}" type="pres">
      <dgm:prSet presAssocID="{3666519A-2646-43C1-9D6E-B3B2BB4F2073}" presName="AccentHold1" presStyleLbl="node1" presStyleIdx="10" presStyleCnt="15"/>
      <dgm:spPr/>
    </dgm:pt>
    <dgm:pt modelId="{906E9DCA-4782-4DEF-BE34-62A8AAB21AFD}" type="pres">
      <dgm:prSet presAssocID="{3666519A-2646-43C1-9D6E-B3B2BB4F2073}" presName="Accent10" presStyleCnt="0"/>
      <dgm:spPr/>
    </dgm:pt>
    <dgm:pt modelId="{19167B9E-46A7-4C35-A237-8D380CCEB408}" type="pres">
      <dgm:prSet presAssocID="{3666519A-2646-43C1-9D6E-B3B2BB4F2073}" presName="AccentHold2" presStyleLbl="node1" presStyleIdx="11" presStyleCnt="15"/>
      <dgm:spPr/>
    </dgm:pt>
    <dgm:pt modelId="{D9DE3535-E4B7-4425-8B0C-407205EA0EE5}" type="pres">
      <dgm:prSet presAssocID="{3666519A-2646-43C1-9D6E-B3B2BB4F2073}" presName="Accent11" presStyleCnt="0"/>
      <dgm:spPr/>
    </dgm:pt>
    <dgm:pt modelId="{54ACA227-1572-4F5A-ABD0-D59DCA85AAFF}" type="pres">
      <dgm:prSet presAssocID="{3666519A-2646-43C1-9D6E-B3B2BB4F2073}" presName="AccentHold3" presStyleLbl="node1" presStyleIdx="12" presStyleCnt="15"/>
      <dgm:spPr/>
    </dgm:pt>
    <dgm:pt modelId="{799AA0D7-0D86-4248-BE3D-9A246CDA57F3}" type="pres">
      <dgm:prSet presAssocID="{5A6D5596-96B0-40A1-A567-BF3B005A44BC}" presName="Child3" presStyleLbl="node1" presStyleIdx="13" presStyleCnt="15">
        <dgm:presLayoutVars>
          <dgm:chMax val="0"/>
          <dgm:chPref val="0"/>
        </dgm:presLayoutVars>
      </dgm:prSet>
      <dgm:spPr/>
    </dgm:pt>
    <dgm:pt modelId="{87EC5977-579E-449C-9B23-28B60CB2F796}" type="pres">
      <dgm:prSet presAssocID="{5A6D5596-96B0-40A1-A567-BF3B005A44BC}" presName="Accent12" presStyleCnt="0"/>
      <dgm:spPr/>
    </dgm:pt>
    <dgm:pt modelId="{7E536688-21FF-4A24-A7D3-363CC540A990}" type="pres">
      <dgm:prSet presAssocID="{5A6D5596-96B0-40A1-A567-BF3B005A44BC}" presName="AccentHold1" presStyleLbl="node1" presStyleIdx="14" presStyleCnt="15"/>
      <dgm:spPr/>
    </dgm:pt>
  </dgm:ptLst>
  <dgm:cxnLst>
    <dgm:cxn modelId="{22EBD749-5E51-48B3-9556-85BEE69BAA02}" type="presOf" srcId="{ADAAFBC3-A565-4FC8-A711-E80746F6D93A}" destId="{963DD4DC-A8D5-4920-A78F-F3570FCE438E}" srcOrd="0" destOrd="0" presId="urn:microsoft.com/office/officeart/2009/3/layout/CircleRelationship"/>
    <dgm:cxn modelId="{C7FACC4E-4E87-4DE7-838A-54AB31476733}" type="presOf" srcId="{5A6D5596-96B0-40A1-A567-BF3B005A44BC}" destId="{799AA0D7-0D86-4248-BE3D-9A246CDA57F3}" srcOrd="0" destOrd="0" presId="urn:microsoft.com/office/officeart/2009/3/layout/CircleRelationship"/>
    <dgm:cxn modelId="{BAB26A51-AF9F-450C-BA33-2202DFB946DF}" srcId="{19D63295-8715-4BC8-B3DE-B89AB4245FCF}" destId="{05A706B5-2E65-4A7E-A902-33AF6295298C}" srcOrd="0" destOrd="0" parTransId="{BAB747D3-E59D-4137-863E-504792ABA62C}" sibTransId="{2D52A3F8-EC22-4D03-97D0-B780891B63BC}"/>
    <dgm:cxn modelId="{77547880-F53A-4CE5-9FFB-F02F1341B814}" srcId="{05A706B5-2E65-4A7E-A902-33AF6295298C}" destId="{5A6D5596-96B0-40A1-A567-BF3B005A44BC}" srcOrd="2" destOrd="0" parTransId="{DCAB3A5E-49B8-4F5F-9E6D-FA9A8E6AE2F3}" sibTransId="{40D90F44-C56E-44AF-96F1-A52FB080ACDF}"/>
    <dgm:cxn modelId="{6B432A94-E442-4830-A8A6-27BA29EFAEF6}" srcId="{05A706B5-2E65-4A7E-A902-33AF6295298C}" destId="{ADAAFBC3-A565-4FC8-A711-E80746F6D93A}" srcOrd="0" destOrd="0" parTransId="{9F55612A-957C-4C2D-B9B1-C9312202069C}" sibTransId="{ADF702CC-08F2-4918-B80E-B2F4692E88B9}"/>
    <dgm:cxn modelId="{56CA4B99-D731-4B60-B4AE-C3086617C996}" srcId="{05A706B5-2E65-4A7E-A902-33AF6295298C}" destId="{3666519A-2646-43C1-9D6E-B3B2BB4F2073}" srcOrd="1" destOrd="0" parTransId="{85854664-8A87-4698-A9AC-571621B24707}" sibTransId="{91E87B95-53C6-416E-9584-FB59E3342569}"/>
    <dgm:cxn modelId="{12E1C9B0-B1B1-4996-9F87-BC641953F1F2}" type="presOf" srcId="{3666519A-2646-43C1-9D6E-B3B2BB4F2073}" destId="{BAC8FAA0-78CC-48F0-9FD5-10DBA9BF4C40}" srcOrd="0" destOrd="0" presId="urn:microsoft.com/office/officeart/2009/3/layout/CircleRelationship"/>
    <dgm:cxn modelId="{CC42BBED-8252-4D63-9A18-D641DEF757FA}" type="presOf" srcId="{05A706B5-2E65-4A7E-A902-33AF6295298C}" destId="{C9772CEC-5232-4D91-90AD-6A4450E703E9}" srcOrd="0" destOrd="0" presId="urn:microsoft.com/office/officeart/2009/3/layout/CircleRelationship"/>
    <dgm:cxn modelId="{299BABF9-B6A9-40AC-8ED3-15928BF0A057}" type="presOf" srcId="{19D63295-8715-4BC8-B3DE-B89AB4245FCF}" destId="{95085D24-A8C3-4CD1-8812-0B0EF3EB62EF}" srcOrd="0" destOrd="0" presId="urn:microsoft.com/office/officeart/2009/3/layout/CircleRelationship"/>
    <dgm:cxn modelId="{B382B149-BE89-4CE0-8B57-5B87AFB4FF70}" type="presParOf" srcId="{95085D24-A8C3-4CD1-8812-0B0EF3EB62EF}" destId="{C9772CEC-5232-4D91-90AD-6A4450E703E9}" srcOrd="0" destOrd="0" presId="urn:microsoft.com/office/officeart/2009/3/layout/CircleRelationship"/>
    <dgm:cxn modelId="{9A30FF18-6089-4797-91EF-ABB7E6EC64D3}" type="presParOf" srcId="{95085D24-A8C3-4CD1-8812-0B0EF3EB62EF}" destId="{EC1CE35B-A541-41F2-A8FA-74241337F8AE}" srcOrd="1" destOrd="0" presId="urn:microsoft.com/office/officeart/2009/3/layout/CircleRelationship"/>
    <dgm:cxn modelId="{BC3A05D3-0945-4527-9A47-B9AB001373D4}" type="presParOf" srcId="{95085D24-A8C3-4CD1-8812-0B0EF3EB62EF}" destId="{F0773241-8DE0-452D-820B-DAD0B616DEE4}" srcOrd="2" destOrd="0" presId="urn:microsoft.com/office/officeart/2009/3/layout/CircleRelationship"/>
    <dgm:cxn modelId="{77219591-E2EE-4F27-B696-D47CF1CAB281}" type="presParOf" srcId="{95085D24-A8C3-4CD1-8812-0B0EF3EB62EF}" destId="{16164CEC-FFC0-4066-9445-7DAF3B62B1D1}" srcOrd="3" destOrd="0" presId="urn:microsoft.com/office/officeart/2009/3/layout/CircleRelationship"/>
    <dgm:cxn modelId="{F0FB7805-B2B8-4144-96AA-B056E1023491}" type="presParOf" srcId="{95085D24-A8C3-4CD1-8812-0B0EF3EB62EF}" destId="{1EC9A5AF-7B18-4ADF-882B-1381A608D918}" srcOrd="4" destOrd="0" presId="urn:microsoft.com/office/officeart/2009/3/layout/CircleRelationship"/>
    <dgm:cxn modelId="{AE9D5B53-C81A-48BD-B92A-955B6F518179}" type="presParOf" srcId="{95085D24-A8C3-4CD1-8812-0B0EF3EB62EF}" destId="{70AF8552-4B42-40B5-AED3-E6EE00F4D3DB}" srcOrd="5" destOrd="0" presId="urn:microsoft.com/office/officeart/2009/3/layout/CircleRelationship"/>
    <dgm:cxn modelId="{58EE324F-7AC5-403D-9C8D-93C2852D81D7}" type="presParOf" srcId="{95085D24-A8C3-4CD1-8812-0B0EF3EB62EF}" destId="{33434145-21F7-4C77-8656-F1904A2070C2}" srcOrd="6" destOrd="0" presId="urn:microsoft.com/office/officeart/2009/3/layout/CircleRelationship"/>
    <dgm:cxn modelId="{8FDF29DC-1DB5-4D65-96C3-679911700252}" type="presParOf" srcId="{95085D24-A8C3-4CD1-8812-0B0EF3EB62EF}" destId="{963DD4DC-A8D5-4920-A78F-F3570FCE438E}" srcOrd="7" destOrd="0" presId="urn:microsoft.com/office/officeart/2009/3/layout/CircleRelationship"/>
    <dgm:cxn modelId="{B045A5DD-143E-4FE9-804C-A95B7E345F14}" type="presParOf" srcId="{95085D24-A8C3-4CD1-8812-0B0EF3EB62EF}" destId="{82C76A8A-0FA5-47C4-A41A-4117C3B22E2E}" srcOrd="8" destOrd="0" presId="urn:microsoft.com/office/officeart/2009/3/layout/CircleRelationship"/>
    <dgm:cxn modelId="{D485F1D1-CDAF-4EC9-A3FD-12E6E981A7CF}" type="presParOf" srcId="{82C76A8A-0FA5-47C4-A41A-4117C3B22E2E}" destId="{4EB51AE3-9C94-453B-977B-2D7169DA945B}" srcOrd="0" destOrd="0" presId="urn:microsoft.com/office/officeart/2009/3/layout/CircleRelationship"/>
    <dgm:cxn modelId="{B93F1A15-C940-4BD4-9DE1-F4B5CE595345}" type="presParOf" srcId="{95085D24-A8C3-4CD1-8812-0B0EF3EB62EF}" destId="{DFCBFE47-184F-4F75-9F6C-B098D42B372C}" srcOrd="9" destOrd="0" presId="urn:microsoft.com/office/officeart/2009/3/layout/CircleRelationship"/>
    <dgm:cxn modelId="{B7D988FA-63D0-48AF-A1FA-15CDB9597AD1}" type="presParOf" srcId="{DFCBFE47-184F-4F75-9F6C-B098D42B372C}" destId="{8C6C6089-62A8-48A2-8FF1-BAEF7A5110D2}" srcOrd="0" destOrd="0" presId="urn:microsoft.com/office/officeart/2009/3/layout/CircleRelationship"/>
    <dgm:cxn modelId="{8A9A5F52-E7CA-40F3-A256-D12500A0B6A8}" type="presParOf" srcId="{95085D24-A8C3-4CD1-8812-0B0EF3EB62EF}" destId="{BAC8FAA0-78CC-48F0-9FD5-10DBA9BF4C40}" srcOrd="10" destOrd="0" presId="urn:microsoft.com/office/officeart/2009/3/layout/CircleRelationship"/>
    <dgm:cxn modelId="{312BA254-5852-49DC-8982-775A4A81B346}" type="presParOf" srcId="{95085D24-A8C3-4CD1-8812-0B0EF3EB62EF}" destId="{718AB737-678F-43DC-8395-97B9CB3EF93F}" srcOrd="11" destOrd="0" presId="urn:microsoft.com/office/officeart/2009/3/layout/CircleRelationship"/>
    <dgm:cxn modelId="{7143C8F4-D655-4E69-9216-F840A1A2D8EB}" type="presParOf" srcId="{718AB737-678F-43DC-8395-97B9CB3EF93F}" destId="{C852BBFE-C979-471E-8F29-073C83426672}" srcOrd="0" destOrd="0" presId="urn:microsoft.com/office/officeart/2009/3/layout/CircleRelationship"/>
    <dgm:cxn modelId="{F24842A4-5115-47C8-9867-1AC0919388EA}" type="presParOf" srcId="{95085D24-A8C3-4CD1-8812-0B0EF3EB62EF}" destId="{906E9DCA-4782-4DEF-BE34-62A8AAB21AFD}" srcOrd="12" destOrd="0" presId="urn:microsoft.com/office/officeart/2009/3/layout/CircleRelationship"/>
    <dgm:cxn modelId="{164CE15F-59A9-410F-A137-000BEA6EA3B9}" type="presParOf" srcId="{906E9DCA-4782-4DEF-BE34-62A8AAB21AFD}" destId="{19167B9E-46A7-4C35-A237-8D380CCEB408}" srcOrd="0" destOrd="0" presId="urn:microsoft.com/office/officeart/2009/3/layout/CircleRelationship"/>
    <dgm:cxn modelId="{6CE9DBC9-44FA-471D-8DAD-B2D1480B6643}" type="presParOf" srcId="{95085D24-A8C3-4CD1-8812-0B0EF3EB62EF}" destId="{D9DE3535-E4B7-4425-8B0C-407205EA0EE5}" srcOrd="13" destOrd="0" presId="urn:microsoft.com/office/officeart/2009/3/layout/CircleRelationship"/>
    <dgm:cxn modelId="{7611866B-E661-46C3-B6BE-09675F11170F}" type="presParOf" srcId="{D9DE3535-E4B7-4425-8B0C-407205EA0EE5}" destId="{54ACA227-1572-4F5A-ABD0-D59DCA85AAFF}" srcOrd="0" destOrd="0" presId="urn:microsoft.com/office/officeart/2009/3/layout/CircleRelationship"/>
    <dgm:cxn modelId="{DF3BAC98-063C-4FD2-82AE-A1322886DBAE}" type="presParOf" srcId="{95085D24-A8C3-4CD1-8812-0B0EF3EB62EF}" destId="{799AA0D7-0D86-4248-BE3D-9A246CDA57F3}" srcOrd="14" destOrd="0" presId="urn:microsoft.com/office/officeart/2009/3/layout/CircleRelationship"/>
    <dgm:cxn modelId="{3661594A-001C-43DA-A05B-EB5BD6AEC165}" type="presParOf" srcId="{95085D24-A8C3-4CD1-8812-0B0EF3EB62EF}" destId="{87EC5977-579E-449C-9B23-28B60CB2F796}" srcOrd="15" destOrd="0" presId="urn:microsoft.com/office/officeart/2009/3/layout/CircleRelationship"/>
    <dgm:cxn modelId="{22D4C844-98C6-451F-B06A-BB1B9338E44A}" type="presParOf" srcId="{87EC5977-579E-449C-9B23-28B60CB2F796}" destId="{7E536688-21FF-4A24-A7D3-363CC540A990}"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72CEC-5232-4D91-90AD-6A4450E703E9}">
      <dsp:nvSpPr>
        <dsp:cNvPr id="0" name=""/>
        <dsp:cNvSpPr/>
      </dsp:nvSpPr>
      <dsp:spPr>
        <a:xfrm>
          <a:off x="1389888" y="575137"/>
          <a:ext cx="3962400" cy="396284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多个线程</a:t>
          </a:r>
        </a:p>
      </dsp:txBody>
      <dsp:txXfrm>
        <a:off x="1970168" y="1155482"/>
        <a:ext cx="2801840" cy="2802155"/>
      </dsp:txXfrm>
    </dsp:sp>
    <dsp:sp modelId="{EC1CE35B-A541-41F2-A8FA-74241337F8AE}">
      <dsp:nvSpPr>
        <dsp:cNvPr id="0" name=""/>
        <dsp:cNvSpPr/>
      </dsp:nvSpPr>
      <dsp:spPr>
        <a:xfrm>
          <a:off x="3651097" y="394587"/>
          <a:ext cx="440537" cy="44072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73241-8DE0-452D-820B-DAD0B616DEE4}">
      <dsp:nvSpPr>
        <dsp:cNvPr id="0" name=""/>
        <dsp:cNvSpPr/>
      </dsp:nvSpPr>
      <dsp:spPr>
        <a:xfrm>
          <a:off x="2608275" y="4243547"/>
          <a:ext cx="319430" cy="319434"/>
        </a:xfrm>
        <a:prstGeom prst="ellipse">
          <a:avLst/>
        </a:prstGeom>
        <a:solidFill>
          <a:schemeClr val="accent4">
            <a:hueOff val="700064"/>
            <a:satOff val="-2913"/>
            <a:lumOff val="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64CEC-FFC0-4066-9445-7DAF3B62B1D1}">
      <dsp:nvSpPr>
        <dsp:cNvPr id="0" name=""/>
        <dsp:cNvSpPr/>
      </dsp:nvSpPr>
      <dsp:spPr>
        <a:xfrm>
          <a:off x="5607507" y="2183423"/>
          <a:ext cx="319430" cy="319434"/>
        </a:xfrm>
        <a:prstGeom prst="ellipse">
          <a:avLst/>
        </a:prstGeom>
        <a:solidFill>
          <a:schemeClr val="accent4">
            <a:hueOff val="1400127"/>
            <a:satOff val="-5825"/>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C9A5AF-7B18-4ADF-882B-1381A608D918}">
      <dsp:nvSpPr>
        <dsp:cNvPr id="0" name=""/>
        <dsp:cNvSpPr/>
      </dsp:nvSpPr>
      <dsp:spPr>
        <a:xfrm>
          <a:off x="4081068" y="4583352"/>
          <a:ext cx="440537" cy="440727"/>
        </a:xfrm>
        <a:prstGeom prst="ellipse">
          <a:avLst/>
        </a:prstGeom>
        <a:solidFill>
          <a:schemeClr val="accent4">
            <a:hueOff val="2100191"/>
            <a:satOff val="-8738"/>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F8552-4B42-40B5-AED3-E6EE00F4D3DB}">
      <dsp:nvSpPr>
        <dsp:cNvPr id="0" name=""/>
        <dsp:cNvSpPr/>
      </dsp:nvSpPr>
      <dsp:spPr>
        <a:xfrm>
          <a:off x="2697683" y="1020957"/>
          <a:ext cx="319430" cy="319434"/>
        </a:xfrm>
        <a:prstGeom prst="ellipse">
          <a:avLst/>
        </a:prstGeom>
        <a:solidFill>
          <a:schemeClr val="accent4">
            <a:hueOff val="2800255"/>
            <a:satOff val="-11651"/>
            <a:lumOff val="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434145-21F7-4C77-8656-F1904A2070C2}">
      <dsp:nvSpPr>
        <dsp:cNvPr id="0" name=""/>
        <dsp:cNvSpPr/>
      </dsp:nvSpPr>
      <dsp:spPr>
        <a:xfrm>
          <a:off x="1692249" y="2848218"/>
          <a:ext cx="319430" cy="319434"/>
        </a:xfrm>
        <a:prstGeom prst="ellipse">
          <a:avLst/>
        </a:prstGeom>
        <a:solidFill>
          <a:schemeClr val="accent4">
            <a:hueOff val="3500318"/>
            <a:satOff val="-14563"/>
            <a:lumOff val="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DD4DC-A8D5-4920-A78F-F3570FCE438E}">
      <dsp:nvSpPr>
        <dsp:cNvPr id="0" name=""/>
        <dsp:cNvSpPr/>
      </dsp:nvSpPr>
      <dsp:spPr>
        <a:xfrm>
          <a:off x="151180" y="1290394"/>
          <a:ext cx="1610969" cy="1610600"/>
        </a:xfrm>
        <a:prstGeom prst="ellipse">
          <a:avLst/>
        </a:prstGeom>
        <a:solidFill>
          <a:schemeClr val="accent4">
            <a:hueOff val="4200382"/>
            <a:satOff val="-17476"/>
            <a:lumOff val="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优先级</a:t>
          </a:r>
        </a:p>
      </dsp:txBody>
      <dsp:txXfrm>
        <a:off x="387101" y="1526261"/>
        <a:ext cx="1139127" cy="1138866"/>
      </dsp:txXfrm>
    </dsp:sp>
    <dsp:sp modelId="{4EB51AE3-9C94-453B-977B-2D7169DA945B}">
      <dsp:nvSpPr>
        <dsp:cNvPr id="0" name=""/>
        <dsp:cNvSpPr/>
      </dsp:nvSpPr>
      <dsp:spPr>
        <a:xfrm>
          <a:off x="3205683" y="1034846"/>
          <a:ext cx="440537" cy="440727"/>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6C6089-62A8-48A2-8FF1-BAEF7A5110D2}">
      <dsp:nvSpPr>
        <dsp:cNvPr id="0" name=""/>
        <dsp:cNvSpPr/>
      </dsp:nvSpPr>
      <dsp:spPr>
        <a:xfrm>
          <a:off x="303174" y="3373202"/>
          <a:ext cx="796544" cy="796735"/>
        </a:xfrm>
        <a:prstGeom prst="ellipse">
          <a:avLst/>
        </a:prstGeom>
        <a:solidFill>
          <a:schemeClr val="accent4">
            <a:hueOff val="5600509"/>
            <a:satOff val="-23301"/>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8FAA0-78CC-48F0-9FD5-10DBA9BF4C40}">
      <dsp:nvSpPr>
        <dsp:cNvPr id="0" name=""/>
        <dsp:cNvSpPr/>
      </dsp:nvSpPr>
      <dsp:spPr>
        <a:xfrm>
          <a:off x="5759500" y="532546"/>
          <a:ext cx="1610969" cy="1610600"/>
        </a:xfrm>
        <a:prstGeom prst="ellipse">
          <a:avLst/>
        </a:prstGeom>
        <a:solidFill>
          <a:schemeClr val="accent4">
            <a:hueOff val="6300572"/>
            <a:satOff val="-26214"/>
            <a:lumOff val="6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时间片</a:t>
          </a:r>
        </a:p>
      </dsp:txBody>
      <dsp:txXfrm>
        <a:off x="5995421" y="768413"/>
        <a:ext cx="1139127" cy="1138866"/>
      </dsp:txXfrm>
    </dsp:sp>
    <dsp:sp modelId="{C852BBFE-C979-471E-8F29-073C83426672}">
      <dsp:nvSpPr>
        <dsp:cNvPr id="0" name=""/>
        <dsp:cNvSpPr/>
      </dsp:nvSpPr>
      <dsp:spPr>
        <a:xfrm>
          <a:off x="5040172" y="1644550"/>
          <a:ext cx="440537" cy="440727"/>
        </a:xfrm>
        <a:prstGeom prst="ellipse">
          <a:avLst/>
        </a:prstGeom>
        <a:solidFill>
          <a:schemeClr val="accent4">
            <a:hueOff val="7000636"/>
            <a:satOff val="-29126"/>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167B9E-46A7-4C35-A237-8D380CCEB408}">
      <dsp:nvSpPr>
        <dsp:cNvPr id="0" name=""/>
        <dsp:cNvSpPr/>
      </dsp:nvSpPr>
      <dsp:spPr>
        <a:xfrm>
          <a:off x="0" y="4321322"/>
          <a:ext cx="319430" cy="319434"/>
        </a:xfrm>
        <a:prstGeom prst="ellipse">
          <a:avLst/>
        </a:prstGeom>
        <a:solidFill>
          <a:schemeClr val="accent4">
            <a:hueOff val="7700699"/>
            <a:satOff val="-32039"/>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CA227-1572-4F5A-ABD0-D59DCA85AAFF}">
      <dsp:nvSpPr>
        <dsp:cNvPr id="0" name=""/>
        <dsp:cNvSpPr/>
      </dsp:nvSpPr>
      <dsp:spPr>
        <a:xfrm>
          <a:off x="3182924" y="3866706"/>
          <a:ext cx="319430" cy="319434"/>
        </a:xfrm>
        <a:prstGeom prst="ellipse">
          <a:avLst/>
        </a:prstGeom>
        <a:solidFill>
          <a:schemeClr val="accent4">
            <a:hueOff val="8400764"/>
            <a:satOff val="-34952"/>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AA0D7-0D86-4248-BE3D-9A246CDA57F3}">
      <dsp:nvSpPr>
        <dsp:cNvPr id="0" name=""/>
        <dsp:cNvSpPr/>
      </dsp:nvSpPr>
      <dsp:spPr>
        <a:xfrm>
          <a:off x="6517030" y="3316722"/>
          <a:ext cx="1610969" cy="1610600"/>
        </a:xfrm>
        <a:prstGeom prst="ellipse">
          <a:avLst/>
        </a:prstGeom>
        <a:solidFill>
          <a:schemeClr val="accent4">
            <a:hueOff val="9100827"/>
            <a:satOff val="-37864"/>
            <a:lumOff val="8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栈空间</a:t>
          </a:r>
        </a:p>
      </dsp:txBody>
      <dsp:txXfrm>
        <a:off x="6752951" y="3552589"/>
        <a:ext cx="1139127" cy="1138866"/>
      </dsp:txXfrm>
    </dsp:sp>
    <dsp:sp modelId="{7E536688-21FF-4A24-A7D3-363CC540A990}">
      <dsp:nvSpPr>
        <dsp:cNvPr id="0" name=""/>
        <dsp:cNvSpPr/>
      </dsp:nvSpPr>
      <dsp:spPr>
        <a:xfrm>
          <a:off x="6062675" y="3260243"/>
          <a:ext cx="319430" cy="319434"/>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2020/10/30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FFB24-30CC-430A-835B-FF44FF221C43}" type="datetimeFigureOut">
              <a:rPr lang="zh-CN" altLang="en-US" smtClean="0"/>
              <a:t>2020/10/30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DB410-44E2-4E54-8D52-419DA5C9F91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2212-99AC-4247-8D0C-0292924B26B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F2212-99AC-4247-8D0C-0292924B26BB}"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xml"/><Relationship Id="rId7"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file:///C:\Users\D69LXP2\Desktop\400px_tools/pic_temp/pic_sup.png" TargetMode="Externa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1.xml"/><Relationship Id="rId7" Type="http://schemas.openxmlformats.org/officeDocument/2006/relationships/slideMaster" Target="../slideMasters/slideMaster3.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file:///C:\Users\D69LXP2\Desktop\400px_tools/pic_temp/pic_s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10" Type="http://schemas.openxmlformats.org/officeDocument/2006/relationships/image" Target="file:///C:\Users\D69LXP2\Desktop\400px_tools/pic_temp/pic_sup.png" TargetMode="External"/><Relationship Id="rId4" Type="http://schemas.openxmlformats.org/officeDocument/2006/relationships/tags" Target="../tags/tag28.xml"/><Relationship Id="rId9"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4.xml"/><Relationship Id="rId7"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file:///C:\Users\D69LXP2\Desktop\400px_tools/pic_temp/pic_sup.png"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file:///C:\Users\D69LXP2\Desktop\400px_tools/pic_temp/pic_sup.png" TargetMode="External"/><Relationship Id="rId5" Type="http://schemas.openxmlformats.org/officeDocument/2006/relationships/tags" Target="../tags/tag42.xml"/><Relationship Id="rId10" Type="http://schemas.openxmlformats.org/officeDocument/2006/relationships/image" Target="../media/image3.png"/><Relationship Id="rId4" Type="http://schemas.openxmlformats.org/officeDocument/2006/relationships/tags" Target="../tags/tag41.xml"/><Relationship Id="rId9"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file:///C:\Users\D69LXP2\Desktop\400px_tools/pic_temp/pic_sup.png" TargetMode="Externa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3.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Master" Target="../slideMasters/slideMaster3.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image" Target="file:///C:\Users\D69LXP2\Desktop\400px_tools/pic_temp/whole_pic.png" TargetMode="External"/><Relationship Id="rId4" Type="http://schemas.openxmlformats.org/officeDocument/2006/relationships/tags" Target="../tags/tag59.xml"/><Relationship Id="rId9"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file:///C:\Users\D69LXP2\Desktop\400px_tools/pic_temp/pic_sup.png" TargetMode="External"/><Relationship Id="rId5" Type="http://schemas.openxmlformats.org/officeDocument/2006/relationships/tags" Target="../tags/tag70.xml"/><Relationship Id="rId10" Type="http://schemas.openxmlformats.org/officeDocument/2006/relationships/image" Target="../media/image3.png"/><Relationship Id="rId4" Type="http://schemas.openxmlformats.org/officeDocument/2006/relationships/tags" Target="../tags/tag69.xml"/><Relationship Id="rId9"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image" Target="file:///C:\Users\D69LXP2\Desktop\400px_tools/pic_temp/pic_sup.png" TargetMode="External"/><Relationship Id="rId4" Type="http://schemas.openxmlformats.org/officeDocument/2006/relationships/tags" Target="../tags/tag77.xml"/><Relationship Id="rId9"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3.xml"/><Relationship Id="rId7" Type="http://schemas.openxmlformats.org/officeDocument/2006/relationships/slideMaster" Target="../slideMasters/slideMaster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image" Target="file:///C:\Users\D69LXP2\Desktop\400px_tools/pic_temp/pic_sup.png" TargetMode="External"/></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10" Type="http://schemas.openxmlformats.org/officeDocument/2006/relationships/image" Target="file:///C:\Users\D69LXP2\Desktop\400px_tools/pic_temp/pic_sup.png" TargetMode="External"/><Relationship Id="rId4" Type="http://schemas.openxmlformats.org/officeDocument/2006/relationships/tags" Target="../tags/tag90.xml"/><Relationship Id="rId9"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6.xml"/><Relationship Id="rId7" Type="http://schemas.openxmlformats.org/officeDocument/2006/relationships/slideMaster" Target="../slideMasters/slideMaster3.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file:///C:\Users\D69LXP2\Desktop\400px_tools/pic_temp/pic_sup.png" TargetMode="Externa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10" Type="http://schemas.openxmlformats.org/officeDocument/2006/relationships/image" Target="file:///C:\Users\D69LXP2\Desktop\400px_tools/pic_temp/pic_sup.png" TargetMode="External"/><Relationship Id="rId4" Type="http://schemas.openxmlformats.org/officeDocument/2006/relationships/tags" Target="../tags/tag103.xml"/><Relationship Id="rId9"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image" Target="file:///C:\Users\D69LXP2\Desktop\400px_tools/pic_temp/pic_sup.png" TargetMode="Externa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image" Target="../media/image3.png"/><Relationship Id="rId5" Type="http://schemas.openxmlformats.org/officeDocument/2006/relationships/tags" Target="../tags/tag111.xml"/><Relationship Id="rId10" Type="http://schemas.openxmlformats.org/officeDocument/2006/relationships/slideMaster" Target="../slideMasters/slideMaster3.xml"/><Relationship Id="rId4" Type="http://schemas.openxmlformats.org/officeDocument/2006/relationships/tags" Target="../tags/tag110.xml"/><Relationship Id="rId9" Type="http://schemas.openxmlformats.org/officeDocument/2006/relationships/tags" Target="../tags/tag11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image" Target="file:///C:\Users\D69LXP2\Desktop\400px_tools/pic_temp/pic_sup.png"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image" Target="../media/image3.png"/><Relationship Id="rId5" Type="http://schemas.openxmlformats.org/officeDocument/2006/relationships/tags" Target="../tags/tag120.xml"/><Relationship Id="rId10" Type="http://schemas.openxmlformats.org/officeDocument/2006/relationships/slideMaster" Target="../slideMasters/slideMaster3.xml"/><Relationship Id="rId4" Type="http://schemas.openxmlformats.org/officeDocument/2006/relationships/tags" Target="../tags/tag119.xml"/><Relationship Id="rId9" Type="http://schemas.openxmlformats.org/officeDocument/2006/relationships/tags" Target="../tags/tag124.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image" Target="file:///C:\Users\D69LXP2\Desktop\400px_tools/pic_temp/pic_sup.png" TargetMode="Externa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image" Target="../media/image3.png"/><Relationship Id="rId5" Type="http://schemas.openxmlformats.org/officeDocument/2006/relationships/tags" Target="../tags/tag129.xml"/><Relationship Id="rId10" Type="http://schemas.openxmlformats.org/officeDocument/2006/relationships/slideMaster" Target="../slideMasters/slideMaster3.xml"/><Relationship Id="rId4" Type="http://schemas.openxmlformats.org/officeDocument/2006/relationships/tags" Target="../tags/tag128.xml"/><Relationship Id="rId9" Type="http://schemas.openxmlformats.org/officeDocument/2006/relationships/tags" Target="../tags/tag133.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image" Target="../media/image3.png"/><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slideMaster" Target="../slideMasters/slideMaster3.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image" Target="file:///C:\Users\D69LXP2\Desktop\400px_tools/pic_temp/pic_sup.png"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47.xml"/><Relationship Id="rId7" Type="http://schemas.openxmlformats.org/officeDocument/2006/relationships/tags" Target="../tags/tag15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5" Type="http://schemas.openxmlformats.org/officeDocument/2006/relationships/tags" Target="../tags/tag149.xml"/><Relationship Id="rId10" Type="http://schemas.openxmlformats.org/officeDocument/2006/relationships/image" Target="file:///C:\Users\D69LXP2\Desktop\400px_tools/pic_temp/pic_sup.png" TargetMode="External"/><Relationship Id="rId4" Type="http://schemas.openxmlformats.org/officeDocument/2006/relationships/tags" Target="../tags/tag148.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Text Placeholder 21"/>
          <p:cNvSpPr>
            <a:spLocks noGrp="1"/>
          </p:cNvSpPr>
          <p:nvPr>
            <p:ph type="body" sz="quarter" idx="13" hasCustomPrompt="1"/>
          </p:nvPr>
        </p:nvSpPr>
        <p:spPr>
          <a:xfrm>
            <a:off x="137795" y="314960"/>
            <a:ext cx="4890135" cy="910590"/>
          </a:xfrm>
        </p:spPr>
        <p:txBody>
          <a:bodyPr anchor="ctr">
            <a:normAutofit/>
          </a:bodyPr>
          <a:lstStyle>
            <a:lvl1pPr marL="0" indent="0">
              <a:buNone/>
              <a:defRPr sz="2800">
                <a:latin typeface="微软雅黑" panose="020B0503020204020204" pitchFamily="34" charset="-122"/>
                <a:ea typeface="微软雅黑" panose="020B0503020204020204" pitchFamily="34" charset="-122"/>
              </a:defRPr>
            </a:lvl1pPr>
          </a:lstStyle>
          <a:p>
            <a:pPr lvl="0"/>
            <a:r>
              <a:rPr lang="en-US" dirty="0"/>
              <a:t>TITLE HERE</a:t>
            </a:r>
          </a:p>
        </p:txBody>
      </p:sp>
      <p:pic>
        <p:nvPicPr>
          <p:cNvPr id="10" name="图片 9"/>
          <p:cNvPicPr>
            <a:picLocks noChangeAspect="1"/>
          </p:cNvPicPr>
          <p:nvPr userDrawn="1"/>
        </p:nvPicPr>
        <p:blipFill>
          <a:blip r:embed="rId2" cstate="email"/>
          <a:stretch>
            <a:fillRect/>
          </a:stretch>
        </p:blipFill>
        <p:spPr>
          <a:xfrm>
            <a:off x="9935527" y="82550"/>
            <a:ext cx="2192338" cy="775940"/>
          </a:xfrm>
          <a:prstGeom prst="rect">
            <a:avLst/>
          </a:prstGeom>
        </p:spPr>
      </p:pic>
      <p:pic>
        <p:nvPicPr>
          <p:cNvPr id="4" name="图片 3"/>
          <p:cNvPicPr>
            <a:picLocks noChangeAspect="1"/>
          </p:cNvPicPr>
          <p:nvPr userDrawn="1"/>
        </p:nvPicPr>
        <p:blipFill>
          <a:blip r:embed="rId3"/>
          <a:stretch>
            <a:fillRect/>
          </a:stretch>
        </p:blipFill>
        <p:spPr>
          <a:xfrm>
            <a:off x="10335895" y="5059045"/>
            <a:ext cx="1856105" cy="1741170"/>
          </a:xfrm>
          <a:prstGeom prst="rect">
            <a:avLst/>
          </a:prstGeom>
        </p:spPr>
      </p:pic>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6" name="日期占位符 15"/>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6"/>
            </p:custDataLst>
          </p:nvPr>
        </p:nvSpPr>
        <p:spPr>
          <a:xfrm>
            <a:off x="2286000" y="1799274"/>
            <a:ext cx="7620000" cy="2268855"/>
          </a:xfrm>
        </p:spPr>
        <p:txBody>
          <a:bodyPr vert="horz" wrap="square" lIns="90170" tIns="46990" rIns="90170" bIns="4699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6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953691"/>
            <a:ext cx="12192000" cy="4950618"/>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4" name="日期占位符 3"/>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2" name="标题 1"/>
          <p:cNvSpPr>
            <a:spLocks noGrp="1"/>
          </p:cNvSpPr>
          <p:nvPr>
            <p:ph type="ctrTitle" idx="13" hasCustomPrompt="1"/>
            <p:custDataLst>
              <p:tags r:id="rId6"/>
            </p:custDataLst>
          </p:nvPr>
        </p:nvSpPr>
        <p:spPr>
          <a:xfrm>
            <a:off x="3254375" y="3589972"/>
            <a:ext cx="5683250" cy="971550"/>
          </a:xfrm>
        </p:spPr>
        <p:txBody>
          <a:bodyPr vert="horz" wrap="square" lIns="90170" tIns="46990" rIns="90170" bIns="46990" anchor="ctr" anchorCtr="0">
            <a:normAutofit/>
          </a:bodyPr>
          <a:lstStyle>
            <a:lvl1pPr marL="0" marR="0" indent="0" algn="ctr"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0" y="0"/>
            <a:ext cx="12192000" cy="6858000"/>
          </a:xfrm>
          <a:prstGeom prst="rect">
            <a:avLst/>
          </a:prstGeom>
          <a:solidFill>
            <a:schemeClr val="dk1">
              <a:alpha val="4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6" name="矩形 5"/>
          <p:cNvSpPr/>
          <p:nvPr userDrawn="1">
            <p:custDataLst>
              <p:tags r:id="rId3"/>
            </p:custDataLst>
          </p:nvPr>
        </p:nvSpPr>
        <p:spPr>
          <a:xfrm>
            <a:off x="0" y="0"/>
            <a:ext cx="786698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2020/10/30</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3" name="日期占位符 2"/>
          <p:cNvSpPr>
            <a:spLocks noGrp="1"/>
          </p:cNvSpPr>
          <p:nvPr>
            <p:ph type="dt" sz="half" idx="10"/>
            <p:custDataLst>
              <p:tags r:id="rId3"/>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文本占位符 7"/>
          <p:cNvSpPr>
            <a:spLocks noGrp="1"/>
          </p:cNvSpPr>
          <p:nvPr>
            <p:ph type="body" idx="14" hasCustomPrompt="1"/>
            <p:custDataLst>
              <p:tags r:id="rId6"/>
            </p:custDataLst>
          </p:nvPr>
        </p:nvSpPr>
        <p:spPr>
          <a:xfrm>
            <a:off x="4323080" y="3533140"/>
            <a:ext cx="3545840" cy="470535"/>
          </a:xfrm>
        </p:spPr>
        <p:txBody>
          <a:bodyPr vert="horz" wrap="square" lIns="90170" tIns="46990" rIns="90170" bIns="4699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300">
                <a:solidFill>
                  <a:schemeClr val="tx1">
                    <a:lumMod val="85000"/>
                    <a:lumOff val="15000"/>
                  </a:schemeClr>
                </a:solidFill>
                <a:latin typeface="Arial" panose="020B0604020202020204" pitchFamily="34" charset="0"/>
                <a:ea typeface="微软雅黑" panose="020B0503020204020204" pitchFamily="3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p>
        </p:txBody>
      </p:sp>
      <p:sp>
        <p:nvSpPr>
          <p:cNvPr id="2" name="标题 1"/>
          <p:cNvSpPr>
            <a:spLocks noGrp="1"/>
          </p:cNvSpPr>
          <p:nvPr>
            <p:ph type="title" idx="13" hasCustomPrompt="1"/>
            <p:custDataLst>
              <p:tags r:id="rId7"/>
            </p:custDataLst>
          </p:nvPr>
        </p:nvSpPr>
        <p:spPr>
          <a:xfrm>
            <a:off x="3201035" y="1863725"/>
            <a:ext cx="5789930" cy="1398905"/>
          </a:xfrm>
        </p:spPr>
        <p:txBody>
          <a:bodyPr vert="horz" wrap="square" lIns="90170" tIns="46990" rIns="90170" bIns="4699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custDataLst>
              <p:tags r:id="rId2"/>
            </p:custDataLst>
          </p:nvPr>
        </p:nvSpPr>
        <p:spPr>
          <a:xfrm>
            <a:off x="291636" y="0"/>
            <a:ext cx="11608728"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4"/>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1" r:link="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矩形 9"/>
          <p:cNvSpPr/>
          <p:nvPr userDrawn="1">
            <p:custDataLst>
              <p:tags r:id="rId2"/>
            </p:custDataLst>
          </p:nvPr>
        </p:nvSpPr>
        <p:spPr>
          <a:xfrm>
            <a:off x="0" y="302438"/>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8" name="矩形 7"/>
          <p:cNvSpPr/>
          <p:nvPr userDrawn="1">
            <p:custDataLst>
              <p:tags r:id="rId3"/>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4" name="图片 13"/>
          <p:cNvPicPr/>
          <p:nvPr userDrawn="1">
            <p:custDataLst>
              <p:tags r:id="rId1"/>
            </p:custDataLst>
          </p:nvPr>
        </p:nvPicPr>
        <p:blipFill>
          <a:blip r:embed="rId13" r:link="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2"/>
            </p:custDataLst>
          </p:nvPr>
        </p:nvSpPr>
        <p:spPr>
          <a:xfrm>
            <a:off x="0" y="0"/>
            <a:ext cx="12192000" cy="6549219"/>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2" name="标题 1"/>
          <p:cNvSpPr>
            <a:spLocks noGrp="1"/>
          </p:cNvSpPr>
          <p:nvPr>
            <p:ph type="title" hasCustomPrompt="1"/>
            <p:custDataLst>
              <p:tags r:id="rId3"/>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53C7E11-5CA3-42E2-BB12-10E6957F8401}" type="datetimeFigureOut">
              <a:rPr lang="zh-CN" altLang="en-US" smtClean="0"/>
              <a:t>2020/10/30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549683-7A1C-428F-A1AB-09A0BBD3CC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tags" Target="../tags/tag1.xml"/><Relationship Id="rId7" Type="http://schemas.openxmlformats.org/officeDocument/2006/relationships/tags" Target="../tags/tag5.x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7.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16.xml"/><Relationship Id="rId10" Type="http://schemas.openxmlformats.org/officeDocument/2006/relationships/slideLayout" Target="../slideLayouts/slideLayout21.xml"/><Relationship Id="rId19" Type="http://schemas.openxmlformats.org/officeDocument/2006/relationships/theme" Target="../theme/theme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C7E11-5CA3-42E2-BB12-10E6957F8401}" type="datetimeFigureOut">
              <a:rPr lang="zh-CN" altLang="en-US" smtClean="0"/>
              <a:t>2020/10/30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49683-7A1C-428F-A1AB-09A0BBD3CC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3"/>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4"/>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5"/>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3"/>
            <p:custDataLst>
              <p:tags r:id="rId6"/>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7"/>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2020/10/30</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6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tags" Target="../tags/tag1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ags" Target="../tags/tag17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17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xml"/><Relationship Id="rId1" Type="http://schemas.openxmlformats.org/officeDocument/2006/relationships/tags" Target="../tags/tag174.xml"/></Relationships>
</file>

<file path=ppt/slides/_rels/slide17.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tags" Target="../tags/tag187.xml"/><Relationship Id="rId18" Type="http://schemas.openxmlformats.org/officeDocument/2006/relationships/image" Target="../media/image23.svg"/><Relationship Id="rId26" Type="http://schemas.openxmlformats.org/officeDocument/2006/relationships/image" Target="../media/image31.svg"/><Relationship Id="rId3" Type="http://schemas.openxmlformats.org/officeDocument/2006/relationships/tags" Target="../tags/tag177.xml"/><Relationship Id="rId21" Type="http://schemas.openxmlformats.org/officeDocument/2006/relationships/image" Target="../media/image26.png"/><Relationship Id="rId7" Type="http://schemas.openxmlformats.org/officeDocument/2006/relationships/tags" Target="../tags/tag181.xml"/><Relationship Id="rId12" Type="http://schemas.openxmlformats.org/officeDocument/2006/relationships/tags" Target="../tags/tag186.xml"/><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tags" Target="../tags/tag176.xml"/><Relationship Id="rId16" Type="http://schemas.openxmlformats.org/officeDocument/2006/relationships/image" Target="../media/image21.svg"/><Relationship Id="rId20" Type="http://schemas.openxmlformats.org/officeDocument/2006/relationships/image" Target="../media/image25.svg"/><Relationship Id="rId29" Type="http://schemas.openxmlformats.org/officeDocument/2006/relationships/image" Target="../media/image34.png"/><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24" Type="http://schemas.openxmlformats.org/officeDocument/2006/relationships/image" Target="../media/image29.svg"/><Relationship Id="rId5" Type="http://schemas.openxmlformats.org/officeDocument/2006/relationships/tags" Target="../tags/tag179.xml"/><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svg"/><Relationship Id="rId10" Type="http://schemas.openxmlformats.org/officeDocument/2006/relationships/tags" Target="../tags/tag184.xml"/><Relationship Id="rId19" Type="http://schemas.openxmlformats.org/officeDocument/2006/relationships/image" Target="../media/image24.png"/><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slideLayout" Target="../slideLayouts/slideLayout10.xml"/><Relationship Id="rId22" Type="http://schemas.openxmlformats.org/officeDocument/2006/relationships/image" Target="../media/image27.svg"/><Relationship Id="rId27" Type="http://schemas.openxmlformats.org/officeDocument/2006/relationships/image" Target="../media/image32.png"/><Relationship Id="rId30" Type="http://schemas.openxmlformats.org/officeDocument/2006/relationships/image" Target="../media/image35.sv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190.xml"/><Relationship Id="rId7" Type="http://schemas.openxmlformats.org/officeDocument/2006/relationships/notesSlide" Target="../notesSlides/notesSlide3.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Layout" Target="../slideLayouts/slideLayout7.xml"/><Relationship Id="rId5" Type="http://schemas.openxmlformats.org/officeDocument/2006/relationships/tags" Target="../tags/tag192.xml"/><Relationship Id="rId4" Type="http://schemas.openxmlformats.org/officeDocument/2006/relationships/tags" Target="../tags/tag191.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54.xml"/></Relationships>
</file>

<file path=ppt/slides/_rels/slide3.xml.rels><?xml version="1.0" encoding="UTF-8" standalone="yes"?>
<Relationships xmlns="http://schemas.openxmlformats.org/package/2006/relationships"><Relationship Id="rId8" Type="http://schemas.openxmlformats.org/officeDocument/2006/relationships/tags" Target="../tags/tag162.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9"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5.jpeg"/><Relationship Id="rId5" Type="http://schemas.openxmlformats.org/officeDocument/2006/relationships/notesSlide" Target="../notesSlides/notesSlide2.xml"/><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0.xml"/><Relationship Id="rId1" Type="http://schemas.openxmlformats.org/officeDocument/2006/relationships/tags" Target="../tags/tag16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tags" Target="../tags/tag16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tags" Target="../tags/tag16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13"/>
            <p:custDataLst>
              <p:tags r:id="rId2"/>
            </p:custDataLst>
          </p:nvPr>
        </p:nvSpPr>
        <p:spPr/>
        <p:txBody>
          <a:bodyPr>
            <a:normAutofit fontScale="90000"/>
          </a:bodyPr>
          <a:lstStyle/>
          <a:p>
            <a:pPr marL="0" indent="0" algn="ctr">
              <a:lnSpc>
                <a:spcPct val="120000"/>
              </a:lnSpc>
              <a:spcBef>
                <a:spcPts val="0"/>
              </a:spcBef>
              <a:spcAft>
                <a:spcPts val="0"/>
              </a:spcAft>
              <a:buSzPct val="100000"/>
              <a:buNone/>
            </a:pPr>
            <a:r>
              <a:rPr lang="zh-CN" altLang="en-US" sz="6600" dirty="0">
                <a:sym typeface="+mn-ea"/>
              </a:rPr>
              <a:t>上海麦士&amp;予芯智能 </a:t>
            </a:r>
            <a:br>
              <a:rPr lang="zh-CN" altLang="en-US" sz="6600" dirty="0">
                <a:sym typeface="+mn-ea"/>
              </a:rPr>
            </a:br>
            <a:r>
              <a:rPr lang="zh-CN" altLang="en-US" sz="6600" dirty="0">
                <a:sym typeface="+mn-ea"/>
              </a:rPr>
              <a:t>联合开发          </a:t>
            </a:r>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64123" y="174775"/>
            <a:ext cx="9308465" cy="910590"/>
          </a:xfrm>
        </p:spPr>
        <p:txBody>
          <a:bodyPr>
            <a:normAutofit/>
          </a:bodyPr>
          <a:lstStyle/>
          <a:p>
            <a:r>
              <a:rPr lang="zh-CN" altLang="en-US" dirty="0">
                <a:solidFill>
                  <a:schemeClr val="tx1"/>
                </a:solidFill>
              </a:rPr>
              <a:t>RTT内核对象</a:t>
            </a:r>
          </a:p>
        </p:txBody>
      </p:sp>
      <p:sp>
        <p:nvSpPr>
          <p:cNvPr id="100" name="文本框 99"/>
          <p:cNvSpPr txBox="1"/>
          <p:nvPr/>
        </p:nvSpPr>
        <p:spPr>
          <a:xfrm>
            <a:off x="2266268" y="5473680"/>
            <a:ext cx="3829732" cy="368300"/>
          </a:xfrm>
          <a:prstGeom prst="rect">
            <a:avLst/>
          </a:prstGeom>
          <a:noFill/>
          <a:ln w="9525">
            <a:noFill/>
          </a:ln>
        </p:spPr>
        <p:txBody>
          <a:bodyPr wrap="square">
            <a:spAutoFit/>
          </a:bodyPr>
          <a:lstStyle/>
          <a:p>
            <a:pPr indent="0" algn="ctr"/>
            <a:r>
              <a:rPr lang="zh-CN" altLang="en-US" b="0" dirty="0">
                <a:latin typeface="微软雅黑" panose="020B0503020204020204" pitchFamily="34" charset="-122"/>
                <a:ea typeface="微软雅黑" panose="020B0503020204020204" pitchFamily="34" charset="-122"/>
              </a:rPr>
              <a:t>图:  RTT内核对象链表</a:t>
            </a: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972974" y="1964440"/>
            <a:ext cx="3643630" cy="3538220"/>
          </a:xfrm>
          <a:prstGeom prst="rect">
            <a:avLst/>
          </a:prstGeom>
          <a:noFill/>
          <a:ln w="9525">
            <a:noFill/>
          </a:ln>
        </p:spPr>
        <p:txBody>
          <a:bodyPr wrap="square">
            <a:spAutoFit/>
          </a:bodyPr>
          <a:lstStyle/>
          <a:p>
            <a:pPr indent="0">
              <a:lnSpc>
                <a:spcPct val="200000"/>
              </a:lnSpc>
            </a:pPr>
            <a:r>
              <a:rPr lang="zh-CN" sz="1600" b="0" dirty="0">
                <a:latin typeface="微软雅黑" panose="020B0503020204020204" pitchFamily="34" charset="-122"/>
                <a:ea typeface="微软雅黑" panose="020B0503020204020204" pitchFamily="34" charset="-122"/>
                <a:cs typeface="微软雅黑" panose="020B0503020204020204" pitchFamily="34" charset="-122"/>
              </a:rPr>
              <a:t>当创建一个对象时，就会在链表里要访问其中的某个对象的时候，可以通过字符串名字来查找，而最直接的方法就是直接用“句柄”来访问。所以句柄其实就是这个对象的地址，有了句柄就不需要在链表里去一个个查找了，所以是最快的访问方式。</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a:extLst>
              <a:ext uri="{FF2B5EF4-FFF2-40B4-BE49-F238E27FC236}">
                <a16:creationId xmlns:a16="http://schemas.microsoft.com/office/drawing/2014/main" id="{B3E33A90-A83C-4FF4-A3FC-AA49196CDC6F}"/>
              </a:ext>
            </a:extLst>
          </p:cNvPr>
          <p:cNvGrpSpPr/>
          <p:nvPr/>
        </p:nvGrpSpPr>
        <p:grpSpPr>
          <a:xfrm>
            <a:off x="425254" y="1477840"/>
            <a:ext cx="7396291" cy="3991708"/>
            <a:chOff x="427990" y="1591310"/>
            <a:chExt cx="7396291" cy="3991708"/>
          </a:xfrm>
        </p:grpSpPr>
        <p:grpSp>
          <p:nvGrpSpPr>
            <p:cNvPr id="6" name="组合 5">
              <a:extLst>
                <a:ext uri="{FF2B5EF4-FFF2-40B4-BE49-F238E27FC236}">
                  <a16:creationId xmlns:a16="http://schemas.microsoft.com/office/drawing/2014/main" id="{8DBBC419-8499-4BF2-8477-F123E020015D}"/>
                </a:ext>
              </a:extLst>
            </p:cNvPr>
            <p:cNvGrpSpPr/>
            <p:nvPr/>
          </p:nvGrpSpPr>
          <p:grpSpPr>
            <a:xfrm>
              <a:off x="427990" y="1591310"/>
              <a:ext cx="1758462" cy="3991708"/>
              <a:chOff x="1414582" y="2186736"/>
              <a:chExt cx="1758462" cy="2549388"/>
            </a:xfrm>
          </p:grpSpPr>
          <p:sp>
            <p:nvSpPr>
              <p:cNvPr id="7" name="矩形: 圆角 6">
                <a:extLst>
                  <a:ext uri="{FF2B5EF4-FFF2-40B4-BE49-F238E27FC236}">
                    <a16:creationId xmlns:a16="http://schemas.microsoft.com/office/drawing/2014/main" id="{C4D62FFA-254B-4FF6-B0A0-A8CFF029790D}"/>
                  </a:ext>
                </a:extLst>
              </p:cNvPr>
              <p:cNvSpPr/>
              <p:nvPr/>
            </p:nvSpPr>
            <p:spPr>
              <a:xfrm>
                <a:off x="1414582" y="2186736"/>
                <a:ext cx="1758462" cy="25493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对象容器</a:t>
                </a: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zh-CN" altLang="en-US" dirty="0"/>
              </a:p>
            </p:txBody>
          </p:sp>
          <p:grpSp>
            <p:nvGrpSpPr>
              <p:cNvPr id="8" name="组合 7">
                <a:extLst>
                  <a:ext uri="{FF2B5EF4-FFF2-40B4-BE49-F238E27FC236}">
                    <a16:creationId xmlns:a16="http://schemas.microsoft.com/office/drawing/2014/main" id="{71B13318-6293-443F-8956-A87AFBB8EF58}"/>
                  </a:ext>
                </a:extLst>
              </p:cNvPr>
              <p:cNvGrpSpPr/>
              <p:nvPr/>
            </p:nvGrpSpPr>
            <p:grpSpPr>
              <a:xfrm>
                <a:off x="1695936" y="2493107"/>
                <a:ext cx="1195756" cy="2078895"/>
                <a:chOff x="2016367" y="2157046"/>
                <a:chExt cx="1195756" cy="2078895"/>
              </a:xfrm>
            </p:grpSpPr>
            <p:sp>
              <p:nvSpPr>
                <p:cNvPr id="9" name="矩形 8">
                  <a:extLst>
                    <a:ext uri="{FF2B5EF4-FFF2-40B4-BE49-F238E27FC236}">
                      <a16:creationId xmlns:a16="http://schemas.microsoft.com/office/drawing/2014/main" id="{A4B8C450-8358-4248-BC8E-8760911E61C5}"/>
                    </a:ext>
                  </a:extLst>
                </p:cNvPr>
                <p:cNvSpPr/>
                <p:nvPr/>
              </p:nvSpPr>
              <p:spPr>
                <a:xfrm>
                  <a:off x="2016368" y="2157046"/>
                  <a:ext cx="1195753" cy="29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线程</a:t>
                  </a:r>
                </a:p>
              </p:txBody>
            </p:sp>
            <p:sp>
              <p:nvSpPr>
                <p:cNvPr id="10" name="矩形 9">
                  <a:extLst>
                    <a:ext uri="{FF2B5EF4-FFF2-40B4-BE49-F238E27FC236}">
                      <a16:creationId xmlns:a16="http://schemas.microsoft.com/office/drawing/2014/main" id="{D79ACDC5-D37A-40C8-B9B6-14462F7D2A54}"/>
                    </a:ext>
                  </a:extLst>
                </p:cNvPr>
                <p:cNvSpPr/>
                <p:nvPr/>
              </p:nvSpPr>
              <p:spPr>
                <a:xfrm>
                  <a:off x="2016369" y="2454031"/>
                  <a:ext cx="1195754" cy="29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信号量</a:t>
                  </a:r>
                </a:p>
              </p:txBody>
            </p:sp>
            <p:sp>
              <p:nvSpPr>
                <p:cNvPr id="11" name="矩形 10">
                  <a:extLst>
                    <a:ext uri="{FF2B5EF4-FFF2-40B4-BE49-F238E27FC236}">
                      <a16:creationId xmlns:a16="http://schemas.microsoft.com/office/drawing/2014/main" id="{0A72682D-586C-421D-8A23-F71702B108E4}"/>
                    </a:ext>
                  </a:extLst>
                </p:cNvPr>
                <p:cNvSpPr/>
                <p:nvPr/>
              </p:nvSpPr>
              <p:spPr>
                <a:xfrm>
                  <a:off x="2016367" y="3641971"/>
                  <a:ext cx="1195754" cy="29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消息队列</a:t>
                  </a:r>
                </a:p>
              </p:txBody>
            </p:sp>
            <p:sp>
              <p:nvSpPr>
                <p:cNvPr id="12" name="矩形 11">
                  <a:extLst>
                    <a:ext uri="{FF2B5EF4-FFF2-40B4-BE49-F238E27FC236}">
                      <a16:creationId xmlns:a16="http://schemas.microsoft.com/office/drawing/2014/main" id="{D59DEAE0-EB82-4934-86EE-A4D6CC3D98D1}"/>
                    </a:ext>
                  </a:extLst>
                </p:cNvPr>
                <p:cNvSpPr/>
                <p:nvPr/>
              </p:nvSpPr>
              <p:spPr>
                <a:xfrm>
                  <a:off x="2016368" y="2751016"/>
                  <a:ext cx="1195754" cy="29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互斥量</a:t>
                  </a:r>
                </a:p>
              </p:txBody>
            </p:sp>
            <p:sp>
              <p:nvSpPr>
                <p:cNvPr id="13" name="矩形 12">
                  <a:extLst>
                    <a:ext uri="{FF2B5EF4-FFF2-40B4-BE49-F238E27FC236}">
                      <a16:creationId xmlns:a16="http://schemas.microsoft.com/office/drawing/2014/main" id="{091895CF-80F2-420F-9847-B8886D9D4757}"/>
                    </a:ext>
                  </a:extLst>
                </p:cNvPr>
                <p:cNvSpPr/>
                <p:nvPr/>
              </p:nvSpPr>
              <p:spPr>
                <a:xfrm>
                  <a:off x="2016367" y="3048001"/>
                  <a:ext cx="1195754" cy="29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事件</a:t>
                  </a:r>
                </a:p>
              </p:txBody>
            </p:sp>
            <p:sp>
              <p:nvSpPr>
                <p:cNvPr id="14" name="矩形 13">
                  <a:extLst>
                    <a:ext uri="{FF2B5EF4-FFF2-40B4-BE49-F238E27FC236}">
                      <a16:creationId xmlns:a16="http://schemas.microsoft.com/office/drawing/2014/main" id="{3E266EEB-0B27-47DF-BBDA-775947FCFA15}"/>
                    </a:ext>
                  </a:extLst>
                </p:cNvPr>
                <p:cNvSpPr/>
                <p:nvPr/>
              </p:nvSpPr>
              <p:spPr>
                <a:xfrm>
                  <a:off x="2016367" y="3344986"/>
                  <a:ext cx="1195754" cy="29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邮箱</a:t>
                  </a:r>
                </a:p>
              </p:txBody>
            </p:sp>
            <p:sp>
              <p:nvSpPr>
                <p:cNvPr id="15" name="矩形 14">
                  <a:extLst>
                    <a:ext uri="{FF2B5EF4-FFF2-40B4-BE49-F238E27FC236}">
                      <a16:creationId xmlns:a16="http://schemas.microsoft.com/office/drawing/2014/main" id="{7956C17F-802B-4249-9638-4E09A40F11A0}"/>
                    </a:ext>
                  </a:extLst>
                </p:cNvPr>
                <p:cNvSpPr/>
                <p:nvPr/>
              </p:nvSpPr>
              <p:spPr>
                <a:xfrm>
                  <a:off x="2016367" y="3938956"/>
                  <a:ext cx="1195754" cy="296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定时器</a:t>
                  </a:r>
                </a:p>
              </p:txBody>
            </p:sp>
          </p:grpSp>
        </p:grpSp>
        <p:sp>
          <p:nvSpPr>
            <p:cNvPr id="16" name="矩形: 圆角 15">
              <a:extLst>
                <a:ext uri="{FF2B5EF4-FFF2-40B4-BE49-F238E27FC236}">
                  <a16:creationId xmlns:a16="http://schemas.microsoft.com/office/drawing/2014/main" id="{B1B80876-96A5-4A4F-A0E4-D889D7C8B6B2}"/>
                </a:ext>
              </a:extLst>
            </p:cNvPr>
            <p:cNvSpPr/>
            <p:nvPr/>
          </p:nvSpPr>
          <p:spPr>
            <a:xfrm>
              <a:off x="2506888" y="2149717"/>
              <a:ext cx="1123462"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线程</a:t>
              </a:r>
              <a:r>
                <a:rPr lang="en-US" altLang="zh-CN" dirty="0"/>
                <a:t>1</a:t>
              </a:r>
              <a:endParaRPr lang="zh-CN" altLang="en-US" dirty="0"/>
            </a:p>
          </p:txBody>
        </p:sp>
        <p:sp>
          <p:nvSpPr>
            <p:cNvPr id="17" name="矩形: 圆角 16">
              <a:extLst>
                <a:ext uri="{FF2B5EF4-FFF2-40B4-BE49-F238E27FC236}">
                  <a16:creationId xmlns:a16="http://schemas.microsoft.com/office/drawing/2014/main" id="{6DF940C9-E47C-4CEA-BD9B-B495783E9341}"/>
                </a:ext>
              </a:extLst>
            </p:cNvPr>
            <p:cNvSpPr/>
            <p:nvPr/>
          </p:nvSpPr>
          <p:spPr>
            <a:xfrm>
              <a:off x="4051402" y="2149717"/>
              <a:ext cx="1123462"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线程</a:t>
              </a:r>
              <a:r>
                <a:rPr lang="en-US" altLang="zh-CN" dirty="0"/>
                <a:t>2</a:t>
              </a:r>
              <a:endParaRPr lang="zh-CN" altLang="en-US" dirty="0"/>
            </a:p>
          </p:txBody>
        </p:sp>
        <p:sp>
          <p:nvSpPr>
            <p:cNvPr id="18" name="矩形: 圆角 17">
              <a:extLst>
                <a:ext uri="{FF2B5EF4-FFF2-40B4-BE49-F238E27FC236}">
                  <a16:creationId xmlns:a16="http://schemas.microsoft.com/office/drawing/2014/main" id="{78789A1F-DA6F-4222-9F9D-01559CBF97AB}"/>
                </a:ext>
              </a:extLst>
            </p:cNvPr>
            <p:cNvSpPr/>
            <p:nvPr/>
          </p:nvSpPr>
          <p:spPr>
            <a:xfrm>
              <a:off x="5595916" y="2149717"/>
              <a:ext cx="1123462"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线程</a:t>
              </a:r>
              <a:r>
                <a:rPr lang="en-US" altLang="zh-CN" dirty="0"/>
                <a:t>n</a:t>
              </a:r>
              <a:endParaRPr lang="zh-CN" altLang="en-US" dirty="0"/>
            </a:p>
          </p:txBody>
        </p:sp>
        <p:cxnSp>
          <p:nvCxnSpPr>
            <p:cNvPr id="19" name="直接箭头连接符 18">
              <a:extLst>
                <a:ext uri="{FF2B5EF4-FFF2-40B4-BE49-F238E27FC236}">
                  <a16:creationId xmlns:a16="http://schemas.microsoft.com/office/drawing/2014/main" id="{97511E78-77C6-41D5-BE6A-A4F65EF4DA8C}"/>
                </a:ext>
              </a:extLst>
            </p:cNvPr>
            <p:cNvCxnSpPr>
              <a:cxnSpLocks/>
              <a:stCxn id="9" idx="3"/>
              <a:endCxn id="16" idx="1"/>
            </p:cNvCxnSpPr>
            <p:nvPr/>
          </p:nvCxnSpPr>
          <p:spPr>
            <a:xfrm flipV="1">
              <a:off x="1905098" y="2298210"/>
              <a:ext cx="601790" cy="5304"/>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A745B877-B6D9-4394-B8C1-897A9009D034}"/>
                </a:ext>
              </a:extLst>
            </p:cNvPr>
            <p:cNvCxnSpPr>
              <a:cxnSpLocks/>
              <a:stCxn id="16" idx="3"/>
              <a:endCxn id="17" idx="1"/>
            </p:cNvCxnSpPr>
            <p:nvPr/>
          </p:nvCxnSpPr>
          <p:spPr>
            <a:xfrm>
              <a:off x="3630350" y="2298210"/>
              <a:ext cx="421052" cy="0"/>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60EC59F3-965E-46CF-8A5A-E9F3C660DFF9}"/>
                </a:ext>
              </a:extLst>
            </p:cNvPr>
            <p:cNvCxnSpPr>
              <a:cxnSpLocks/>
              <a:stCxn id="17" idx="3"/>
              <a:endCxn id="18" idx="1"/>
            </p:cNvCxnSpPr>
            <p:nvPr/>
          </p:nvCxnSpPr>
          <p:spPr>
            <a:xfrm>
              <a:off x="5174864" y="2298210"/>
              <a:ext cx="421052" cy="0"/>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sp>
          <p:nvSpPr>
            <p:cNvPr id="22" name="矩形 21">
              <a:extLst>
                <a:ext uri="{FF2B5EF4-FFF2-40B4-BE49-F238E27FC236}">
                  <a16:creationId xmlns:a16="http://schemas.microsoft.com/office/drawing/2014/main" id="{096D74E5-0EA1-408B-BFCE-DC5021B347D2}"/>
                </a:ext>
              </a:extLst>
            </p:cNvPr>
            <p:cNvSpPr/>
            <p:nvPr/>
          </p:nvSpPr>
          <p:spPr>
            <a:xfrm>
              <a:off x="2337881" y="2071011"/>
              <a:ext cx="5486400" cy="465005"/>
            </a:xfrm>
            <a:prstGeom prst="rect">
              <a:avLst/>
            </a:prstGeom>
            <a:noFill/>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r"/>
              <a:r>
                <a:rPr lang="zh-CN" altLang="en-US" dirty="0">
                  <a:solidFill>
                    <a:schemeClr val="tx1"/>
                  </a:solidFill>
                </a:rPr>
                <a:t>对象链表</a:t>
              </a:r>
            </a:p>
          </p:txBody>
        </p:sp>
        <p:sp>
          <p:nvSpPr>
            <p:cNvPr id="23" name="矩形: 圆角 22">
              <a:extLst>
                <a:ext uri="{FF2B5EF4-FFF2-40B4-BE49-F238E27FC236}">
                  <a16:creationId xmlns:a16="http://schemas.microsoft.com/office/drawing/2014/main" id="{B07C80FA-020F-4889-BA22-14DB1D1F67C6}"/>
                </a:ext>
              </a:extLst>
            </p:cNvPr>
            <p:cNvSpPr/>
            <p:nvPr/>
          </p:nvSpPr>
          <p:spPr>
            <a:xfrm>
              <a:off x="2506887" y="2614722"/>
              <a:ext cx="1123463"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信号量</a:t>
              </a:r>
              <a:r>
                <a:rPr lang="en-US" altLang="zh-CN" dirty="0"/>
                <a:t>1</a:t>
              </a:r>
              <a:endParaRPr lang="zh-CN" altLang="en-US" dirty="0"/>
            </a:p>
          </p:txBody>
        </p:sp>
        <p:sp>
          <p:nvSpPr>
            <p:cNvPr id="24" name="矩形: 圆角 23">
              <a:extLst>
                <a:ext uri="{FF2B5EF4-FFF2-40B4-BE49-F238E27FC236}">
                  <a16:creationId xmlns:a16="http://schemas.microsoft.com/office/drawing/2014/main" id="{077C25AB-11CA-42A0-962F-EDE6F5CA4A16}"/>
                </a:ext>
              </a:extLst>
            </p:cNvPr>
            <p:cNvSpPr/>
            <p:nvPr/>
          </p:nvSpPr>
          <p:spPr>
            <a:xfrm>
              <a:off x="4051402" y="2614722"/>
              <a:ext cx="1123463"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信号量</a:t>
              </a:r>
              <a:r>
                <a:rPr lang="en-US" altLang="zh-CN" dirty="0"/>
                <a:t>2</a:t>
              </a:r>
              <a:endParaRPr lang="zh-CN" altLang="en-US" dirty="0"/>
            </a:p>
          </p:txBody>
        </p:sp>
        <p:cxnSp>
          <p:nvCxnSpPr>
            <p:cNvPr id="25" name="直接箭头连接符 24">
              <a:extLst>
                <a:ext uri="{FF2B5EF4-FFF2-40B4-BE49-F238E27FC236}">
                  <a16:creationId xmlns:a16="http://schemas.microsoft.com/office/drawing/2014/main" id="{8D6051F9-6C7B-4BE3-8ED4-F9E66A297D17}"/>
                </a:ext>
              </a:extLst>
            </p:cNvPr>
            <p:cNvCxnSpPr>
              <a:cxnSpLocks/>
              <a:stCxn id="23" idx="3"/>
              <a:endCxn id="24" idx="1"/>
            </p:cNvCxnSpPr>
            <p:nvPr/>
          </p:nvCxnSpPr>
          <p:spPr>
            <a:xfrm>
              <a:off x="3630350" y="2763215"/>
              <a:ext cx="421052" cy="0"/>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6" name="直接箭头连接符 25">
              <a:extLst>
                <a:ext uri="{FF2B5EF4-FFF2-40B4-BE49-F238E27FC236}">
                  <a16:creationId xmlns:a16="http://schemas.microsoft.com/office/drawing/2014/main" id="{78508724-D50B-4E3F-8610-E556A78CA406}"/>
                </a:ext>
              </a:extLst>
            </p:cNvPr>
            <p:cNvCxnSpPr>
              <a:cxnSpLocks/>
              <a:stCxn id="10" idx="3"/>
              <a:endCxn id="23" idx="1"/>
            </p:cNvCxnSpPr>
            <p:nvPr/>
          </p:nvCxnSpPr>
          <p:spPr>
            <a:xfrm flipV="1">
              <a:off x="1905100" y="2763215"/>
              <a:ext cx="601787" cy="5304"/>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sp>
          <p:nvSpPr>
            <p:cNvPr id="27" name="矩形: 圆角 26">
              <a:extLst>
                <a:ext uri="{FF2B5EF4-FFF2-40B4-BE49-F238E27FC236}">
                  <a16:creationId xmlns:a16="http://schemas.microsoft.com/office/drawing/2014/main" id="{9AAE4978-CB36-4965-A624-005157FB8223}"/>
                </a:ext>
              </a:extLst>
            </p:cNvPr>
            <p:cNvSpPr/>
            <p:nvPr/>
          </p:nvSpPr>
          <p:spPr>
            <a:xfrm>
              <a:off x="2506887" y="3085029"/>
              <a:ext cx="1123463"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t>
              </a:r>
              <a:endParaRPr lang="zh-CN" altLang="en-US" dirty="0"/>
            </a:p>
          </p:txBody>
        </p:sp>
        <p:sp>
          <p:nvSpPr>
            <p:cNvPr id="28" name="矩形: 圆角 27">
              <a:extLst>
                <a:ext uri="{FF2B5EF4-FFF2-40B4-BE49-F238E27FC236}">
                  <a16:creationId xmlns:a16="http://schemas.microsoft.com/office/drawing/2014/main" id="{59839425-CF1B-4143-AD9B-1E04A758BD40}"/>
                </a:ext>
              </a:extLst>
            </p:cNvPr>
            <p:cNvSpPr/>
            <p:nvPr/>
          </p:nvSpPr>
          <p:spPr>
            <a:xfrm>
              <a:off x="2506886" y="3550034"/>
              <a:ext cx="1123463"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t>
              </a:r>
              <a:endParaRPr lang="zh-CN" altLang="en-US" dirty="0"/>
            </a:p>
          </p:txBody>
        </p:sp>
        <p:sp>
          <p:nvSpPr>
            <p:cNvPr id="29" name="矩形: 圆角 28">
              <a:extLst>
                <a:ext uri="{FF2B5EF4-FFF2-40B4-BE49-F238E27FC236}">
                  <a16:creationId xmlns:a16="http://schemas.microsoft.com/office/drawing/2014/main" id="{9D5444F1-EFC8-45DA-9AC7-102D19B358D7}"/>
                </a:ext>
              </a:extLst>
            </p:cNvPr>
            <p:cNvSpPr/>
            <p:nvPr/>
          </p:nvSpPr>
          <p:spPr>
            <a:xfrm>
              <a:off x="2506885" y="4015037"/>
              <a:ext cx="1123463"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t>
              </a:r>
              <a:endParaRPr lang="zh-CN" altLang="en-US" dirty="0"/>
            </a:p>
          </p:txBody>
        </p:sp>
        <p:sp>
          <p:nvSpPr>
            <p:cNvPr id="30" name="矩形: 圆角 29">
              <a:extLst>
                <a:ext uri="{FF2B5EF4-FFF2-40B4-BE49-F238E27FC236}">
                  <a16:creationId xmlns:a16="http://schemas.microsoft.com/office/drawing/2014/main" id="{4593FC20-4F46-4DC7-BBBB-FD171CB93995}"/>
                </a:ext>
              </a:extLst>
            </p:cNvPr>
            <p:cNvSpPr/>
            <p:nvPr/>
          </p:nvSpPr>
          <p:spPr>
            <a:xfrm>
              <a:off x="2506885" y="4480040"/>
              <a:ext cx="1123463"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t>
              </a:r>
              <a:endParaRPr lang="zh-CN" altLang="en-US" dirty="0"/>
            </a:p>
          </p:txBody>
        </p:sp>
        <p:sp>
          <p:nvSpPr>
            <p:cNvPr id="31" name="矩形: 圆角 30">
              <a:extLst>
                <a:ext uri="{FF2B5EF4-FFF2-40B4-BE49-F238E27FC236}">
                  <a16:creationId xmlns:a16="http://schemas.microsoft.com/office/drawing/2014/main" id="{0057E0BA-5E91-4532-8B27-CA2B70571A70}"/>
                </a:ext>
              </a:extLst>
            </p:cNvPr>
            <p:cNvSpPr/>
            <p:nvPr/>
          </p:nvSpPr>
          <p:spPr>
            <a:xfrm>
              <a:off x="2506884" y="4945043"/>
              <a:ext cx="1123463" cy="29698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a:t>
              </a:r>
              <a:endParaRPr lang="zh-CN" altLang="en-US" dirty="0"/>
            </a:p>
          </p:txBody>
        </p:sp>
        <p:cxnSp>
          <p:nvCxnSpPr>
            <p:cNvPr id="32" name="直接箭头连接符 31">
              <a:extLst>
                <a:ext uri="{FF2B5EF4-FFF2-40B4-BE49-F238E27FC236}">
                  <a16:creationId xmlns:a16="http://schemas.microsoft.com/office/drawing/2014/main" id="{F4420F3D-8484-4FD9-BFA7-DE2955E6D044}"/>
                </a:ext>
              </a:extLst>
            </p:cNvPr>
            <p:cNvCxnSpPr>
              <a:cxnSpLocks/>
              <a:stCxn id="12" idx="3"/>
            </p:cNvCxnSpPr>
            <p:nvPr/>
          </p:nvCxnSpPr>
          <p:spPr>
            <a:xfrm>
              <a:off x="1905099" y="3233523"/>
              <a:ext cx="601785" cy="0"/>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0A706DFA-3B51-4D8C-83D7-B694B6F4BD85}"/>
                </a:ext>
              </a:extLst>
            </p:cNvPr>
            <p:cNvCxnSpPr>
              <a:cxnSpLocks/>
              <a:stCxn id="13" idx="3"/>
              <a:endCxn id="28" idx="1"/>
            </p:cNvCxnSpPr>
            <p:nvPr/>
          </p:nvCxnSpPr>
          <p:spPr>
            <a:xfrm flipV="1">
              <a:off x="1905098" y="3698527"/>
              <a:ext cx="601788" cy="1"/>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4" name="直接箭头连接符 33">
              <a:extLst>
                <a:ext uri="{FF2B5EF4-FFF2-40B4-BE49-F238E27FC236}">
                  <a16:creationId xmlns:a16="http://schemas.microsoft.com/office/drawing/2014/main" id="{B3F9D289-DBE3-4704-BF9C-7027A60CA9AA}"/>
                </a:ext>
              </a:extLst>
            </p:cNvPr>
            <p:cNvCxnSpPr>
              <a:cxnSpLocks/>
              <a:stCxn id="14" idx="3"/>
              <a:endCxn id="29" idx="1"/>
            </p:cNvCxnSpPr>
            <p:nvPr/>
          </p:nvCxnSpPr>
          <p:spPr>
            <a:xfrm flipV="1">
              <a:off x="1905098" y="4163530"/>
              <a:ext cx="601787" cy="3"/>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5" name="直接箭头连接符 34">
              <a:extLst>
                <a:ext uri="{FF2B5EF4-FFF2-40B4-BE49-F238E27FC236}">
                  <a16:creationId xmlns:a16="http://schemas.microsoft.com/office/drawing/2014/main" id="{CF1751D1-FF72-4209-A90D-B15B5B001E03}"/>
                </a:ext>
              </a:extLst>
            </p:cNvPr>
            <p:cNvCxnSpPr>
              <a:cxnSpLocks/>
              <a:stCxn id="11" idx="3"/>
              <a:endCxn id="30" idx="1"/>
            </p:cNvCxnSpPr>
            <p:nvPr/>
          </p:nvCxnSpPr>
          <p:spPr>
            <a:xfrm flipV="1">
              <a:off x="1905098" y="4628533"/>
              <a:ext cx="601787" cy="5"/>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6" name="直接箭头连接符 35">
              <a:extLst>
                <a:ext uri="{FF2B5EF4-FFF2-40B4-BE49-F238E27FC236}">
                  <a16:creationId xmlns:a16="http://schemas.microsoft.com/office/drawing/2014/main" id="{9169ED74-4F57-4404-B82A-56D79278751E}"/>
                </a:ext>
              </a:extLst>
            </p:cNvPr>
            <p:cNvCxnSpPr>
              <a:cxnSpLocks/>
              <a:stCxn id="15" idx="3"/>
              <a:endCxn id="31" idx="1"/>
            </p:cNvCxnSpPr>
            <p:nvPr/>
          </p:nvCxnSpPr>
          <p:spPr>
            <a:xfrm flipV="1">
              <a:off x="1905098" y="5093536"/>
              <a:ext cx="601786" cy="6"/>
            </a:xfrm>
            <a:prstGeom prst="straightConnector1">
              <a:avLst/>
            </a:prstGeom>
            <a:ln w="31750">
              <a:headEnd type="triangle"/>
              <a:tailEnd type="triangle"/>
            </a:ln>
          </p:spPr>
          <p:style>
            <a:lnRef idx="3">
              <a:schemeClr val="accent1"/>
            </a:lnRef>
            <a:fillRef idx="0">
              <a:schemeClr val="accent1"/>
            </a:fillRef>
            <a:effectRef idx="2">
              <a:schemeClr val="accent1"/>
            </a:effectRef>
            <a:fontRef idx="minor">
              <a:schemeClr val="tx1"/>
            </a:fontRef>
          </p:style>
        </p:cxnSp>
      </p:grpSp>
    </p:spTree>
    <p:custDataLst>
      <p:tags r:id="rId1"/>
    </p:custDataLst>
  </p:cSld>
  <p:clrMapOvr>
    <a:masterClrMapping/>
  </p:clrMapOvr>
  <p:transition spd="slow" advClick="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solidFill>
                  <a:schemeClr val="tx1"/>
                </a:solidFill>
              </a:rPr>
              <a:t>RTT内核对象</a:t>
            </a:r>
          </a:p>
        </p:txBody>
      </p:sp>
      <p:sp>
        <p:nvSpPr>
          <p:cNvPr id="100" name="文本框 99"/>
          <p:cNvSpPr txBox="1"/>
          <p:nvPr/>
        </p:nvSpPr>
        <p:spPr>
          <a:xfrm>
            <a:off x="404495" y="1098550"/>
            <a:ext cx="9213215" cy="5631180"/>
          </a:xfrm>
          <a:prstGeom prst="rect">
            <a:avLst/>
          </a:prstGeom>
          <a:noFill/>
          <a:ln w="9525">
            <a:noFill/>
          </a:ln>
        </p:spPr>
        <p:txBody>
          <a:bodyPr wrap="square">
            <a:spAutoFit/>
          </a:bodyPr>
          <a:lstStyle/>
          <a:p>
            <a:pPr indent="0">
              <a:lnSpc>
                <a:spcPct val="20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一类是静态对象，另一类是动态对象。</a:t>
            </a:r>
          </a:p>
          <a:p>
            <a:pPr indent="0">
              <a:lnSpc>
                <a:spcPct val="20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线程属于内核对象。动态线程和静态线程最大的区别就是动态线程的线程控制块和堆栈是由OS从堆中动态分配的，而静态线程的线程控制块和堆是工程师在写代码时静态分配。因此针对两种不同的使用方法，线程的创建函数有微小的差异。动态线程的创建和删除就是前面的例子，静态线程的创建和删除（静态线程所占用的内存其实永远不会被释放）需要分别调用“</a:t>
            </a:r>
            <a:r>
              <a:rPr lang="en-US" b="0" dirty="0" err="1">
                <a:latin typeface="微软雅黑" panose="020B0503020204020204" pitchFamily="34" charset="-122"/>
                <a:ea typeface="微软雅黑" panose="020B0503020204020204" pitchFamily="34" charset="-122"/>
                <a:cs typeface="微软雅黑" panose="020B0503020204020204" pitchFamily="34" charset="-122"/>
              </a:rPr>
              <a:t>rt_thread_init</a:t>
            </a:r>
            <a:r>
              <a:rPr lang="en-US" b="0" dirty="0">
                <a:latin typeface="微软雅黑" panose="020B0503020204020204" pitchFamily="34" charset="-122"/>
                <a:ea typeface="微软雅黑" panose="020B0503020204020204" pitchFamily="34" charset="-122"/>
                <a:cs typeface="微软雅黑" panose="020B0503020204020204" pitchFamily="34" charset="-122"/>
              </a:rPr>
              <a:t>()</a:t>
            </a:r>
            <a:r>
              <a:rPr lang="zh-CN" b="0" dirty="0">
                <a:latin typeface="微软雅黑" panose="020B0503020204020204" pitchFamily="34" charset="-122"/>
                <a:ea typeface="微软雅黑" panose="020B0503020204020204" pitchFamily="34" charset="-122"/>
                <a:cs typeface="微软雅黑" panose="020B0503020204020204" pitchFamily="34" charset="-122"/>
              </a:rPr>
              <a:t>”和“</a:t>
            </a:r>
            <a:r>
              <a:rPr lang="en-US" b="0" dirty="0" err="1">
                <a:latin typeface="微软雅黑" panose="020B0503020204020204" pitchFamily="34" charset="-122"/>
                <a:ea typeface="微软雅黑" panose="020B0503020204020204" pitchFamily="34" charset="-122"/>
                <a:cs typeface="微软雅黑" panose="020B0503020204020204" pitchFamily="34" charset="-122"/>
              </a:rPr>
              <a:t>rt_thread_detach</a:t>
            </a:r>
            <a:r>
              <a:rPr lang="en-US" b="0" dirty="0">
                <a:latin typeface="微软雅黑" panose="020B0503020204020204" pitchFamily="34" charset="-122"/>
                <a:ea typeface="微软雅黑" panose="020B0503020204020204" pitchFamily="34" charset="-122"/>
                <a:cs typeface="微软雅黑" panose="020B0503020204020204" pitchFamily="34" charset="-122"/>
              </a:rPr>
              <a:t>()</a:t>
            </a:r>
            <a:r>
              <a:rPr lang="zh-CN" b="0" dirty="0">
                <a:latin typeface="微软雅黑" panose="020B0503020204020204" pitchFamily="34" charset="-122"/>
                <a:ea typeface="微软雅黑" panose="020B0503020204020204" pitchFamily="34" charset="-122"/>
                <a:cs typeface="微软雅黑" panose="020B0503020204020204" pitchFamily="34" charset="-122"/>
              </a:rPr>
              <a:t>”函数。R</a:t>
            </a:r>
            <a:r>
              <a:rPr lang="en-US" b="0" dirty="0">
                <a:latin typeface="微软雅黑" panose="020B0503020204020204" pitchFamily="34" charset="-122"/>
                <a:ea typeface="微软雅黑" panose="020B0503020204020204" pitchFamily="34" charset="-122"/>
                <a:cs typeface="微软雅黑" panose="020B0503020204020204" pitchFamily="34" charset="-122"/>
              </a:rPr>
              <a:t>TT</a:t>
            </a:r>
            <a:r>
              <a:rPr lang="zh-CN" b="0" dirty="0">
                <a:latin typeface="微软雅黑" panose="020B0503020204020204" pitchFamily="34" charset="-122"/>
                <a:ea typeface="微软雅黑" panose="020B0503020204020204" pitchFamily="34" charset="-122"/>
                <a:cs typeface="微软雅黑" panose="020B0503020204020204" pitchFamily="34" charset="-122"/>
              </a:rPr>
              <a:t>的内核对象静态和动态创建函数的命名规则很相似。凡是动态的内核对象基本都用</a:t>
            </a:r>
            <a:r>
              <a:rPr lang="en-US" b="0" dirty="0">
                <a:latin typeface="微软雅黑" panose="020B0503020204020204" pitchFamily="34" charset="-122"/>
                <a:ea typeface="微软雅黑" panose="020B0503020204020204" pitchFamily="34" charset="-122"/>
                <a:cs typeface="微软雅黑" panose="020B0503020204020204" pitchFamily="34" charset="-122"/>
              </a:rPr>
              <a:t>“</a:t>
            </a:r>
            <a:r>
              <a:rPr lang="en-US" b="0" dirty="0" err="1">
                <a:latin typeface="微软雅黑" panose="020B0503020204020204" pitchFamily="34" charset="-122"/>
                <a:ea typeface="微软雅黑" panose="020B0503020204020204" pitchFamily="34" charset="-122"/>
                <a:cs typeface="微软雅黑" panose="020B0503020204020204" pitchFamily="34" charset="-122"/>
              </a:rPr>
              <a:t>xxx_create</a:t>
            </a:r>
            <a:r>
              <a:rPr lang="zh-CN" b="0" dirty="0">
                <a:latin typeface="微软雅黑" panose="020B0503020204020204" pitchFamily="34" charset="-122"/>
                <a:ea typeface="微软雅黑" panose="020B0503020204020204" pitchFamily="34" charset="-122"/>
                <a:cs typeface="微软雅黑" panose="020B0503020204020204" pitchFamily="34" charset="-122"/>
              </a:rPr>
              <a:t>”和“x</a:t>
            </a:r>
            <a:r>
              <a:rPr lang="en-US" b="0" dirty="0">
                <a:latin typeface="微软雅黑" panose="020B0503020204020204" pitchFamily="34" charset="-122"/>
                <a:ea typeface="微软雅黑" panose="020B0503020204020204" pitchFamily="34" charset="-122"/>
                <a:cs typeface="微软雅黑" panose="020B0503020204020204" pitchFamily="34" charset="-122"/>
              </a:rPr>
              <a:t>xx_</a:t>
            </a:r>
            <a:r>
              <a:rPr lang="zh-CN" b="0" dirty="0">
                <a:latin typeface="微软雅黑" panose="020B0503020204020204" pitchFamily="34" charset="-122"/>
                <a:ea typeface="微软雅黑" panose="020B0503020204020204" pitchFamily="34" charset="-122"/>
                <a:cs typeface="微软雅黑" panose="020B0503020204020204" pitchFamily="34" charset="-122"/>
              </a:rPr>
              <a:t>delete”来创建和删除。而静态的内核对象基本都用“</a:t>
            </a:r>
            <a:r>
              <a:rPr lang="en-US" b="0" dirty="0" err="1">
                <a:latin typeface="微软雅黑" panose="020B0503020204020204" pitchFamily="34" charset="-122"/>
                <a:ea typeface="微软雅黑" panose="020B0503020204020204" pitchFamily="34" charset="-122"/>
                <a:cs typeface="微软雅黑" panose="020B0503020204020204" pitchFamily="34" charset="-122"/>
              </a:rPr>
              <a:t>xxx_init</a:t>
            </a:r>
            <a:r>
              <a:rPr lang="zh-CN" b="0" dirty="0">
                <a:latin typeface="微软雅黑" panose="020B0503020204020204" pitchFamily="34" charset="-122"/>
                <a:ea typeface="微软雅黑" panose="020B0503020204020204" pitchFamily="34" charset="-122"/>
                <a:cs typeface="微软雅黑" panose="020B0503020204020204" pitchFamily="34" charset="-122"/>
              </a:rPr>
              <a:t>”和“x</a:t>
            </a:r>
            <a:r>
              <a:rPr lang="en-US" b="0" dirty="0" err="1">
                <a:latin typeface="微软雅黑" panose="020B0503020204020204" pitchFamily="34" charset="-122"/>
                <a:ea typeface="微软雅黑" panose="020B0503020204020204" pitchFamily="34" charset="-122"/>
                <a:cs typeface="微软雅黑" panose="020B0503020204020204" pitchFamily="34" charset="-122"/>
              </a:rPr>
              <a:t>xx_detach</a:t>
            </a:r>
            <a:r>
              <a:rPr lang="zh-CN" b="0" dirty="0">
                <a:latin typeface="微软雅黑" panose="020B0503020204020204" pitchFamily="34" charset="-122"/>
                <a:ea typeface="微软雅黑" panose="020B0503020204020204" pitchFamily="34" charset="-122"/>
                <a:cs typeface="微软雅黑" panose="020B0503020204020204" pitchFamily="34" charset="-122"/>
              </a:rPr>
              <a:t>”来初始化和脱离。从内存利用率的角度讲，动态对象自然效率更高，但是从执行效率来讲，静态对象速度更快。</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3634927233"/>
      </p:ext>
    </p:extLst>
  </p:cSld>
  <p:clrMapOvr>
    <a:masterClrMapping/>
  </p:clrMapOvr>
  <p:transition spd="slow" advClick="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pPr indent="0" algn="l"/>
            <a:r>
              <a:rPr lang="zh-CN" altLang="en-US" dirty="0">
                <a:sym typeface="+mn-ea"/>
              </a:rPr>
              <a:t>创建线程API函数</a:t>
            </a:r>
            <a:endParaRPr lang="zh-CN" altLang="en-US" dirty="0">
              <a:solidFill>
                <a:schemeClr val="tx1"/>
              </a:solidFill>
            </a:endParaRPr>
          </a:p>
        </p:txBody>
      </p:sp>
      <p:sp>
        <p:nvSpPr>
          <p:cNvPr id="100" name="文本框 99"/>
          <p:cNvSpPr txBox="1"/>
          <p:nvPr/>
        </p:nvSpPr>
        <p:spPr>
          <a:xfrm>
            <a:off x="575310" y="1771650"/>
            <a:ext cx="5317490" cy="3046095"/>
          </a:xfrm>
          <a:prstGeom prst="rect">
            <a:avLst/>
          </a:prstGeom>
          <a:noFill/>
          <a:ln w="9525">
            <a:noFill/>
          </a:ln>
        </p:spPr>
        <p:txBody>
          <a:bodyPr wrap="square">
            <a:spAutoFit/>
          </a:bodyPr>
          <a:lstStyle/>
          <a:p>
            <a:pPr indent="0">
              <a:lnSpc>
                <a:spcPct val="150000"/>
              </a:lnSpc>
            </a:pPr>
            <a:r>
              <a:rPr lang="en-US" altLang="zh-CN" sz="1600" b="0" dirty="0">
                <a:latin typeface="微软雅黑" panose="020B0503020204020204" pitchFamily="34" charset="-122"/>
                <a:ea typeface="微软雅黑" panose="020B0503020204020204" pitchFamily="34" charset="-122"/>
                <a:cs typeface="微软雅黑" panose="020B0503020204020204" pitchFamily="34" charset="-122"/>
              </a:rPr>
              <a:t>    </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从程序中，我们可以看到调用了一个OS的API函数“</a:t>
            </a:r>
            <a:r>
              <a:rPr lang="en-US" sz="1600" b="0" dirty="0" err="1">
                <a:latin typeface="微软雅黑" panose="020B0503020204020204" pitchFamily="34" charset="-122"/>
                <a:ea typeface="微软雅黑" panose="020B0503020204020204" pitchFamily="34" charset="-122"/>
                <a:cs typeface="微软雅黑" panose="020B0503020204020204" pitchFamily="34" charset="-122"/>
              </a:rPr>
              <a:t>rt_thread_create</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这个就是用来创建线程的由OS提供的API函数，当我们需要创建一个线程的时候就直接调用这个函数就行了。至于它怎么建立一个线程的，我们在后面会提到，现在只要知道怎么用就好。因为RTT是开源OS，所以我们基本上能找到所有O</a:t>
            </a:r>
            <a:r>
              <a:rPr lang="en-US" sz="1600" b="0" dirty="0">
                <a:latin typeface="微软雅黑" panose="020B0503020204020204" pitchFamily="34" charset="-122"/>
                <a:ea typeface="微软雅黑" panose="020B0503020204020204" pitchFamily="34" charset="-122"/>
                <a:cs typeface="微软雅黑" panose="020B0503020204020204" pitchFamily="34" charset="-122"/>
              </a:rPr>
              <a:t>S</a:t>
            </a:r>
            <a:r>
              <a:rPr lang="zh-CN" sz="1600" b="0" dirty="0">
                <a:latin typeface="微软雅黑" panose="020B0503020204020204" pitchFamily="34" charset="-122"/>
                <a:ea typeface="微软雅黑" panose="020B0503020204020204" pitchFamily="34" charset="-122"/>
                <a:cs typeface="微软雅黑" panose="020B0503020204020204" pitchFamily="34" charset="-122"/>
              </a:rPr>
              <a:t>提供的API函数的原型。在不清楚函数怎么用的时候，最好的办法就是去看它的注释。</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2" name="图片 32"/>
          <p:cNvPicPr>
            <a:picLocks noChangeAspect="1"/>
          </p:cNvPicPr>
          <p:nvPr/>
        </p:nvPicPr>
        <p:blipFill>
          <a:blip r:embed="rId3">
            <a:clrChange>
              <a:clrFrom>
                <a:srgbClr val="FFFFFF"/>
              </a:clrFrom>
              <a:clrTo>
                <a:srgbClr val="FFFFFF">
                  <a:alpha val="0"/>
                </a:srgbClr>
              </a:clrTo>
            </a:clrChange>
          </a:blip>
          <a:stretch>
            <a:fillRect/>
          </a:stretch>
        </p:blipFill>
        <p:spPr>
          <a:xfrm>
            <a:off x="6616065" y="1706880"/>
            <a:ext cx="4641215" cy="2682875"/>
          </a:xfrm>
          <a:prstGeom prst="rect">
            <a:avLst/>
          </a:prstGeom>
          <a:ln w="12700" cmpd="sng">
            <a:solidFill>
              <a:schemeClr val="bg1">
                <a:lumMod val="50000"/>
              </a:schemeClr>
            </a:solidFill>
            <a:prstDash val="solid"/>
          </a:ln>
        </p:spPr>
      </p:pic>
      <p:sp>
        <p:nvSpPr>
          <p:cNvPr id="3" name="文本框 2"/>
          <p:cNvSpPr txBox="1"/>
          <p:nvPr/>
        </p:nvSpPr>
        <p:spPr>
          <a:xfrm>
            <a:off x="6616065" y="4575810"/>
            <a:ext cx="4852670" cy="368300"/>
          </a:xfrm>
          <a:prstGeom prst="rect">
            <a:avLst/>
          </a:prstGeom>
          <a:noFill/>
          <a:ln w="9525">
            <a:noFill/>
          </a:ln>
        </p:spPr>
        <p:txBody>
          <a:bodyPr wrap="square">
            <a:spAutoFit/>
          </a:bodyPr>
          <a:lstStyle/>
          <a:p>
            <a:pPr indent="0" algn="ctr"/>
            <a:r>
              <a:rPr lang="zh-CN" altLang="en-US" sz="1800" b="0">
                <a:latin typeface="微软雅黑" panose="020B0503020204020204" pitchFamily="34" charset="-122"/>
                <a:ea typeface="微软雅黑" panose="020B0503020204020204" pitchFamily="34" charset="-122"/>
              </a:rPr>
              <a:t>图: thread.c文件中的创建线程API函数</a:t>
            </a:r>
            <a:endParaRPr lang="zh-CN" altLang="en-US">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FE0A6E9C-368E-4CF6-8BB2-36D5AFA481C7}"/>
              </a:ext>
            </a:extLst>
          </p:cNvPr>
          <p:cNvSpPr>
            <a:spLocks noGrp="1"/>
          </p:cNvSpPr>
          <p:nvPr>
            <p:ph type="body" sz="quarter" idx="13"/>
          </p:nvPr>
        </p:nvSpPr>
        <p:spPr>
          <a:xfrm>
            <a:off x="137795" y="314960"/>
            <a:ext cx="9308465" cy="910590"/>
          </a:xfrm>
        </p:spPr>
        <p:txBody>
          <a:bodyPr>
            <a:normAutofit/>
          </a:bodyPr>
          <a:lstStyle/>
          <a:p>
            <a:r>
              <a:rPr lang="zh-CN" altLang="en-US" dirty="0">
                <a:solidFill>
                  <a:schemeClr val="tx1"/>
                </a:solidFill>
              </a:rPr>
              <a:t>动态创建线程</a:t>
            </a:r>
            <a:r>
              <a:rPr lang="en-US" altLang="zh-CN" dirty="0">
                <a:solidFill>
                  <a:schemeClr val="tx1"/>
                </a:solidFill>
              </a:rPr>
              <a:t>API</a:t>
            </a:r>
            <a:r>
              <a:rPr lang="zh-CN" altLang="en-US" dirty="0">
                <a:solidFill>
                  <a:schemeClr val="tx1"/>
                </a:solidFill>
              </a:rPr>
              <a:t>函数</a:t>
            </a:r>
          </a:p>
        </p:txBody>
      </p:sp>
      <p:graphicFrame>
        <p:nvGraphicFramePr>
          <p:cNvPr id="6" name="表格 6">
            <a:extLst>
              <a:ext uri="{FF2B5EF4-FFF2-40B4-BE49-F238E27FC236}">
                <a16:creationId xmlns:a16="http://schemas.microsoft.com/office/drawing/2014/main" id="{87FA3753-25AD-45A1-A198-4869C5B25AA5}"/>
              </a:ext>
            </a:extLst>
          </p:cNvPr>
          <p:cNvGraphicFramePr>
            <a:graphicFrameLocks noGrp="1"/>
          </p:cNvGraphicFramePr>
          <p:nvPr>
            <p:extLst>
              <p:ext uri="{D42A27DB-BD31-4B8C-83A1-F6EECF244321}">
                <p14:modId xmlns:p14="http://schemas.microsoft.com/office/powerpoint/2010/main" val="2253685366"/>
              </p:ext>
            </p:extLst>
          </p:nvPr>
        </p:nvGraphicFramePr>
        <p:xfrm>
          <a:off x="539261" y="1520873"/>
          <a:ext cx="11113477" cy="3504420"/>
        </p:xfrm>
        <a:graphic>
          <a:graphicData uri="http://schemas.openxmlformats.org/drawingml/2006/table">
            <a:tbl>
              <a:tblPr firstRow="1" bandRow="1">
                <a:tableStyleId>{5C22544A-7EE6-4342-B048-85BDC9FD1C3A}</a:tableStyleId>
              </a:tblPr>
              <a:tblGrid>
                <a:gridCol w="1273908">
                  <a:extLst>
                    <a:ext uri="{9D8B030D-6E8A-4147-A177-3AD203B41FA5}">
                      <a16:colId xmlns:a16="http://schemas.microsoft.com/office/drawing/2014/main" val="370748302"/>
                    </a:ext>
                  </a:extLst>
                </a:gridCol>
                <a:gridCol w="1820984">
                  <a:extLst>
                    <a:ext uri="{9D8B030D-6E8A-4147-A177-3AD203B41FA5}">
                      <a16:colId xmlns:a16="http://schemas.microsoft.com/office/drawing/2014/main" val="1159768528"/>
                    </a:ext>
                  </a:extLst>
                </a:gridCol>
                <a:gridCol w="3204308">
                  <a:extLst>
                    <a:ext uri="{9D8B030D-6E8A-4147-A177-3AD203B41FA5}">
                      <a16:colId xmlns:a16="http://schemas.microsoft.com/office/drawing/2014/main" val="4096416435"/>
                    </a:ext>
                  </a:extLst>
                </a:gridCol>
                <a:gridCol w="4814277">
                  <a:extLst>
                    <a:ext uri="{9D8B030D-6E8A-4147-A177-3AD203B41FA5}">
                      <a16:colId xmlns:a16="http://schemas.microsoft.com/office/drawing/2014/main" val="72832729"/>
                    </a:ext>
                  </a:extLst>
                </a:gridCol>
              </a:tblGrid>
              <a:tr h="389380">
                <a:tc>
                  <a:txBody>
                    <a:bodyPr/>
                    <a:lstStyle/>
                    <a:p>
                      <a:r>
                        <a:rPr lang="zh-CN" altLang="en-US" dirty="0"/>
                        <a:t>返回值</a:t>
                      </a:r>
                    </a:p>
                  </a:txBody>
                  <a:tcPr/>
                </a:tc>
                <a:tc>
                  <a:txBody>
                    <a:bodyPr/>
                    <a:lstStyle/>
                    <a:p>
                      <a:r>
                        <a:rPr lang="zh-CN" altLang="en-US" dirty="0"/>
                        <a:t>函数名</a:t>
                      </a:r>
                    </a:p>
                  </a:txBody>
                  <a:tcPr/>
                </a:tc>
                <a:tc>
                  <a:txBody>
                    <a:bodyPr/>
                    <a:lstStyle/>
                    <a:p>
                      <a:r>
                        <a:rPr lang="zh-CN" altLang="en-US" dirty="0"/>
                        <a:t>参数</a:t>
                      </a:r>
                    </a:p>
                  </a:txBody>
                  <a:tcPr/>
                </a:tc>
                <a:tc>
                  <a:txBody>
                    <a:bodyPr/>
                    <a:lstStyle/>
                    <a:p>
                      <a:r>
                        <a:rPr lang="zh-CN" altLang="en-US" dirty="0"/>
                        <a:t>说明</a:t>
                      </a:r>
                    </a:p>
                  </a:txBody>
                  <a:tcPr/>
                </a:tc>
                <a:extLst>
                  <a:ext uri="{0D108BD9-81ED-4DB2-BD59-A6C34878D82A}">
                    <a16:rowId xmlns:a16="http://schemas.microsoft.com/office/drawing/2014/main" val="2587673012"/>
                  </a:ext>
                </a:extLst>
              </a:tr>
              <a:tr h="389380">
                <a:tc>
                  <a:txBody>
                    <a:bodyPr/>
                    <a:lstStyle/>
                    <a:p>
                      <a:r>
                        <a:rPr lang="zh-CN" altLang="en-US" dirty="0"/>
                        <a:t>rt_thread_t </a:t>
                      </a:r>
                    </a:p>
                  </a:txBody>
                  <a:tcPr/>
                </a:tc>
                <a:tc>
                  <a:txBody>
                    <a:bodyPr/>
                    <a:lstStyle/>
                    <a:p>
                      <a:endParaRPr lang="zh-CN" altLang="en-US" dirty="0"/>
                    </a:p>
                  </a:txBody>
                  <a:tcPr/>
                </a:tc>
                <a:tc>
                  <a:txBody>
                    <a:bodyPr/>
                    <a:lstStyle/>
                    <a:p>
                      <a:endParaRPr lang="zh-CN" altLang="en-US" dirty="0"/>
                    </a:p>
                  </a:txBody>
                  <a:tcPr/>
                </a:tc>
                <a:tc>
                  <a:txBody>
                    <a:bodyPr/>
                    <a:lstStyle/>
                    <a:p>
                      <a:r>
                        <a:rPr lang="zh-CN" altLang="en-US" dirty="0"/>
                        <a:t>指向线程控制块结构体的指针</a:t>
                      </a:r>
                    </a:p>
                  </a:txBody>
                  <a:tcPr/>
                </a:tc>
                <a:extLst>
                  <a:ext uri="{0D108BD9-81ED-4DB2-BD59-A6C34878D82A}">
                    <a16:rowId xmlns:a16="http://schemas.microsoft.com/office/drawing/2014/main" val="2254638858"/>
                  </a:ext>
                </a:extLst>
              </a:tr>
              <a:tr h="389380">
                <a:tc>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rt_thread_create</a:t>
                      </a:r>
                    </a:p>
                  </a:txBody>
                  <a:tcPr/>
                </a:tc>
                <a:tc>
                  <a:txBody>
                    <a:bodyPr/>
                    <a:lstStyle/>
                    <a:p>
                      <a:endParaRPr lang="zh-CN" altLang="en-US" dirty="0"/>
                    </a:p>
                  </a:txBody>
                  <a:tcPr/>
                </a:tc>
                <a:tc>
                  <a:txBody>
                    <a:bodyPr/>
                    <a:lstStyle/>
                    <a:p>
                      <a:r>
                        <a:rPr lang="zh-CN" altLang="en-US" dirty="0"/>
                        <a:t>动态创建线程的</a:t>
                      </a:r>
                      <a:r>
                        <a:rPr lang="en-US" altLang="zh-CN" dirty="0"/>
                        <a:t>API</a:t>
                      </a:r>
                      <a:endParaRPr lang="zh-CN" altLang="en-US" dirty="0"/>
                    </a:p>
                  </a:txBody>
                  <a:tcPr/>
                </a:tc>
                <a:extLst>
                  <a:ext uri="{0D108BD9-81ED-4DB2-BD59-A6C34878D82A}">
                    <a16:rowId xmlns:a16="http://schemas.microsoft.com/office/drawing/2014/main" val="2416725615"/>
                  </a:ext>
                </a:extLst>
              </a:tr>
              <a:tr h="389380">
                <a:tc>
                  <a:txBody>
                    <a:bodyPr/>
                    <a:lstStyle/>
                    <a:p>
                      <a:endParaRPr lang="zh-CN" altLang="en-US"/>
                    </a:p>
                  </a:txBody>
                  <a:tcPr/>
                </a:tc>
                <a:tc>
                  <a:txBody>
                    <a:bodyPr/>
                    <a:lstStyle/>
                    <a:p>
                      <a:endParaRPr lang="zh-CN" altLang="en-US"/>
                    </a:p>
                  </a:txBody>
                  <a:tcPr/>
                </a:tc>
                <a:tc>
                  <a:txBody>
                    <a:bodyPr/>
                    <a:lstStyle/>
                    <a:p>
                      <a:r>
                        <a:rPr lang="zh-CN" altLang="en-US" dirty="0"/>
                        <a:t>const char *name</a:t>
                      </a:r>
                    </a:p>
                  </a:txBody>
                  <a:tcPr/>
                </a:tc>
                <a:tc>
                  <a:txBody>
                    <a:bodyPr/>
                    <a:lstStyle/>
                    <a:p>
                      <a:r>
                        <a:rPr lang="zh-CN" altLang="en-US" dirty="0"/>
                        <a:t>被创建的线程名字</a:t>
                      </a:r>
                    </a:p>
                  </a:txBody>
                  <a:tcPr/>
                </a:tc>
                <a:extLst>
                  <a:ext uri="{0D108BD9-81ED-4DB2-BD59-A6C34878D82A}">
                    <a16:rowId xmlns:a16="http://schemas.microsoft.com/office/drawing/2014/main" val="2621040464"/>
                  </a:ext>
                </a:extLst>
              </a:tr>
              <a:tr h="389380">
                <a:tc>
                  <a:txBody>
                    <a:bodyPr/>
                    <a:lstStyle/>
                    <a:p>
                      <a:endParaRPr lang="zh-CN" altLang="en-US"/>
                    </a:p>
                  </a:txBody>
                  <a:tcPr/>
                </a:tc>
                <a:tc>
                  <a:txBody>
                    <a:bodyPr/>
                    <a:lstStyle/>
                    <a:p>
                      <a:endParaRPr lang="zh-CN" altLang="en-US"/>
                    </a:p>
                  </a:txBody>
                  <a:tcPr/>
                </a:tc>
                <a:tc>
                  <a:txBody>
                    <a:bodyPr/>
                    <a:lstStyle/>
                    <a:p>
                      <a:r>
                        <a:rPr lang="zh-CN" altLang="en-US" dirty="0"/>
                        <a:t>void (*entry)(void *parameter)</a:t>
                      </a:r>
                    </a:p>
                  </a:txBody>
                  <a:tcPr/>
                </a:tc>
                <a:tc>
                  <a:txBody>
                    <a:bodyPr/>
                    <a:lstStyle/>
                    <a:p>
                      <a:r>
                        <a:rPr lang="zh-CN" altLang="en-US" dirty="0"/>
                        <a:t>被创建的线程入口（函数名）</a:t>
                      </a:r>
                    </a:p>
                  </a:txBody>
                  <a:tcPr/>
                </a:tc>
                <a:extLst>
                  <a:ext uri="{0D108BD9-81ED-4DB2-BD59-A6C34878D82A}">
                    <a16:rowId xmlns:a16="http://schemas.microsoft.com/office/drawing/2014/main" val="4047431386"/>
                  </a:ext>
                </a:extLst>
              </a:tr>
              <a:tr h="389380">
                <a:tc>
                  <a:txBody>
                    <a:bodyPr/>
                    <a:lstStyle/>
                    <a:p>
                      <a:endParaRPr lang="zh-CN" altLang="en-US"/>
                    </a:p>
                  </a:txBody>
                  <a:tcPr/>
                </a:tc>
                <a:tc>
                  <a:txBody>
                    <a:bodyPr/>
                    <a:lstStyle/>
                    <a:p>
                      <a:endParaRPr lang="zh-CN" altLang="en-US"/>
                    </a:p>
                  </a:txBody>
                  <a:tcPr/>
                </a:tc>
                <a:tc>
                  <a:txBody>
                    <a:bodyPr/>
                    <a:lstStyle/>
                    <a:p>
                      <a:r>
                        <a:rPr lang="zh-CN" altLang="en-US" dirty="0"/>
                        <a:t>void *parameter</a:t>
                      </a:r>
                    </a:p>
                  </a:txBody>
                  <a:tcPr/>
                </a:tc>
                <a:tc>
                  <a:txBody>
                    <a:bodyPr/>
                    <a:lstStyle/>
                    <a:p>
                      <a:r>
                        <a:rPr lang="zh-CN" altLang="en-US" dirty="0"/>
                        <a:t>传递给被创建线程的参数（可以为空）</a:t>
                      </a:r>
                    </a:p>
                  </a:txBody>
                  <a:tcPr/>
                </a:tc>
                <a:extLst>
                  <a:ext uri="{0D108BD9-81ED-4DB2-BD59-A6C34878D82A}">
                    <a16:rowId xmlns:a16="http://schemas.microsoft.com/office/drawing/2014/main" val="3942329368"/>
                  </a:ext>
                </a:extLst>
              </a:tr>
              <a:tr h="389380">
                <a:tc>
                  <a:txBody>
                    <a:bodyPr/>
                    <a:lstStyle/>
                    <a:p>
                      <a:endParaRPr lang="zh-CN" altLang="en-US"/>
                    </a:p>
                  </a:txBody>
                  <a:tcPr/>
                </a:tc>
                <a:tc>
                  <a:txBody>
                    <a:bodyPr/>
                    <a:lstStyle/>
                    <a:p>
                      <a:endParaRPr lang="zh-CN" altLang="en-US"/>
                    </a:p>
                  </a:txBody>
                  <a:tcPr/>
                </a:tc>
                <a:tc>
                  <a:txBody>
                    <a:bodyPr/>
                    <a:lstStyle/>
                    <a:p>
                      <a:r>
                        <a:rPr lang="zh-CN" altLang="en-US" dirty="0"/>
                        <a:t>rt_uint32_t stack_size</a:t>
                      </a:r>
                    </a:p>
                  </a:txBody>
                  <a:tcPr/>
                </a:tc>
                <a:tc>
                  <a:txBody>
                    <a:bodyPr/>
                    <a:lstStyle/>
                    <a:p>
                      <a:r>
                        <a:rPr lang="zh-CN" altLang="en-US" dirty="0"/>
                        <a:t>被创建的线程栈空间大小（四节对齐）</a:t>
                      </a:r>
                    </a:p>
                  </a:txBody>
                  <a:tcPr/>
                </a:tc>
                <a:extLst>
                  <a:ext uri="{0D108BD9-81ED-4DB2-BD59-A6C34878D82A}">
                    <a16:rowId xmlns:a16="http://schemas.microsoft.com/office/drawing/2014/main" val="2967862361"/>
                  </a:ext>
                </a:extLst>
              </a:tr>
              <a:tr h="389380">
                <a:tc>
                  <a:txBody>
                    <a:bodyPr/>
                    <a:lstStyle/>
                    <a:p>
                      <a:endParaRPr lang="zh-CN" altLang="en-US"/>
                    </a:p>
                  </a:txBody>
                  <a:tcPr/>
                </a:tc>
                <a:tc>
                  <a:txBody>
                    <a:bodyPr/>
                    <a:lstStyle/>
                    <a:p>
                      <a:endParaRPr lang="zh-CN" altLang="en-US"/>
                    </a:p>
                  </a:txBody>
                  <a:tcPr/>
                </a:tc>
                <a:tc>
                  <a:txBody>
                    <a:bodyPr/>
                    <a:lstStyle/>
                    <a:p>
                      <a:r>
                        <a:rPr lang="zh-CN" altLang="en-US" dirty="0"/>
                        <a:t>rt_uint8_t  priority</a:t>
                      </a:r>
                    </a:p>
                  </a:txBody>
                  <a:tcPr/>
                </a:tc>
                <a:tc>
                  <a:txBody>
                    <a:bodyPr/>
                    <a:lstStyle/>
                    <a:p>
                      <a:r>
                        <a:rPr lang="zh-CN" altLang="en-US" dirty="0"/>
                        <a:t>被创建的线程优先级（数字越小，级别越高）</a:t>
                      </a:r>
                    </a:p>
                  </a:txBody>
                  <a:tcPr/>
                </a:tc>
                <a:extLst>
                  <a:ext uri="{0D108BD9-81ED-4DB2-BD59-A6C34878D82A}">
                    <a16:rowId xmlns:a16="http://schemas.microsoft.com/office/drawing/2014/main" val="3716532407"/>
                  </a:ext>
                </a:extLst>
              </a:tr>
              <a:tr h="389380">
                <a:tc>
                  <a:txBody>
                    <a:bodyPr/>
                    <a:lstStyle/>
                    <a:p>
                      <a:endParaRPr lang="zh-CN" altLang="en-US"/>
                    </a:p>
                  </a:txBody>
                  <a:tcPr/>
                </a:tc>
                <a:tc>
                  <a:txBody>
                    <a:bodyPr/>
                    <a:lstStyle/>
                    <a:p>
                      <a:endParaRPr lang="zh-CN" altLang="en-US"/>
                    </a:p>
                  </a:txBody>
                  <a:tcPr/>
                </a:tc>
                <a:tc>
                  <a:txBody>
                    <a:bodyPr/>
                    <a:lstStyle/>
                    <a:p>
                      <a:r>
                        <a:rPr lang="zh-CN" altLang="en-US" dirty="0"/>
                        <a:t>rt_uint32_t tick</a:t>
                      </a:r>
                    </a:p>
                  </a:txBody>
                  <a:tcPr/>
                </a:tc>
                <a:tc>
                  <a:txBody>
                    <a:bodyPr/>
                    <a:lstStyle/>
                    <a:p>
                      <a:r>
                        <a:rPr lang="zh-CN" altLang="en-US" dirty="0"/>
                        <a:t>被创建线程运行的时间片个数</a:t>
                      </a:r>
                    </a:p>
                  </a:txBody>
                  <a:tcPr/>
                </a:tc>
                <a:extLst>
                  <a:ext uri="{0D108BD9-81ED-4DB2-BD59-A6C34878D82A}">
                    <a16:rowId xmlns:a16="http://schemas.microsoft.com/office/drawing/2014/main" val="1254857679"/>
                  </a:ext>
                </a:extLst>
              </a:tr>
            </a:tbl>
          </a:graphicData>
        </a:graphic>
      </p:graphicFrame>
      <p:sp>
        <p:nvSpPr>
          <p:cNvPr id="7" name="文本框 6">
            <a:extLst>
              <a:ext uri="{FF2B5EF4-FFF2-40B4-BE49-F238E27FC236}">
                <a16:creationId xmlns:a16="http://schemas.microsoft.com/office/drawing/2014/main" id="{ADE8C442-8EB6-4F7E-A5B5-E567B6651274}"/>
              </a:ext>
            </a:extLst>
          </p:cNvPr>
          <p:cNvSpPr txBox="1"/>
          <p:nvPr/>
        </p:nvSpPr>
        <p:spPr>
          <a:xfrm>
            <a:off x="539260" y="5135950"/>
            <a:ext cx="7455878" cy="369332"/>
          </a:xfrm>
          <a:prstGeom prst="rect">
            <a:avLst/>
          </a:prstGeom>
          <a:noFill/>
        </p:spPr>
        <p:txBody>
          <a:bodyPr wrap="square" rtlCol="0">
            <a:spAutoFit/>
          </a:bodyPr>
          <a:lstStyle/>
          <a:p>
            <a:r>
              <a:rPr lang="zh-CN" altLang="en-US" dirty="0"/>
              <a:t>注：所有内核对象都可以动态创建或者静态创建，静态创建这里不展开。</a:t>
            </a:r>
          </a:p>
        </p:txBody>
      </p:sp>
    </p:spTree>
    <p:extLst>
      <p:ext uri="{BB962C8B-B14F-4D97-AF65-F5344CB8AC3E}">
        <p14:creationId xmlns:p14="http://schemas.microsoft.com/office/powerpoint/2010/main" val="895149283"/>
      </p:ext>
    </p:extLst>
  </p:cSld>
  <p:clrMapOvr>
    <a:masterClrMapping/>
  </p:clrMapOvr>
  <p:transition spd="slow" advClick="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solidFill>
                  <a:schemeClr val="tx1"/>
                </a:solidFill>
              </a:rPr>
              <a:t>创建自己的线程</a:t>
            </a:r>
          </a:p>
        </p:txBody>
      </p:sp>
      <p:pic>
        <p:nvPicPr>
          <p:cNvPr id="31" name="图片 31"/>
          <p:cNvPicPr>
            <a:picLocks noChangeAspect="1"/>
          </p:cNvPicPr>
          <p:nvPr/>
        </p:nvPicPr>
        <p:blipFill>
          <a:blip r:embed="rId3">
            <a:clrChange>
              <a:clrFrom>
                <a:srgbClr val="FFFFFF"/>
              </a:clrFrom>
              <a:clrTo>
                <a:srgbClr val="FFFFFF">
                  <a:alpha val="0"/>
                </a:srgbClr>
              </a:clrTo>
            </a:clrChange>
          </a:blip>
          <a:stretch>
            <a:fillRect/>
          </a:stretch>
        </p:blipFill>
        <p:spPr>
          <a:xfrm>
            <a:off x="5716589" y="770255"/>
            <a:ext cx="4420870" cy="5511800"/>
          </a:xfrm>
          <a:prstGeom prst="rect">
            <a:avLst/>
          </a:prstGeom>
          <a:ln w="12700" cmpd="sng">
            <a:solidFill>
              <a:schemeClr val="bg1">
                <a:lumMod val="50000"/>
              </a:schemeClr>
            </a:solidFill>
            <a:prstDash val="solid"/>
          </a:ln>
        </p:spPr>
      </p:pic>
      <p:sp>
        <p:nvSpPr>
          <p:cNvPr id="100" name="文本框 99"/>
          <p:cNvSpPr txBox="1"/>
          <p:nvPr/>
        </p:nvSpPr>
        <p:spPr>
          <a:xfrm>
            <a:off x="5197475" y="6336665"/>
            <a:ext cx="5080000" cy="368300"/>
          </a:xfrm>
          <a:prstGeom prst="rect">
            <a:avLst/>
          </a:prstGeom>
          <a:noFill/>
          <a:ln w="9525">
            <a:noFill/>
          </a:ln>
        </p:spPr>
        <p:txBody>
          <a:bodyPr>
            <a:spAutoFit/>
          </a:bodyPr>
          <a:lstStyle/>
          <a:p>
            <a:pPr indent="0" algn="ctr"/>
            <a:r>
              <a:rPr lang="zh-CN" altLang="en-US" sz="1800" b="0">
                <a:latin typeface="微软雅黑" panose="020B0503020204020204" pitchFamily="34" charset="-122"/>
                <a:ea typeface="微软雅黑" panose="020B0503020204020204" pitchFamily="34" charset="-122"/>
              </a:rPr>
              <a:t>图: 在main.c文件中的函数</a:t>
            </a:r>
            <a:endParaRPr lang="zh-CN" altLang="en-US">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7FA14BF-C26C-439B-A09B-6A08D54CFFBF}"/>
              </a:ext>
            </a:extLst>
          </p:cNvPr>
          <p:cNvSpPr txBox="1"/>
          <p:nvPr/>
        </p:nvSpPr>
        <p:spPr>
          <a:xfrm>
            <a:off x="218831" y="1377315"/>
            <a:ext cx="5439507" cy="1705403"/>
          </a:xfrm>
          <a:prstGeom prst="rect">
            <a:avLst/>
          </a:prstGeom>
          <a:noFill/>
        </p:spPr>
        <p:txBody>
          <a:bodyPr wrap="square">
            <a:spAutoFit/>
          </a:bodyPr>
          <a:lstStyle/>
          <a:p>
            <a:pPr indent="266700">
              <a:lnSpc>
                <a:spcPct val="150000"/>
              </a:lnSpc>
            </a:pPr>
            <a:r>
              <a:rPr lang="zh-CN" altLang="zh-CN" b="0" dirty="0">
                <a:latin typeface="微软雅黑" panose="020B0503020204020204" pitchFamily="34" charset="-122"/>
                <a:ea typeface="微软雅黑" panose="020B0503020204020204" pitchFamily="34" charset="-122"/>
                <a:cs typeface="微软雅黑" panose="020B0503020204020204" pitchFamily="34" charset="-122"/>
              </a:rPr>
              <a:t>请打开给各位准备的sample1文件夹中的工程“</a:t>
            </a:r>
            <a:r>
              <a:rPr lang="en-US" altLang="zh-CN" b="0" dirty="0">
                <a:latin typeface="微软雅黑" panose="020B0503020204020204" pitchFamily="34" charset="-122"/>
                <a:ea typeface="微软雅黑" panose="020B0503020204020204" pitchFamily="34" charset="-122"/>
                <a:cs typeface="微软雅黑" panose="020B0503020204020204" pitchFamily="34" charset="-122"/>
              </a:rPr>
              <a:t>……\sample1\</a:t>
            </a:r>
            <a:r>
              <a:rPr lang="en-US" altLang="zh-CN" b="0" dirty="0" err="1">
                <a:latin typeface="微软雅黑" panose="020B0503020204020204" pitchFamily="34" charset="-122"/>
                <a:ea typeface="微软雅黑" panose="020B0503020204020204" pitchFamily="34" charset="-122"/>
                <a:cs typeface="微软雅黑" panose="020B0503020204020204" pitchFamily="34" charset="-122"/>
              </a:rPr>
              <a:t>project.uvprojx</a:t>
            </a:r>
            <a:r>
              <a:rPr lang="zh-CN" altLang="zh-CN" b="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266700">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两个线程分别控制不同的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LED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灯闪烁，请编译、下载看一下现象。</a:t>
            </a:r>
            <a:endParaRPr lang="en-US" altLang="zh-CN" b="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solidFill>
                  <a:schemeClr val="tx1"/>
                </a:solidFill>
              </a:rPr>
              <a:t>线程可以退出么？</a:t>
            </a:r>
          </a:p>
        </p:txBody>
      </p:sp>
      <p:pic>
        <p:nvPicPr>
          <p:cNvPr id="36" name="图片 36"/>
          <p:cNvPicPr>
            <a:picLocks noChangeAspect="1"/>
          </p:cNvPicPr>
          <p:nvPr/>
        </p:nvPicPr>
        <p:blipFill>
          <a:blip r:embed="rId3"/>
          <a:stretch>
            <a:fillRect/>
          </a:stretch>
        </p:blipFill>
        <p:spPr>
          <a:xfrm>
            <a:off x="1508175" y="1668434"/>
            <a:ext cx="3506743" cy="2030925"/>
          </a:xfrm>
          <a:prstGeom prst="rect">
            <a:avLst/>
          </a:prstGeom>
          <a:ln>
            <a:solidFill>
              <a:schemeClr val="bg1">
                <a:lumMod val="50000"/>
              </a:schemeClr>
            </a:solidFill>
          </a:ln>
        </p:spPr>
      </p:pic>
      <p:sp>
        <p:nvSpPr>
          <p:cNvPr id="100" name="文本框 99"/>
          <p:cNvSpPr txBox="1"/>
          <p:nvPr/>
        </p:nvSpPr>
        <p:spPr>
          <a:xfrm>
            <a:off x="5254920" y="1436566"/>
            <a:ext cx="5080000" cy="3415030"/>
          </a:xfrm>
          <a:prstGeom prst="rect">
            <a:avLst/>
          </a:prstGeom>
          <a:noFill/>
          <a:ln w="9525">
            <a:noFill/>
          </a:ln>
        </p:spPr>
        <p:txBody>
          <a:bodyPr>
            <a:spAutoFit/>
          </a:bodyPr>
          <a:lstStyle/>
          <a:p>
            <a:pPr indent="0">
              <a:lnSpc>
                <a:spcPct val="15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在前面我讨论过线程一般情况下是永远不会退出或者被删除的，但是某些情况下，我一定要停止或者删除某个线程可以吗？当然，也是可以的。我们先改造一下myThread线程，让他工作一段时间后自己退出，退出前再打出一句话。为了和前面的例程区分，我们重新命名一个例子名字叫“sample2”。在sample2里我们简单的修改myThread线程，让它运行几次后就自然退出。</a:t>
            </a: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508175" y="3844871"/>
            <a:ext cx="3506743" cy="368300"/>
          </a:xfrm>
          <a:prstGeom prst="rect">
            <a:avLst/>
          </a:prstGeom>
          <a:noFill/>
          <a:ln w="9525">
            <a:noFill/>
          </a:ln>
        </p:spPr>
        <p:txBody>
          <a:bodyPr wrap="square">
            <a:spAutoFit/>
          </a:bodyPr>
          <a:lstStyle/>
          <a:p>
            <a:pPr indent="0" algn="ctr"/>
            <a:r>
              <a:rPr lang="zh-CN" altLang="en-US" sz="1800" b="0" dirty="0">
                <a:latin typeface="微软雅黑" panose="020B0503020204020204" pitchFamily="34" charset="-122"/>
                <a:ea typeface="微软雅黑" panose="020B0503020204020204" pitchFamily="34" charset="-122"/>
              </a:rPr>
              <a:t>图: 只工作10次的myThread线程</a:t>
            </a:r>
            <a:endParaRPr lang="zh-CN" altLang="en-US" dirty="0">
              <a:latin typeface="微软雅黑" panose="020B0503020204020204" pitchFamily="34" charset="-122"/>
              <a:ea typeface="微软雅黑" panose="020B0503020204020204" pitchFamily="34" charset="-122"/>
            </a:endParaRPr>
          </a:p>
        </p:txBody>
      </p:sp>
      <p:pic>
        <p:nvPicPr>
          <p:cNvPr id="4" name="图片 37">
            <a:extLst>
              <a:ext uri="{FF2B5EF4-FFF2-40B4-BE49-F238E27FC236}">
                <a16:creationId xmlns:a16="http://schemas.microsoft.com/office/drawing/2014/main" id="{278FD134-C7A3-4EFE-9CE5-6819D643D15E}"/>
              </a:ext>
            </a:extLst>
          </p:cNvPr>
          <p:cNvPicPr>
            <a:picLocks noChangeAspect="1"/>
          </p:cNvPicPr>
          <p:nvPr/>
        </p:nvPicPr>
        <p:blipFill>
          <a:blip r:embed="rId4"/>
          <a:stretch>
            <a:fillRect/>
          </a:stretch>
        </p:blipFill>
        <p:spPr>
          <a:xfrm>
            <a:off x="1508175" y="4358683"/>
            <a:ext cx="3506743" cy="1669316"/>
          </a:xfrm>
          <a:prstGeom prst="rect">
            <a:avLst/>
          </a:prstGeom>
        </p:spPr>
      </p:pic>
    </p:spTree>
    <p:custDataLst>
      <p:tags r:id="rId1"/>
    </p:custDataLst>
  </p:cSld>
  <p:clrMapOvr>
    <a:masterClrMapping/>
  </p:clrMapOvr>
  <p:transition spd="slow" advClick="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sym typeface="+mn-ea"/>
              </a:rPr>
              <a:t>线程的删除</a:t>
            </a:r>
            <a:endParaRPr lang="zh-CN" altLang="en-US" dirty="0">
              <a:solidFill>
                <a:schemeClr val="tx1"/>
              </a:solidFill>
            </a:endParaRPr>
          </a:p>
        </p:txBody>
      </p:sp>
      <p:sp>
        <p:nvSpPr>
          <p:cNvPr id="100" name="文本框 99"/>
          <p:cNvSpPr txBox="1"/>
          <p:nvPr/>
        </p:nvSpPr>
        <p:spPr>
          <a:xfrm>
            <a:off x="290830" y="1464310"/>
            <a:ext cx="11120120" cy="922020"/>
          </a:xfrm>
          <a:prstGeom prst="rect">
            <a:avLst/>
          </a:prstGeom>
          <a:noFill/>
          <a:ln w="9525">
            <a:noFill/>
          </a:ln>
        </p:spPr>
        <p:txBody>
          <a:bodyPr wrap="square">
            <a:spAutoFit/>
          </a:bodyPr>
          <a:lstStyle/>
          <a:p>
            <a:pPr indent="0">
              <a:lnSpc>
                <a:spcPct val="150000"/>
              </a:lnSpc>
            </a:pPr>
            <a:r>
              <a:rPr lang="zh-CN" b="0" dirty="0">
                <a:latin typeface="微软雅黑" panose="020B0503020204020204" pitchFamily="34" charset="-122"/>
                <a:ea typeface="微软雅黑" panose="020B0503020204020204" pitchFamily="34" charset="-122"/>
                <a:cs typeface="微软雅黑" panose="020B0503020204020204" pitchFamily="34" charset="-122"/>
              </a:rPr>
              <a:t>我们也可以从主线程里来删除我们创建的myThread线程，只要调用“rt_thread_delete()”函数即可。我们还是基于sample2的代码来改造。</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8" name="图片 38"/>
          <p:cNvPicPr>
            <a:picLocks noChangeAspect="1"/>
          </p:cNvPicPr>
          <p:nvPr/>
        </p:nvPicPr>
        <p:blipFill>
          <a:blip r:embed="rId3">
            <a:clrChange>
              <a:clrFrom>
                <a:srgbClr val="FFFFFF"/>
              </a:clrFrom>
              <a:clrTo>
                <a:srgbClr val="FFFFFF">
                  <a:alpha val="0"/>
                </a:srgbClr>
              </a:clrTo>
            </a:clrChange>
          </a:blip>
          <a:stretch>
            <a:fillRect/>
          </a:stretch>
        </p:blipFill>
        <p:spPr>
          <a:xfrm>
            <a:off x="290830" y="2386330"/>
            <a:ext cx="4368344" cy="3357978"/>
          </a:xfrm>
          <a:prstGeom prst="rect">
            <a:avLst/>
          </a:prstGeom>
          <a:ln>
            <a:solidFill>
              <a:schemeClr val="bg1">
                <a:lumMod val="50000"/>
              </a:schemeClr>
            </a:solidFill>
          </a:ln>
        </p:spPr>
      </p:pic>
      <p:sp>
        <p:nvSpPr>
          <p:cNvPr id="4" name="文本框 3"/>
          <p:cNvSpPr txBox="1"/>
          <p:nvPr/>
        </p:nvSpPr>
        <p:spPr>
          <a:xfrm>
            <a:off x="290829" y="5892800"/>
            <a:ext cx="4104511" cy="368300"/>
          </a:xfrm>
          <a:prstGeom prst="rect">
            <a:avLst/>
          </a:prstGeom>
          <a:noFill/>
          <a:ln w="9525">
            <a:noFill/>
          </a:ln>
        </p:spPr>
        <p:txBody>
          <a:bodyPr wrap="square">
            <a:spAutoFit/>
          </a:bodyPr>
          <a:lstStyle/>
          <a:p>
            <a:pPr indent="0" algn="ctr"/>
            <a:r>
              <a:rPr lang="zh-CN" altLang="en-US" b="0" dirty="0">
                <a:latin typeface="微软雅黑" panose="020B0503020204020204" pitchFamily="34" charset="-122"/>
                <a:ea typeface="微软雅黑" panose="020B0503020204020204" pitchFamily="34" charset="-122"/>
              </a:rPr>
              <a:t>图: 在主线程中删除myThread线程</a:t>
            </a:r>
          </a:p>
        </p:txBody>
      </p:sp>
      <p:sp>
        <p:nvSpPr>
          <p:cNvPr id="3" name="文本框 2"/>
          <p:cNvSpPr txBox="1"/>
          <p:nvPr/>
        </p:nvSpPr>
        <p:spPr>
          <a:xfrm>
            <a:off x="5217795" y="2568575"/>
            <a:ext cx="5133975" cy="3692525"/>
          </a:xfrm>
          <a:prstGeom prst="rect">
            <a:avLst/>
          </a:prstGeom>
          <a:noFill/>
          <a:ln w="9525">
            <a:noFill/>
          </a:ln>
        </p:spPr>
        <p:txBody>
          <a:bodyPr wrap="square">
            <a:spAutoFit/>
          </a:bodyPr>
          <a:lstStyle/>
          <a:p>
            <a:pPr indent="0"/>
            <a:r>
              <a:rPr lang="zh-CN" sz="1800" b="0" dirty="0">
                <a:latin typeface="微软雅黑" panose="020B0503020204020204" pitchFamily="34" charset="-122"/>
                <a:ea typeface="微软雅黑" panose="020B0503020204020204" pitchFamily="34" charset="-122"/>
                <a:cs typeface="微软雅黑" panose="020B0503020204020204" pitchFamily="34" charset="-122"/>
              </a:rPr>
              <a:t>我们在主线程的主循环体内添加了些代码来删除myThread线程，程序不难理解，要小心的是在主循环体内，千万别不小心反复调用“rt_thread_delete()”函数。然后编译、下载并观察结果。你会发现LED2也是闪烁了一阵子就不再动作了。而且如果你连接着putty终端，发现什么信息都没有打印出来。所以，主动删除线程和线程自己退出是不同的。这个也是好理解的，主动的退出会完成线程中所有的流程，被动删除的时候，无法保证流程的完整性。同时，我们这两个例子也看出，myThread的线程执行的时间长度不一样，这个不难理解，我们不深究了，在实际情况下我们</a:t>
            </a:r>
            <a:r>
              <a:rPr lang="zh-CN" altLang="en-US" sz="1800" b="0" dirty="0">
                <a:latin typeface="微软雅黑" panose="020B0503020204020204" pitchFamily="34" charset="-122"/>
                <a:ea typeface="微软雅黑" panose="020B0503020204020204" pitchFamily="34" charset="-122"/>
                <a:cs typeface="微软雅黑" panose="020B0503020204020204" pitchFamily="34" charset="-122"/>
              </a:rPr>
              <a:t>很少</a:t>
            </a:r>
            <a:r>
              <a:rPr lang="zh-CN" sz="1800" b="0" dirty="0">
                <a:latin typeface="微软雅黑" panose="020B0503020204020204" pitchFamily="34" charset="-122"/>
                <a:ea typeface="微软雅黑" panose="020B0503020204020204" pitchFamily="34" charset="-122"/>
                <a:cs typeface="微软雅黑" panose="020B0503020204020204" pitchFamily="34" charset="-122"/>
              </a:rPr>
              <a:t>主动去删除某个线程。</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advClick="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26415" y="314960"/>
            <a:ext cx="8919845" cy="910590"/>
          </a:xfrm>
        </p:spPr>
        <p:txBody>
          <a:bodyPr>
            <a:normAutofit/>
          </a:bodyPr>
          <a:lstStyle/>
          <a:p>
            <a:r>
              <a:rPr lang="zh-CN" altLang="en-US">
                <a:solidFill>
                  <a:schemeClr val="tx1"/>
                </a:solidFill>
              </a:rPr>
              <a:t>RTOS线程的特点</a:t>
            </a:r>
          </a:p>
        </p:txBody>
      </p:sp>
      <p:pic>
        <p:nvPicPr>
          <p:cNvPr id="568" name="图片 567" descr="资源 40"/>
          <p:cNvPicPr>
            <a:picLocks noChangeAspect="1"/>
          </p:cNvPicPr>
          <p:nvPr>
            <p:custDataLst>
              <p:tags r:id="rId2"/>
            </p:custDataLst>
          </p:nvPr>
        </p:nvPicPr>
        <p:blipFill>
          <a:blip r:embed="rId15">
            <a:extLst>
              <a:ext uri="{96DAC541-7B7A-43D3-8B79-37D633B846F1}">
                <asvg:svgBlip xmlns:asvg="http://schemas.microsoft.com/office/drawing/2016/SVG/main" r:embed="rId16"/>
              </a:ext>
            </a:extLst>
          </a:blip>
          <a:stretch>
            <a:fillRect/>
          </a:stretch>
        </p:blipFill>
        <p:spPr>
          <a:xfrm flipH="1">
            <a:off x="2601595" y="2209380"/>
            <a:ext cx="3034155" cy="3034194"/>
          </a:xfrm>
          <a:prstGeom prst="rect">
            <a:avLst/>
          </a:prstGeom>
        </p:spPr>
      </p:pic>
      <p:pic>
        <p:nvPicPr>
          <p:cNvPr id="569" name="图片 568" descr="资源 40"/>
          <p:cNvPicPr>
            <a:picLocks noChangeAspect="1"/>
          </p:cNvPicPr>
          <p:nvPr>
            <p:custDataLst>
              <p:tags r:id="rId3"/>
            </p:custDataLst>
          </p:nvPr>
        </p:nvPicPr>
        <p:blipFill>
          <a:blip r:embed="rId17">
            <a:extLst>
              <a:ext uri="{96DAC541-7B7A-43D3-8B79-37D633B846F1}">
                <asvg:svgBlip xmlns:asvg="http://schemas.microsoft.com/office/drawing/2016/SVG/main" r:embed="rId18"/>
              </a:ext>
            </a:extLst>
          </a:blip>
          <a:stretch>
            <a:fillRect/>
          </a:stretch>
        </p:blipFill>
        <p:spPr>
          <a:xfrm rot="16200000" flipH="1">
            <a:off x="4768107" y="3628246"/>
            <a:ext cx="3034194" cy="3034155"/>
          </a:xfrm>
          <a:prstGeom prst="rect">
            <a:avLst/>
          </a:prstGeom>
        </p:spPr>
      </p:pic>
      <p:pic>
        <p:nvPicPr>
          <p:cNvPr id="570" name="图片 569" descr="资源 40"/>
          <p:cNvPicPr>
            <a:picLocks noChangeAspect="1"/>
          </p:cNvPicPr>
          <p:nvPr>
            <p:custDataLst>
              <p:tags r:id="rId4"/>
            </p:custDataLst>
          </p:nvPr>
        </p:nvPicPr>
        <p:blipFill>
          <a:blip r:embed="rId19">
            <a:extLst>
              <a:ext uri="{96DAC541-7B7A-43D3-8B79-37D633B846F1}">
                <asvg:svgBlip xmlns:asvg="http://schemas.microsoft.com/office/drawing/2016/SVG/main" r:embed="rId20"/>
              </a:ext>
            </a:extLst>
          </a:blip>
          <a:stretch>
            <a:fillRect/>
          </a:stretch>
        </p:blipFill>
        <p:spPr>
          <a:xfrm rot="5400000" flipH="1">
            <a:off x="3980672" y="55843"/>
            <a:ext cx="3034194" cy="3034155"/>
          </a:xfrm>
          <a:prstGeom prst="rect">
            <a:avLst/>
          </a:prstGeom>
        </p:spPr>
      </p:pic>
      <p:pic>
        <p:nvPicPr>
          <p:cNvPr id="571" name="图片 570" descr="资源 40"/>
          <p:cNvPicPr>
            <a:picLocks noChangeAspect="1"/>
          </p:cNvPicPr>
          <p:nvPr>
            <p:custDataLst>
              <p:tags r:id="rId5"/>
            </p:custDataLst>
          </p:nvPr>
        </p:nvPicPr>
        <p:blipFill>
          <a:blip r:embed="rId21">
            <a:extLst>
              <a:ext uri="{96DAC541-7B7A-43D3-8B79-37D633B846F1}">
                <asvg:svgBlip xmlns:asvg="http://schemas.microsoft.com/office/drawing/2016/SVG/main" r:embed="rId22"/>
              </a:ext>
            </a:extLst>
          </a:blip>
          <a:stretch>
            <a:fillRect/>
          </a:stretch>
        </p:blipFill>
        <p:spPr>
          <a:xfrm rot="10800000" flipH="1">
            <a:off x="6147945" y="1487674"/>
            <a:ext cx="3034155" cy="3034194"/>
          </a:xfrm>
          <a:prstGeom prst="rect">
            <a:avLst/>
          </a:prstGeom>
        </p:spPr>
      </p:pic>
      <p:pic>
        <p:nvPicPr>
          <p:cNvPr id="573" name="图片 572" descr="17421792"/>
          <p:cNvPicPr>
            <a:picLocks noChangeAspect="1"/>
          </p:cNvPicPr>
          <p:nvPr>
            <p:custDataLst>
              <p:tags r:id="rId6"/>
            </p:custDataLst>
          </p:nvPr>
        </p:nvPicPr>
        <p:blipFill>
          <a:blip r:embed="rId23">
            <a:extLst>
              <a:ext uri="{96DAC541-7B7A-43D3-8B79-37D633B846F1}">
                <asvg:svgBlip xmlns:asvg="http://schemas.microsoft.com/office/drawing/2016/SVG/main" r:embed="rId24"/>
              </a:ext>
            </a:extLst>
          </a:blip>
          <a:stretch>
            <a:fillRect/>
          </a:stretch>
        </p:blipFill>
        <p:spPr>
          <a:xfrm>
            <a:off x="2683885" y="2285676"/>
            <a:ext cx="606803" cy="606803"/>
          </a:xfrm>
          <a:prstGeom prst="rect">
            <a:avLst/>
          </a:prstGeom>
        </p:spPr>
      </p:pic>
      <p:pic>
        <p:nvPicPr>
          <p:cNvPr id="574" name="图片 573" descr="17421799"/>
          <p:cNvPicPr>
            <a:picLocks noChangeAspect="1"/>
          </p:cNvPicPr>
          <p:nvPr>
            <p:custDataLst>
              <p:tags r:id="rId7"/>
            </p:custDataLst>
          </p:nvPr>
        </p:nvPicPr>
        <p:blipFill>
          <a:blip r:embed="rId25">
            <a:extLst>
              <a:ext uri="{96DAC541-7B7A-43D3-8B79-37D633B846F1}">
                <asvg:svgBlip xmlns:asvg="http://schemas.microsoft.com/office/drawing/2016/SVG/main" r:embed="rId26"/>
              </a:ext>
            </a:extLst>
          </a:blip>
          <a:stretch>
            <a:fillRect/>
          </a:stretch>
        </p:blipFill>
        <p:spPr>
          <a:xfrm>
            <a:off x="6333402" y="138114"/>
            <a:ext cx="606803" cy="606803"/>
          </a:xfrm>
          <a:prstGeom prst="rect">
            <a:avLst/>
          </a:prstGeom>
        </p:spPr>
      </p:pic>
      <p:pic>
        <p:nvPicPr>
          <p:cNvPr id="575" name="图片 574" descr="17421783"/>
          <p:cNvPicPr>
            <a:picLocks noChangeAspect="1"/>
          </p:cNvPicPr>
          <p:nvPr>
            <p:custDataLst>
              <p:tags r:id="rId8"/>
            </p:custDataLst>
          </p:nvPr>
        </p:nvPicPr>
        <p:blipFill>
          <a:blip r:embed="rId27">
            <a:extLst>
              <a:ext uri="{96DAC541-7B7A-43D3-8B79-37D633B846F1}">
                <asvg:svgBlip xmlns:asvg="http://schemas.microsoft.com/office/drawing/2016/SVG/main" r:embed="rId28"/>
              </a:ext>
            </a:extLst>
          </a:blip>
          <a:stretch>
            <a:fillRect/>
          </a:stretch>
        </p:blipFill>
        <p:spPr>
          <a:xfrm>
            <a:off x="8497690" y="3831118"/>
            <a:ext cx="606803" cy="606803"/>
          </a:xfrm>
          <a:prstGeom prst="rect">
            <a:avLst/>
          </a:prstGeom>
        </p:spPr>
      </p:pic>
      <p:pic>
        <p:nvPicPr>
          <p:cNvPr id="576" name="图片 575" descr="17421782"/>
          <p:cNvPicPr>
            <a:picLocks noChangeAspect="1"/>
          </p:cNvPicPr>
          <p:nvPr>
            <p:custDataLst>
              <p:tags r:id="rId9"/>
            </p:custDataLst>
          </p:nvPr>
        </p:nvPicPr>
        <p:blipFill>
          <a:blip r:embed="rId29">
            <a:extLst>
              <a:ext uri="{96DAC541-7B7A-43D3-8B79-37D633B846F1}">
                <asvg:svgBlip xmlns:asvg="http://schemas.microsoft.com/office/drawing/2016/SVG/main" r:embed="rId30"/>
              </a:ext>
            </a:extLst>
          </a:blip>
          <a:stretch>
            <a:fillRect/>
          </a:stretch>
        </p:blipFill>
        <p:spPr>
          <a:xfrm>
            <a:off x="4874933" y="5959947"/>
            <a:ext cx="606803" cy="606803"/>
          </a:xfrm>
          <a:prstGeom prst="rect">
            <a:avLst/>
          </a:prstGeom>
        </p:spPr>
      </p:pic>
      <p:sp>
        <p:nvSpPr>
          <p:cNvPr id="578" name="文本框 577"/>
          <p:cNvSpPr txBox="1"/>
          <p:nvPr>
            <p:custDataLst>
              <p:tags r:id="rId10"/>
            </p:custDataLst>
          </p:nvPr>
        </p:nvSpPr>
        <p:spPr>
          <a:xfrm>
            <a:off x="6148083" y="1563801"/>
            <a:ext cx="2013758" cy="1851185"/>
          </a:xfrm>
          <a:prstGeom prst="rect">
            <a:avLst/>
          </a:prstGeom>
          <a:noFill/>
        </p:spPr>
        <p:txBody>
          <a:bodyPr wrap="square" rtlCol="0" anchor="t">
            <a:noAutofit/>
          </a:bodyPr>
          <a:lstStyle/>
          <a:p>
            <a:pPr algn="l">
              <a:lnSpc>
                <a:spcPct val="120000"/>
              </a:lnSpc>
            </a:pP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线程一般情况下不会退出，他们会一直在系统里等待被调度然后处理相关的事宜。因此其结构中一般都有一个永远不会退出的循环体。</a:t>
            </a:r>
            <a:endParaRPr 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20000"/>
              </a:lnSpc>
            </a:pPr>
            <a:endParaRPr lang="en-US" altLang="en-US" sz="1400" b="1" spc="3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81" name="文本框 580"/>
          <p:cNvSpPr txBox="1"/>
          <p:nvPr>
            <p:custDataLst>
              <p:tags r:id="rId11"/>
            </p:custDataLst>
          </p:nvPr>
        </p:nvSpPr>
        <p:spPr>
          <a:xfrm>
            <a:off x="5906566" y="3831118"/>
            <a:ext cx="1895341" cy="1719388"/>
          </a:xfrm>
          <a:prstGeom prst="rect">
            <a:avLst/>
          </a:prstGeom>
          <a:noFill/>
        </p:spPr>
        <p:txBody>
          <a:bodyPr wrap="square" rtlCol="0" anchor="t">
            <a:normAutofit/>
          </a:bodyPr>
          <a:lstStyle/>
          <a:p>
            <a:pPr algn="l">
              <a:lnSpc>
                <a:spcPct val="120000"/>
              </a:lnSpc>
            </a:pP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RTOS中的线程一般都是“平等”的，不论线程是被谁创建的，没有明显的“父-子”之类的关系。</a:t>
            </a:r>
            <a:endParaRPr lang="zh-CN" altLang="en-US" sz="1400" b="1" spc="30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4" name="文本框 583"/>
          <p:cNvSpPr txBox="1"/>
          <p:nvPr>
            <p:custDataLst>
              <p:tags r:id="rId12"/>
            </p:custDataLst>
          </p:nvPr>
        </p:nvSpPr>
        <p:spPr>
          <a:xfrm>
            <a:off x="3683404" y="3414986"/>
            <a:ext cx="1798332" cy="1683930"/>
          </a:xfrm>
          <a:prstGeom prst="rect">
            <a:avLst/>
          </a:prstGeom>
          <a:noFill/>
        </p:spPr>
        <p:txBody>
          <a:bodyPr wrap="square" rtlCol="0" anchor="t">
            <a:normAutofit lnSpcReduction="10000"/>
          </a:bodyPr>
          <a:lstStyle/>
          <a:p>
            <a:pPr algn="l">
              <a:lnSpc>
                <a:spcPct val="120000"/>
              </a:lnSpc>
            </a:pPr>
            <a:r>
              <a:rPr lang="en-US"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线程不能一直占用CPU，需要有意识的让出CPU的执行时间，否则低优先级的线程就永远没有机会执行了。</a:t>
            </a:r>
          </a:p>
        </p:txBody>
      </p:sp>
      <p:sp>
        <p:nvSpPr>
          <p:cNvPr id="587" name="文本框 586"/>
          <p:cNvSpPr txBox="1"/>
          <p:nvPr>
            <p:custDataLst>
              <p:tags r:id="rId13"/>
            </p:custDataLst>
          </p:nvPr>
        </p:nvSpPr>
        <p:spPr>
          <a:xfrm>
            <a:off x="4202566" y="1646091"/>
            <a:ext cx="1544773" cy="1105225"/>
          </a:xfrm>
          <a:prstGeom prst="rect">
            <a:avLst/>
          </a:prstGeom>
          <a:noFill/>
        </p:spPr>
        <p:txBody>
          <a:bodyPr wrap="square" rtlCol="0" anchor="t">
            <a:normAutofit/>
          </a:bodyPr>
          <a:lstStyle/>
          <a:p>
            <a:pPr algn="l">
              <a:lnSpc>
                <a:spcPct val="120000"/>
              </a:lnSpc>
            </a:pPr>
            <a:r>
              <a:rPr 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线程的本质是函数。</a:t>
            </a:r>
            <a:endParaRPr lang="zh-CN" altLang="en-US" sz="1600" b="1" spc="3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
    </p:custDataLst>
  </p:cSld>
  <p:clrMapOvr>
    <a:masterClrMapping/>
  </p:clrMapOvr>
  <p:transition spd="slow" advClick="0">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0" name="半闭框 19"/>
          <p:cNvSpPr/>
          <p:nvPr userDrawn="1">
            <p:custDataLst>
              <p:tags r:id="rId2"/>
            </p:custDataLst>
          </p:nvPr>
        </p:nvSpPr>
        <p:spPr>
          <a:xfrm flipH="1" flipV="1">
            <a:off x="11581130" y="631028"/>
            <a:ext cx="463550" cy="6031865"/>
          </a:xfrm>
          <a:prstGeom prst="halfFrame">
            <a:avLst>
              <a:gd name="adj1" fmla="val 0"/>
              <a:gd name="adj2" fmla="val 0"/>
            </a:avLst>
          </a:prstGeom>
          <a:solidFill>
            <a:srgbClr val="FCB391"/>
          </a:solidFill>
          <a:ln w="5715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rgbClr val="262626"/>
              </a:solidFill>
              <a:latin typeface="微软雅黑" panose="020B0503020204020204" pitchFamily="34" charset="-122"/>
              <a:ea typeface="微软雅黑" panose="020B0503020204020204" pitchFamily="34" charset="-122"/>
            </a:endParaRPr>
          </a:p>
        </p:txBody>
      </p:sp>
      <p:sp>
        <p:nvSpPr>
          <p:cNvPr id="3" name="矩形 2"/>
          <p:cNvSpPr/>
          <p:nvPr>
            <p:custDataLst>
              <p:tags r:id="rId3"/>
            </p:custDataLst>
          </p:nvPr>
        </p:nvSpPr>
        <p:spPr>
          <a:xfrm>
            <a:off x="914400" y="990600"/>
            <a:ext cx="9448800" cy="4876800"/>
          </a:xfrm>
          <a:prstGeom prst="rect">
            <a:avLst/>
          </a:prstGeom>
          <a:noFill/>
          <a:ln w="38100">
            <a:solidFill>
              <a:srgbClr val="FCB3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1524000" y="2286018"/>
            <a:ext cx="3505200" cy="1158227"/>
          </a:xfrm>
          <a:prstGeom prst="rect">
            <a:avLst/>
          </a:prstGeom>
          <a:noFill/>
        </p:spPr>
        <p:txBody>
          <a:bodyPr wrap="square" lIns="63500" tIns="25400" rIns="63500" bIns="25400" rtlCol="0" anchor="b">
            <a:noAutofit/>
          </a:bodyPr>
          <a:lstStyle/>
          <a:p>
            <a:pPr marL="0" indent="0" algn="l">
              <a:lnSpc>
                <a:spcPct val="100000"/>
              </a:lnSpc>
              <a:spcBef>
                <a:spcPts val="0"/>
              </a:spcBef>
              <a:spcAft>
                <a:spcPts val="0"/>
              </a:spcAft>
              <a:buSzPct val="100000"/>
            </a:pPr>
            <a:r>
              <a:rPr lang="zh-CN" altLang="en-US" sz="4000" b="1" spc="300" dirty="0">
                <a:solidFill>
                  <a:srgbClr val="C14105"/>
                </a:solidFill>
                <a:latin typeface="微软雅黑" panose="020B0503020204020204" pitchFamily="34" charset="-122"/>
                <a:ea typeface="微软雅黑" panose="020B0503020204020204" pitchFamily="34" charset="-122"/>
                <a:sym typeface="+mn-ea"/>
              </a:rPr>
              <a:t>下一节预告</a:t>
            </a:r>
          </a:p>
        </p:txBody>
      </p:sp>
      <p:sp>
        <p:nvSpPr>
          <p:cNvPr id="7" name="Title 6"/>
          <p:cNvSpPr txBox="1"/>
          <p:nvPr>
            <p:custDataLst>
              <p:tags r:id="rId5"/>
            </p:custDataLst>
          </p:nvPr>
        </p:nvSpPr>
        <p:spPr>
          <a:xfrm>
            <a:off x="1524635" y="3596640"/>
            <a:ext cx="4584065" cy="1066165"/>
          </a:xfrm>
          <a:prstGeom prst="rect">
            <a:avLst/>
          </a:prstGeom>
          <a:noFill/>
          <a:ln w="3175">
            <a:noFill/>
            <a:prstDash val="dash"/>
          </a:ln>
        </p:spPr>
        <p:txBody>
          <a:bodyPr wrap="square" lIns="63500" tIns="25400" rIns="63500" bIns="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SzPct val="100000"/>
              <a:buFontTx/>
              <a:buNone/>
            </a:pPr>
            <a:r>
              <a:rPr kumimoji="0" lang="zh-CN" altLang="en-US" sz="2400" b="1" i="0" kern="1200" cap="none" spc="300" normalizeH="0" noProof="0" dirty="0">
                <a:ln w="3175">
                  <a:noFill/>
                  <a:prstDash val="dash"/>
                </a:ln>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三头六臂—一起做几个多线程的例程</a:t>
            </a:r>
          </a:p>
        </p:txBody>
      </p:sp>
      <p:pic>
        <p:nvPicPr>
          <p:cNvPr id="4" name="图片 3"/>
          <p:cNvPicPr>
            <a:picLocks noChangeAspect="1"/>
          </p:cNvPicPr>
          <p:nvPr/>
        </p:nvPicPr>
        <p:blipFill>
          <a:blip r:embed="rId9"/>
          <a:stretch>
            <a:fillRect/>
          </a:stretch>
        </p:blipFill>
        <p:spPr>
          <a:xfrm>
            <a:off x="7489825" y="2174875"/>
            <a:ext cx="3784600" cy="3549650"/>
          </a:xfrm>
          <a:prstGeom prst="rect">
            <a:avLst/>
          </a:prstGeom>
        </p:spPr>
      </p:pic>
    </p:spTree>
    <p:custDataLst>
      <p:tags r:id="rId1"/>
    </p:custData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92430" y="80010"/>
            <a:ext cx="4890135" cy="910590"/>
          </a:xfrm>
        </p:spPr>
        <p:txBody>
          <a:bodyPr/>
          <a:lstStyle/>
          <a:p>
            <a:r>
              <a:rPr lang="en-US" altLang="zh-CN"/>
              <a:t>RTOS </a:t>
            </a:r>
            <a:r>
              <a:rPr lang="zh-CN" altLang="en-US"/>
              <a:t>课程表</a:t>
            </a:r>
          </a:p>
        </p:txBody>
      </p:sp>
      <p:graphicFrame>
        <p:nvGraphicFramePr>
          <p:cNvPr id="3" name="表格 2"/>
          <p:cNvGraphicFramePr/>
          <p:nvPr>
            <p:custDataLst>
              <p:tags r:id="rId1"/>
            </p:custDataLst>
          </p:nvPr>
        </p:nvGraphicFramePr>
        <p:xfrm>
          <a:off x="392430" y="1071880"/>
          <a:ext cx="9911080" cy="5665470"/>
        </p:xfrm>
        <a:graphic>
          <a:graphicData uri="http://schemas.openxmlformats.org/drawingml/2006/table">
            <a:tbl>
              <a:tblPr firstRow="1" bandRow="1">
                <a:tableStyleId>{5C22544A-7EE6-4342-B048-85BDC9FD1C3A}</a:tableStyleId>
              </a:tblPr>
              <a:tblGrid>
                <a:gridCol w="1169670">
                  <a:extLst>
                    <a:ext uri="{9D8B030D-6E8A-4147-A177-3AD203B41FA5}">
                      <a16:colId xmlns:a16="http://schemas.microsoft.com/office/drawing/2014/main" val="20000"/>
                    </a:ext>
                  </a:extLst>
                </a:gridCol>
                <a:gridCol w="704215">
                  <a:extLst>
                    <a:ext uri="{9D8B030D-6E8A-4147-A177-3AD203B41FA5}">
                      <a16:colId xmlns:a16="http://schemas.microsoft.com/office/drawing/2014/main" val="20001"/>
                    </a:ext>
                  </a:extLst>
                </a:gridCol>
                <a:gridCol w="3377565">
                  <a:extLst>
                    <a:ext uri="{9D8B030D-6E8A-4147-A177-3AD203B41FA5}">
                      <a16:colId xmlns:a16="http://schemas.microsoft.com/office/drawing/2014/main" val="20002"/>
                    </a:ext>
                  </a:extLst>
                </a:gridCol>
                <a:gridCol w="4659630">
                  <a:extLst>
                    <a:ext uri="{9D8B030D-6E8A-4147-A177-3AD203B41FA5}">
                      <a16:colId xmlns:a16="http://schemas.microsoft.com/office/drawing/2014/main" val="20003"/>
                    </a:ext>
                  </a:extLst>
                </a:gridCol>
              </a:tblGrid>
              <a:tr h="445770">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rPr>
                        <a:t>时间</a:t>
                      </a:r>
                      <a:endParaRPr lang="zh-CN" altLang="en-US" sz="1400" b="1">
                        <a:solidFill>
                          <a:srgbClr val="FFFFFF"/>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rPr>
                        <a:t>性质</a:t>
                      </a:r>
                      <a:endParaRPr lang="zh-CN" altLang="en-US" sz="1400" b="1">
                        <a:solidFill>
                          <a:srgbClr val="FFFFFF"/>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课</a:t>
                      </a:r>
                      <a:r>
                        <a:rPr lang="en-US"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zh-CN"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程</a:t>
                      </a:r>
                      <a:endParaRPr lang="en-US" altLang="en-US" sz="14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tc>
                  <a:txBody>
                    <a:bodyPr/>
                    <a:lstStyle/>
                    <a:p>
                      <a:pPr indent="0" algn="ctr">
                        <a:buNone/>
                      </a:pPr>
                      <a:r>
                        <a:rPr lang="zh-CN" sz="1400" b="1">
                          <a:solidFill>
                            <a:srgbClr val="FFFFFF"/>
                          </a:solidFill>
                          <a:latin typeface="微软雅黑" panose="020B0503020204020204" pitchFamily="34" charset="-122"/>
                          <a:ea typeface="微软雅黑" panose="020B0503020204020204" pitchFamily="34" charset="-122"/>
                        </a:rPr>
                        <a:t>重要知识</a:t>
                      </a:r>
                      <a:endParaRPr lang="zh-CN" altLang="en-US" sz="1400" b="1">
                        <a:solidFill>
                          <a:srgbClr val="FFFFFF"/>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58F33"/>
                    </a:solidFill>
                  </a:tcPr>
                </a:tc>
                <a:extLst>
                  <a:ext uri="{0D108BD9-81ED-4DB2-BD59-A6C34878D82A}">
                    <a16:rowId xmlns:a16="http://schemas.microsoft.com/office/drawing/2014/main" val="10000"/>
                  </a:ext>
                </a:extLst>
              </a:tr>
              <a:tr h="49530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10月27日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人类吃了智慧果后做的第一件事是用树叶做了件衣服—RTOS原理</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为何需要使用RTOS，它和普通的OS有什么区别。</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93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10月30日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巧妇难为无米之炊-- RT-Thread环境搭建（Keil）</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RT-Thread概述、架构，如何获取，并在开发板上运行一个基于RT-Thread的小程序(hello world)。</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r h="38925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11月3日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障眼法—RTOS如何做分身术？</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内核基础、线程如何管理、定时器如何管理</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592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11月6日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三头六臂—一起做几个多线程的例程</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基于前面的课程，实践多线程例程(多线程调度例子，包括OS Timer)</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r h="49593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11月10日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团结才是力量—让线程之间同步和通讯</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介绍线程间的同步和通讯机制</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657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11月13日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开始烧脑—RTOS实践案例</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基于前面的课程，实践多线程和多线程同步、通讯的例程。（信号量、消息…）</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6"/>
                  </a:ext>
                </a:extLst>
              </a:tr>
              <a:tr h="38798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11月17日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节约是美德—内存管理</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RTOS如何管理内存？</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655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11月20日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实践</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家中有粮，心里不慌—中断管理</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基于前面课程，实践内存管理和中断管理的例程。(按键中断处理)</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8"/>
                  </a:ext>
                </a:extLst>
              </a:tr>
              <a:tr h="495300">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11月24日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乾坤大挪移—内核移植</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RTOS实现多线程能力的根本原因，以及如何移植RT-Thread内核到不同的MCU上。</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9720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11月27日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理论</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工欲善其事必先利其器—Env辅助开发环境和FinSH控制台</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介绍Env辅助开发环境和FinSH控制台的使用方法。</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10"/>
                  </a:ext>
                </a:extLst>
              </a:tr>
              <a:tr h="495935">
                <a:tc>
                  <a:txBody>
                    <a:bodyPr/>
                    <a:lstStyle/>
                    <a:p>
                      <a:pPr indent="0" algn="ctr">
                        <a:buNone/>
                      </a:pPr>
                      <a:r>
                        <a:rPr lang="zh-CN"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12月1日</a:t>
                      </a:r>
                      <a:endParaRPr lang="zh-CN" altLang="en-US" sz="1400" b="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考核</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用RT-Thread开发一个指定功能的应用</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152400" indent="0">
                        <a:buNone/>
                      </a:pPr>
                      <a:r>
                        <a:rPr lang="zh-CN" sz="1400" b="0">
                          <a:solidFill>
                            <a:srgbClr val="404040"/>
                          </a:solidFill>
                          <a:latin typeface="微软雅黑" panose="020B0503020204020204" pitchFamily="34" charset="-122"/>
                          <a:ea typeface="微软雅黑" panose="020B0503020204020204" pitchFamily="34" charset="-122"/>
                        </a:rPr>
                        <a:t>考核</a:t>
                      </a:r>
                      <a:endParaRPr lang="zh-CN" altLang="en-US" sz="1400" b="0">
                        <a:solidFill>
                          <a:srgbClr val="40404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spd="slow" advClick="0">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291636" y="0"/>
            <a:ext cx="11608728" cy="6858000"/>
          </a:xfrm>
          <a:prstGeom prst="rect">
            <a:avLst/>
          </a:prstGeom>
          <a:solidFill>
            <a:schemeClr val="lt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 name="泪珠形 5"/>
          <p:cNvSpPr/>
          <p:nvPr>
            <p:custDataLst>
              <p:tags r:id="rId3"/>
            </p:custDataLst>
          </p:nvPr>
        </p:nvSpPr>
        <p:spPr>
          <a:xfrm>
            <a:off x="5465523" y="0"/>
            <a:ext cx="6726477" cy="6726477"/>
          </a:xfrm>
          <a:prstGeom prst="teardrop">
            <a:avLst/>
          </a:prstGeom>
          <a:solidFill>
            <a:schemeClr val="dk2">
              <a:alpha val="54000"/>
            </a:schemeClr>
          </a:solidFill>
          <a:ln>
            <a:solidFill>
              <a:schemeClr val="accent1">
                <a:shade val="50000"/>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p:cNvSpPr/>
          <p:nvPr>
            <p:custDataLst>
              <p:tags r:id="rId4"/>
            </p:custDataLst>
          </p:nvPr>
        </p:nvSpPr>
        <p:spPr>
          <a:xfrm>
            <a:off x="1733515" y="6065929"/>
            <a:ext cx="8724970" cy="124572"/>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矩形 2"/>
          <p:cNvSpPr/>
          <p:nvPr>
            <p:custDataLst>
              <p:tags r:id="rId5"/>
            </p:custDataLst>
          </p:nvPr>
        </p:nvSpPr>
        <p:spPr>
          <a:xfrm>
            <a:off x="3049980" y="783771"/>
            <a:ext cx="6092041" cy="807522"/>
          </a:xfrm>
          <a:prstGeom prst="rect">
            <a:avLst/>
          </a:prstGeom>
          <a:solidFill>
            <a:schemeClr val="lt1"/>
          </a:solidFill>
          <a:ln w="25400">
            <a:noFill/>
          </a:ln>
          <a:effectLst>
            <a:outerShdw blurRad="50800" dist="76200" dir="5400000" sx="101000" sy="101000" algn="t" rotWithShape="0">
              <a:schemeClr val="dk1">
                <a:lumMod val="95000"/>
                <a:lumOff val="5000"/>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6"/>
            </p:custDataLst>
          </p:nvPr>
        </p:nvSpPr>
        <p:spPr>
          <a:xfrm>
            <a:off x="3260496" y="872572"/>
            <a:ext cx="5671008" cy="629920"/>
          </a:xfrm>
          <a:prstGeom prst="rect">
            <a:avLst/>
          </a:prstGeom>
          <a:noFill/>
        </p:spPr>
        <p:txBody>
          <a:bodyPr wrap="square" lIns="91440" tIns="45720" rIns="91440" bIns="45720" rtlCol="0" anchor="ctr" anchorCtr="0">
            <a:normAutofit fontScale="97500"/>
          </a:bodyPr>
          <a:lstStyle>
            <a:defPPr>
              <a:defRPr lang="zh-CN"/>
            </a:defPPr>
            <a:lvl1pPr>
              <a:defRPr sz="2400" spc="200">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SzPct val="100000"/>
              <a:buFontTx/>
              <a:buNone/>
            </a:pPr>
            <a:r>
              <a:rPr kumimoji="0" lang="zh-CN" altLang="en-US" sz="3600" b="1" i="0" kern="1200" cap="none" spc="300" normalizeH="0" noProof="0">
                <a:ln>
                  <a:noFill/>
                </a:ln>
                <a:solidFill>
                  <a:schemeClr val="accent1"/>
                </a:solidFill>
                <a:effectLst/>
              </a:rPr>
              <a:t>上节回顾</a:t>
            </a:r>
          </a:p>
        </p:txBody>
      </p:sp>
      <p:sp>
        <p:nvSpPr>
          <p:cNvPr id="10" name="矩形 9"/>
          <p:cNvSpPr/>
          <p:nvPr>
            <p:custDataLst>
              <p:tags r:id="rId7"/>
            </p:custDataLst>
          </p:nvPr>
        </p:nvSpPr>
        <p:spPr>
          <a:xfrm>
            <a:off x="1733515" y="2110740"/>
            <a:ext cx="8724970" cy="3695700"/>
          </a:xfrm>
          <a:prstGeom prst="rect">
            <a:avLst/>
          </a:prstGeom>
          <a:solidFill>
            <a:schemeClr val="lt1"/>
          </a:solidFill>
          <a:ln w="2540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8"/>
            </p:custDataLst>
          </p:nvPr>
        </p:nvSpPr>
        <p:spPr>
          <a:xfrm>
            <a:off x="2260600" y="2878455"/>
            <a:ext cx="7670800" cy="2160270"/>
          </a:xfrm>
          <a:prstGeom prst="rect">
            <a:avLst/>
          </a:prstGeom>
          <a:noFill/>
        </p:spPr>
        <p:txBody>
          <a:bodyPr wrap="square" lIns="91440" tIns="45720" rIns="91440" bIns="45720" rtlCol="0" anchor="ctr" anchorCtr="0">
            <a:normAutofit/>
          </a:bodyPr>
          <a:lstStyle>
            <a:defPPr>
              <a:defRPr lang="zh-CN"/>
            </a:defPPr>
            <a:lvl1pPr fontAlgn="auto">
              <a:lnSpc>
                <a:spcPct val="130000"/>
              </a:lnSpc>
              <a:defRPr sz="1600" spc="150">
                <a:uFillTx/>
              </a:defRPr>
            </a:lvl1pPr>
          </a:lstStyle>
          <a:p>
            <a:pPr marL="0" marR="0" lvl="0" indent="-285750" algn="ctr" defTabSz="914400" rtl="0" eaLnBrk="1" fontAlgn="ctr" latinLnBrk="0" hangingPunct="1">
              <a:lnSpc>
                <a:spcPct val="130000"/>
              </a:lnSpc>
              <a:spcBef>
                <a:spcPts val="1000"/>
              </a:spcBef>
              <a:spcAft>
                <a:spcPts val="0"/>
              </a:spcAft>
              <a:buSzPct val="100000"/>
              <a:buFont typeface="Wingdings" panose="05000000000000000000" charset="0"/>
              <a:buNone/>
            </a:pPr>
            <a:r>
              <a:rPr kumimoji="0" lang="en-US" altLang="zh-CN" sz="3600" b="1" i="0" kern="1200" cap="none" spc="3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RTOS的发展</a:t>
            </a:r>
          </a:p>
          <a:p>
            <a:pPr marL="0" marR="0" lvl="0" indent="-285750" algn="ctr" defTabSz="914400" rtl="0" eaLnBrk="1" fontAlgn="ctr" latinLnBrk="0" hangingPunct="1">
              <a:lnSpc>
                <a:spcPct val="130000"/>
              </a:lnSpc>
              <a:spcBef>
                <a:spcPts val="1000"/>
              </a:spcBef>
              <a:spcAft>
                <a:spcPts val="0"/>
              </a:spcAft>
              <a:buSzPct val="100000"/>
              <a:buFont typeface="Wingdings" panose="05000000000000000000" charset="0"/>
              <a:buNone/>
            </a:pPr>
            <a:r>
              <a:rPr kumimoji="0" lang="en-US" altLang="zh-CN" sz="3600" b="1" i="0" kern="1200" cap="none" spc="300" normalizeH="0" noProof="0">
                <a:ln>
                  <a:noFill/>
                </a:ln>
                <a:solidFill>
                  <a:schemeClr val="dk1">
                    <a:lumMod val="85000"/>
                    <a:lumOff val="15000"/>
                  </a:schemeClr>
                </a:solidFill>
                <a:effectLst/>
                <a:latin typeface="微软雅黑" panose="020B0503020204020204" pitchFamily="34" charset="-122"/>
                <a:ea typeface="微软雅黑" panose="020B0503020204020204" pitchFamily="34" charset="-122"/>
                <a:cs typeface="微软雅黑" panose="020B0503020204020204" pitchFamily="34" charset="-122"/>
              </a:rPr>
              <a:t>RTOS的环境搭建</a:t>
            </a:r>
          </a:p>
        </p:txBody>
      </p:sp>
    </p:spTree>
    <p:custDataLst>
      <p:tags r:id="rId1"/>
    </p:custData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92074" y="303809"/>
            <a:ext cx="11607851" cy="6250382"/>
          </a:xfrm>
          <a:prstGeom prst="rect">
            <a:avLst/>
          </a:prstGeom>
          <a:solidFill>
            <a:schemeClr val="lt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6695871" y="1981085"/>
            <a:ext cx="3962425" cy="2895829"/>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en-US" altLang="zh-CN" sz="4400" b="1" spc="16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2.3 </a:t>
            </a:r>
            <a:r>
              <a:rPr lang="en-US" altLang="zh-CN" sz="4400" b="1" spc="160" dirty="0" err="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障眼法</a:t>
            </a:r>
            <a:r>
              <a:rPr lang="en-US" altLang="zh-CN" sz="4400" b="1" spc="16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4400" b="1" spc="160" dirty="0" err="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RTOS如何做分身术</a:t>
            </a:r>
            <a:r>
              <a:rPr lang="en-US" altLang="zh-CN" sz="4400" b="1" spc="16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pic>
        <p:nvPicPr>
          <p:cNvPr id="1026" name="Picture 2">
            <a:extLst>
              <a:ext uri="{FF2B5EF4-FFF2-40B4-BE49-F238E27FC236}">
                <a16:creationId xmlns:a16="http://schemas.microsoft.com/office/drawing/2014/main" id="{C3FC98AB-F6FA-44CA-A4AE-2CCDE7FA11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1153" y="372943"/>
            <a:ext cx="4029468" cy="611211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solidFill>
                  <a:schemeClr val="tx1"/>
                </a:solidFill>
              </a:rPr>
              <a:t>和线程调度相关的要素</a:t>
            </a:r>
          </a:p>
        </p:txBody>
      </p:sp>
      <p:graphicFrame>
        <p:nvGraphicFramePr>
          <p:cNvPr id="4" name="图示 3">
            <a:extLst>
              <a:ext uri="{FF2B5EF4-FFF2-40B4-BE49-F238E27FC236}">
                <a16:creationId xmlns:a16="http://schemas.microsoft.com/office/drawing/2014/main" id="{D748E3B7-B63D-46E6-A2BF-5A1782A14758}"/>
              </a:ext>
            </a:extLst>
          </p:cNvPr>
          <p:cNvGraphicFramePr/>
          <p:nvPr>
            <p:extLst>
              <p:ext uri="{D42A27DB-BD31-4B8C-83A1-F6EECF244321}">
                <p14:modId xmlns:p14="http://schemas.microsoft.com/office/powerpoint/2010/main" val="205143580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ransition spd="slow"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37795" y="314960"/>
            <a:ext cx="9308465" cy="910590"/>
          </a:xfrm>
        </p:spPr>
        <p:txBody>
          <a:bodyPr>
            <a:normAutofit/>
          </a:bodyPr>
          <a:lstStyle/>
          <a:p>
            <a:r>
              <a:rPr lang="zh-CN" altLang="en-US" dirty="0"/>
              <a:t>系统</a:t>
            </a:r>
            <a:r>
              <a:rPr lang="en-US" altLang="zh-CN" dirty="0" err="1">
                <a:solidFill>
                  <a:schemeClr val="tx1"/>
                </a:solidFill>
              </a:rPr>
              <a:t>时间片</a:t>
            </a:r>
            <a:r>
              <a:rPr lang="zh-CN" altLang="en-US" dirty="0">
                <a:solidFill>
                  <a:schemeClr val="tx1"/>
                </a:solidFill>
              </a:rPr>
              <a:t>的设定</a:t>
            </a:r>
            <a:endParaRPr lang="en-US" altLang="zh-CN" dirty="0">
              <a:solidFill>
                <a:schemeClr val="tx1"/>
              </a:solidFill>
            </a:endParaRPr>
          </a:p>
        </p:txBody>
      </p:sp>
      <p:sp>
        <p:nvSpPr>
          <p:cNvPr id="3" name="文本框 2"/>
          <p:cNvSpPr txBox="1"/>
          <p:nvPr/>
        </p:nvSpPr>
        <p:spPr>
          <a:xfrm>
            <a:off x="453043" y="1859339"/>
            <a:ext cx="4225741" cy="1289905"/>
          </a:xfrm>
          <a:prstGeom prst="rect">
            <a:avLst/>
          </a:prstGeom>
          <a:noFill/>
          <a:ln w="9525">
            <a:noFill/>
          </a:ln>
        </p:spPr>
        <p:txBody>
          <a:bodyPr wrap="square">
            <a:spAutoFit/>
          </a:bodyPr>
          <a:lstStyle/>
          <a:p>
            <a:pPr indent="266700">
              <a:lnSpc>
                <a:spcPct val="150000"/>
              </a:lnSpc>
            </a:pPr>
            <a:r>
              <a:rPr lang="zh-CN" altLang="zh-CN" b="0" dirty="0">
                <a:latin typeface="微软雅黑" panose="020B0503020204020204" pitchFamily="34" charset="-122"/>
                <a:ea typeface="微软雅黑" panose="020B0503020204020204" pitchFamily="34" charset="-122"/>
                <a:cs typeface="微软雅黑" panose="020B0503020204020204" pitchFamily="34" charset="-122"/>
              </a:rPr>
              <a:t>sample1文件夹中</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用右键快捷菜单打开</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Env</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终端工具。在命令行里输入</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menuconfig</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4" name="图片 3">
            <a:extLst>
              <a:ext uri="{FF2B5EF4-FFF2-40B4-BE49-F238E27FC236}">
                <a16:creationId xmlns:a16="http://schemas.microsoft.com/office/drawing/2014/main" id="{911C5B6E-5735-4270-BA42-5E97EFB8E3AB}"/>
              </a:ext>
            </a:extLst>
          </p:cNvPr>
          <p:cNvPicPr>
            <a:picLocks noChangeAspect="1"/>
          </p:cNvPicPr>
          <p:nvPr/>
        </p:nvPicPr>
        <p:blipFill rotWithShape="1">
          <a:blip r:embed="rId3"/>
          <a:srcRect t="1" b="-969"/>
          <a:stretch/>
        </p:blipFill>
        <p:spPr>
          <a:xfrm>
            <a:off x="4994031" y="538081"/>
            <a:ext cx="5429945" cy="5781838"/>
          </a:xfrm>
          <a:prstGeom prst="rect">
            <a:avLst/>
          </a:prstGeom>
        </p:spPr>
      </p:pic>
      <p:sp>
        <p:nvSpPr>
          <p:cNvPr id="7" name="矩形: 圆角 6">
            <a:extLst>
              <a:ext uri="{FF2B5EF4-FFF2-40B4-BE49-F238E27FC236}">
                <a16:creationId xmlns:a16="http://schemas.microsoft.com/office/drawing/2014/main" id="{F23D7284-6211-4D5C-B476-2E8AA5FC12DA}"/>
              </a:ext>
            </a:extLst>
          </p:cNvPr>
          <p:cNvSpPr/>
          <p:nvPr/>
        </p:nvSpPr>
        <p:spPr>
          <a:xfrm>
            <a:off x="5799991" y="2206869"/>
            <a:ext cx="3387971" cy="28135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930C06EB-B2F2-4761-B541-5A9007F4FFE4}"/>
              </a:ext>
            </a:extLst>
          </p:cNvPr>
          <p:cNvGrpSpPr/>
          <p:nvPr/>
        </p:nvGrpSpPr>
        <p:grpSpPr>
          <a:xfrm>
            <a:off x="500185" y="3572006"/>
            <a:ext cx="3939552" cy="1629013"/>
            <a:chOff x="406400" y="3911114"/>
            <a:chExt cx="3939552" cy="1629013"/>
          </a:xfrm>
        </p:grpSpPr>
        <p:pic>
          <p:nvPicPr>
            <p:cNvPr id="6" name="图片 5">
              <a:extLst>
                <a:ext uri="{FF2B5EF4-FFF2-40B4-BE49-F238E27FC236}">
                  <a16:creationId xmlns:a16="http://schemas.microsoft.com/office/drawing/2014/main" id="{BDF00384-D2FE-4C9B-A80B-FBFA5F45402B}"/>
                </a:ext>
              </a:extLst>
            </p:cNvPr>
            <p:cNvPicPr>
              <a:picLocks noChangeAspect="1"/>
            </p:cNvPicPr>
            <p:nvPr/>
          </p:nvPicPr>
          <p:blipFill>
            <a:blip r:embed="rId4"/>
            <a:stretch>
              <a:fillRect/>
            </a:stretch>
          </p:blipFill>
          <p:spPr>
            <a:xfrm>
              <a:off x="406400" y="3911114"/>
              <a:ext cx="3939552" cy="1629013"/>
            </a:xfrm>
            <a:prstGeom prst="rect">
              <a:avLst/>
            </a:prstGeom>
          </p:spPr>
        </p:pic>
        <p:sp>
          <p:nvSpPr>
            <p:cNvPr id="8" name="矩形: 圆角 7">
              <a:extLst>
                <a:ext uri="{FF2B5EF4-FFF2-40B4-BE49-F238E27FC236}">
                  <a16:creationId xmlns:a16="http://schemas.microsoft.com/office/drawing/2014/main" id="{ED876511-57C2-4825-B47C-D064C5AB26AD}"/>
                </a:ext>
              </a:extLst>
            </p:cNvPr>
            <p:cNvSpPr/>
            <p:nvPr/>
          </p:nvSpPr>
          <p:spPr>
            <a:xfrm>
              <a:off x="1282021" y="4756638"/>
              <a:ext cx="2041472" cy="23739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grpSp>
    </p:spTree>
    <p:custDataLst>
      <p:tags r:id="rId1"/>
    </p:custDataLst>
  </p:cSld>
  <p:clrMapOvr>
    <a:masterClrMapping/>
  </p:clrMapOvr>
  <p:transition spd="slow" advClick="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109416" y="241768"/>
            <a:ext cx="9308465" cy="910590"/>
          </a:xfrm>
        </p:spPr>
        <p:txBody>
          <a:bodyPr>
            <a:normAutofit/>
          </a:bodyPr>
          <a:lstStyle/>
          <a:p>
            <a:r>
              <a:rPr lang="zh-CN" altLang="en-US" dirty="0">
                <a:solidFill>
                  <a:schemeClr val="tx1"/>
                </a:solidFill>
              </a:rPr>
              <a:t>RTT的启动流程</a:t>
            </a:r>
          </a:p>
        </p:txBody>
      </p:sp>
      <p:sp>
        <p:nvSpPr>
          <p:cNvPr id="100" name="文本框 99"/>
          <p:cNvSpPr txBox="1"/>
          <p:nvPr/>
        </p:nvSpPr>
        <p:spPr>
          <a:xfrm>
            <a:off x="3346835" y="6200642"/>
            <a:ext cx="5080000" cy="368300"/>
          </a:xfrm>
          <a:prstGeom prst="rect">
            <a:avLst/>
          </a:prstGeom>
          <a:noFill/>
          <a:ln w="9525">
            <a:noFill/>
          </a:ln>
        </p:spPr>
        <p:txBody>
          <a:bodyPr wrap="square">
            <a:spAutoFit/>
          </a:bodyPr>
          <a:lstStyle/>
          <a:p>
            <a:pPr indent="0" algn="ctr"/>
            <a:r>
              <a:rPr lang="zh-CN" altLang="en-US" sz="1800" b="0">
                <a:latin typeface="微软雅黑" panose="020B0503020204020204" pitchFamily="34" charset="-122"/>
                <a:ea typeface="微软雅黑" panose="020B0503020204020204" pitchFamily="34" charset="-122"/>
              </a:rPr>
              <a:t>图:  RTT启动流程</a:t>
            </a:r>
            <a:endParaRPr lang="zh-CN" altLang="en-US">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7216790-ACB1-429F-8A86-889B42B6883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708"/>
          <a:stretch/>
        </p:blipFill>
        <p:spPr>
          <a:xfrm>
            <a:off x="956052" y="471340"/>
            <a:ext cx="8941684" cy="5490889"/>
          </a:xfrm>
          <a:prstGeom prst="rect">
            <a:avLst/>
          </a:prstGeom>
        </p:spPr>
      </p:pic>
      <p:sp>
        <p:nvSpPr>
          <p:cNvPr id="3" name="矩形: 圆角 2">
            <a:extLst>
              <a:ext uri="{FF2B5EF4-FFF2-40B4-BE49-F238E27FC236}">
                <a16:creationId xmlns:a16="http://schemas.microsoft.com/office/drawing/2014/main" id="{B8EE990A-91AE-4387-954C-EA4A36242B00}"/>
              </a:ext>
            </a:extLst>
          </p:cNvPr>
          <p:cNvSpPr/>
          <p:nvPr/>
        </p:nvSpPr>
        <p:spPr>
          <a:xfrm>
            <a:off x="6940063" y="4510453"/>
            <a:ext cx="2957674" cy="4308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8B3F2B19-822E-4781-B49D-18CCA62CBC1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36798" y="1793092"/>
            <a:ext cx="3477246" cy="1039984"/>
          </a:xfrm>
          <a:prstGeom prst="rect">
            <a:avLst/>
          </a:prstGeom>
        </p:spPr>
      </p:pic>
      <p:sp>
        <p:nvSpPr>
          <p:cNvPr id="7" name="矩形: 圆角 6">
            <a:extLst>
              <a:ext uri="{FF2B5EF4-FFF2-40B4-BE49-F238E27FC236}">
                <a16:creationId xmlns:a16="http://schemas.microsoft.com/office/drawing/2014/main" id="{E8E42208-57CA-4D45-BE36-71908ABE7700}"/>
              </a:ext>
            </a:extLst>
          </p:cNvPr>
          <p:cNvSpPr/>
          <p:nvPr/>
        </p:nvSpPr>
        <p:spPr>
          <a:xfrm>
            <a:off x="890954" y="2998176"/>
            <a:ext cx="2727122" cy="4308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50F9B06E-0781-4994-BC6C-FBDDB537EAAB}"/>
              </a:ext>
            </a:extLst>
          </p:cNvPr>
          <p:cNvSpPr/>
          <p:nvPr/>
        </p:nvSpPr>
        <p:spPr>
          <a:xfrm>
            <a:off x="3847036" y="3809513"/>
            <a:ext cx="2957674" cy="4308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2" name="连接符: 肘形 11">
            <a:extLst>
              <a:ext uri="{FF2B5EF4-FFF2-40B4-BE49-F238E27FC236}">
                <a16:creationId xmlns:a16="http://schemas.microsoft.com/office/drawing/2014/main" id="{D5D8FA2C-2CD2-42DE-83F3-CC9F1698A450}"/>
              </a:ext>
            </a:extLst>
          </p:cNvPr>
          <p:cNvCxnSpPr>
            <a:cxnSpLocks/>
            <a:stCxn id="7" idx="3"/>
            <a:endCxn id="9" idx="0"/>
          </p:cNvCxnSpPr>
          <p:nvPr/>
        </p:nvCxnSpPr>
        <p:spPr>
          <a:xfrm>
            <a:off x="3618076" y="3213588"/>
            <a:ext cx="1707797" cy="59592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连接符: 肘形 15">
            <a:extLst>
              <a:ext uri="{FF2B5EF4-FFF2-40B4-BE49-F238E27FC236}">
                <a16:creationId xmlns:a16="http://schemas.microsoft.com/office/drawing/2014/main" id="{8834CD8B-71A1-43CC-8454-36686D1EDA5F}"/>
              </a:ext>
            </a:extLst>
          </p:cNvPr>
          <p:cNvCxnSpPr>
            <a:cxnSpLocks/>
            <a:stCxn id="9" idx="2"/>
          </p:cNvCxnSpPr>
          <p:nvPr/>
        </p:nvCxnSpPr>
        <p:spPr>
          <a:xfrm rot="16200000" flipH="1">
            <a:off x="5881168" y="3685041"/>
            <a:ext cx="503600" cy="161419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cSld>
  <p:clrMapOvr>
    <a:masterClrMapping/>
  </p:clrMapOvr>
  <p:transition spd="slow" advClick="0">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4AC3D8-8670-4B15-A81A-B3F1490ADB2F}"/>
              </a:ext>
            </a:extLst>
          </p:cNvPr>
          <p:cNvSpPr>
            <a:spLocks noGrp="1"/>
          </p:cNvSpPr>
          <p:nvPr>
            <p:ph type="body" sz="quarter" idx="13"/>
          </p:nvPr>
        </p:nvSpPr>
        <p:spPr>
          <a:xfrm>
            <a:off x="91309" y="186451"/>
            <a:ext cx="3946769" cy="910590"/>
          </a:xfrm>
        </p:spPr>
        <p:txBody>
          <a:bodyPr/>
          <a:lstStyle/>
          <a:p>
            <a:r>
              <a:rPr lang="zh-CN" altLang="en-US" dirty="0">
                <a:solidFill>
                  <a:schemeClr val="tx1"/>
                </a:solidFill>
              </a:rPr>
              <a:t>RTT的启动流程代码</a:t>
            </a:r>
          </a:p>
        </p:txBody>
      </p:sp>
      <p:pic>
        <p:nvPicPr>
          <p:cNvPr id="4" name="图片 3">
            <a:extLst>
              <a:ext uri="{FF2B5EF4-FFF2-40B4-BE49-F238E27FC236}">
                <a16:creationId xmlns:a16="http://schemas.microsoft.com/office/drawing/2014/main" id="{448BFF92-CF3A-4891-B698-F5ED1A0AFB1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7795" y="3192108"/>
            <a:ext cx="3346381" cy="1000845"/>
          </a:xfrm>
          <a:prstGeom prst="rect">
            <a:avLst/>
          </a:prstGeom>
        </p:spPr>
      </p:pic>
      <p:pic>
        <p:nvPicPr>
          <p:cNvPr id="5" name="图片 4">
            <a:extLst>
              <a:ext uri="{FF2B5EF4-FFF2-40B4-BE49-F238E27FC236}">
                <a16:creationId xmlns:a16="http://schemas.microsoft.com/office/drawing/2014/main" id="{EFA8B90C-D051-4148-87F0-47001B88755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56530" y="1003256"/>
            <a:ext cx="4523029" cy="5378548"/>
          </a:xfrm>
          <a:prstGeom prst="rect">
            <a:avLst/>
          </a:prstGeom>
        </p:spPr>
      </p:pic>
      <p:sp>
        <p:nvSpPr>
          <p:cNvPr id="7" name="矩形: 圆角 6">
            <a:extLst>
              <a:ext uri="{FF2B5EF4-FFF2-40B4-BE49-F238E27FC236}">
                <a16:creationId xmlns:a16="http://schemas.microsoft.com/office/drawing/2014/main" id="{E5FA4E46-4A95-49B4-8FBA-BE6B2C29370E}"/>
              </a:ext>
            </a:extLst>
          </p:cNvPr>
          <p:cNvSpPr/>
          <p:nvPr/>
        </p:nvSpPr>
        <p:spPr>
          <a:xfrm>
            <a:off x="3721973" y="3855913"/>
            <a:ext cx="1881658" cy="4308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3C627EB7-1E3C-4504-81EC-85A2F0D6C220}"/>
              </a:ext>
            </a:extLst>
          </p:cNvPr>
          <p:cNvPicPr>
            <a:picLocks noChangeAspect="1"/>
          </p:cNvPicPr>
          <p:nvPr/>
        </p:nvPicPr>
        <p:blipFill>
          <a:blip r:embed="rId4"/>
          <a:stretch>
            <a:fillRect/>
          </a:stretch>
        </p:blipFill>
        <p:spPr>
          <a:xfrm>
            <a:off x="6419294" y="997549"/>
            <a:ext cx="5499168" cy="2431451"/>
          </a:xfrm>
          <a:prstGeom prst="rect">
            <a:avLst/>
          </a:prstGeom>
        </p:spPr>
      </p:pic>
      <p:sp>
        <p:nvSpPr>
          <p:cNvPr id="10" name="矩形: 圆角 9">
            <a:extLst>
              <a:ext uri="{FF2B5EF4-FFF2-40B4-BE49-F238E27FC236}">
                <a16:creationId xmlns:a16="http://schemas.microsoft.com/office/drawing/2014/main" id="{069A247B-BA30-4D1E-A512-4F90D315856E}"/>
              </a:ext>
            </a:extLst>
          </p:cNvPr>
          <p:cNvSpPr/>
          <p:nvPr/>
        </p:nvSpPr>
        <p:spPr>
          <a:xfrm>
            <a:off x="6705869" y="1437052"/>
            <a:ext cx="5079732" cy="52265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A571B238-B472-48BA-9EB9-3E6C0E82E821}"/>
              </a:ext>
            </a:extLst>
          </p:cNvPr>
          <p:cNvPicPr>
            <a:picLocks noChangeAspect="1"/>
          </p:cNvPicPr>
          <p:nvPr/>
        </p:nvPicPr>
        <p:blipFill>
          <a:blip r:embed="rId5"/>
          <a:stretch>
            <a:fillRect/>
          </a:stretch>
        </p:blipFill>
        <p:spPr>
          <a:xfrm>
            <a:off x="6419295" y="3759200"/>
            <a:ext cx="3579954" cy="2530883"/>
          </a:xfrm>
          <a:prstGeom prst="rect">
            <a:avLst/>
          </a:prstGeom>
        </p:spPr>
      </p:pic>
      <p:sp>
        <p:nvSpPr>
          <p:cNvPr id="13" name="矩形: 圆角 12">
            <a:extLst>
              <a:ext uri="{FF2B5EF4-FFF2-40B4-BE49-F238E27FC236}">
                <a16:creationId xmlns:a16="http://schemas.microsoft.com/office/drawing/2014/main" id="{25FE57AF-A796-460C-8485-14FB4E52AFA6}"/>
              </a:ext>
            </a:extLst>
          </p:cNvPr>
          <p:cNvSpPr/>
          <p:nvPr/>
        </p:nvSpPr>
        <p:spPr>
          <a:xfrm>
            <a:off x="6705868" y="5423920"/>
            <a:ext cx="3071177" cy="4308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564F6B12-00ED-41C9-9401-B78A5AB2B3F7}"/>
              </a:ext>
            </a:extLst>
          </p:cNvPr>
          <p:cNvSpPr/>
          <p:nvPr/>
        </p:nvSpPr>
        <p:spPr>
          <a:xfrm>
            <a:off x="562708" y="3759201"/>
            <a:ext cx="1492738" cy="318240"/>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7" name="连接符: 肘形 16">
            <a:extLst>
              <a:ext uri="{FF2B5EF4-FFF2-40B4-BE49-F238E27FC236}">
                <a16:creationId xmlns:a16="http://schemas.microsoft.com/office/drawing/2014/main" id="{7C204C27-AAFD-4437-A3BC-7E0C12ED76EB}"/>
              </a:ext>
            </a:extLst>
          </p:cNvPr>
          <p:cNvCxnSpPr>
            <a:cxnSpLocks/>
            <a:stCxn id="15" idx="3"/>
          </p:cNvCxnSpPr>
          <p:nvPr/>
        </p:nvCxnSpPr>
        <p:spPr>
          <a:xfrm>
            <a:off x="2055446" y="3918321"/>
            <a:ext cx="1666527" cy="15912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连接符: 肘形 18">
            <a:extLst>
              <a:ext uri="{FF2B5EF4-FFF2-40B4-BE49-F238E27FC236}">
                <a16:creationId xmlns:a16="http://schemas.microsoft.com/office/drawing/2014/main" id="{ACB8879A-393F-4530-B1AF-05DA332110CE}"/>
              </a:ext>
            </a:extLst>
          </p:cNvPr>
          <p:cNvCxnSpPr>
            <a:cxnSpLocks/>
            <a:stCxn id="7" idx="3"/>
            <a:endCxn id="10" idx="1"/>
          </p:cNvCxnSpPr>
          <p:nvPr/>
        </p:nvCxnSpPr>
        <p:spPr>
          <a:xfrm flipV="1">
            <a:off x="5603631" y="1698380"/>
            <a:ext cx="1102238" cy="237294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连接符: 肘形 22">
            <a:extLst>
              <a:ext uri="{FF2B5EF4-FFF2-40B4-BE49-F238E27FC236}">
                <a16:creationId xmlns:a16="http://schemas.microsoft.com/office/drawing/2014/main" id="{52229CF9-BBC8-4C3A-B719-09F2FD950E40}"/>
              </a:ext>
            </a:extLst>
          </p:cNvPr>
          <p:cNvCxnSpPr>
            <a:cxnSpLocks/>
            <a:stCxn id="10" idx="2"/>
            <a:endCxn id="13" idx="0"/>
          </p:cNvCxnSpPr>
          <p:nvPr/>
        </p:nvCxnSpPr>
        <p:spPr>
          <a:xfrm rot="5400000">
            <a:off x="7011490" y="3189675"/>
            <a:ext cx="3464212" cy="100427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546018"/>
      </p:ext>
    </p:extLst>
  </p:cSld>
  <p:clrMapOvr>
    <a:masterClrMapping/>
  </p:clrMapOvr>
  <p:transition spd="slow" advClick="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D0B93E-6845-4365-8C0F-FDB47C50DE2B}"/>
              </a:ext>
            </a:extLst>
          </p:cNvPr>
          <p:cNvSpPr>
            <a:spLocks noGrp="1"/>
          </p:cNvSpPr>
          <p:nvPr>
            <p:ph type="body" sz="quarter" idx="13"/>
          </p:nvPr>
        </p:nvSpPr>
        <p:spPr>
          <a:xfrm>
            <a:off x="189966" y="206336"/>
            <a:ext cx="5120005" cy="910590"/>
          </a:xfrm>
        </p:spPr>
        <p:txBody>
          <a:bodyPr/>
          <a:lstStyle/>
          <a:p>
            <a:r>
              <a:rPr lang="en-US" altLang="zh-CN" dirty="0"/>
              <a:t>RTT</a:t>
            </a:r>
            <a:r>
              <a:rPr lang="zh-CN" altLang="en-US" dirty="0"/>
              <a:t>启动后会自动创建三个线程</a:t>
            </a:r>
          </a:p>
        </p:txBody>
      </p:sp>
      <p:pic>
        <p:nvPicPr>
          <p:cNvPr id="1026" name="Picture 2" descr="查看源图像">
            <a:extLst>
              <a:ext uri="{FF2B5EF4-FFF2-40B4-BE49-F238E27FC236}">
                <a16:creationId xmlns:a16="http://schemas.microsoft.com/office/drawing/2014/main" id="{4D0C2685-3D2C-4526-8C81-298EB4611730}"/>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199245" y="926749"/>
            <a:ext cx="7793509" cy="462414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02BAAC4-5546-49EF-A288-D57EA5AB1EAE}"/>
              </a:ext>
            </a:extLst>
          </p:cNvPr>
          <p:cNvSpPr txBox="1"/>
          <p:nvPr/>
        </p:nvSpPr>
        <p:spPr>
          <a:xfrm>
            <a:off x="7992209" y="5458564"/>
            <a:ext cx="1186962" cy="369332"/>
          </a:xfrm>
          <a:prstGeom prst="rect">
            <a:avLst/>
          </a:prstGeom>
          <a:noFill/>
        </p:spPr>
        <p:txBody>
          <a:bodyPr wrap="square" rtlCol="0">
            <a:spAutoFit/>
          </a:bodyPr>
          <a:lstStyle/>
          <a:p>
            <a:pPr algn="ctr"/>
            <a:r>
              <a:rPr lang="zh-CN" altLang="en-US" dirty="0"/>
              <a:t>主线程</a:t>
            </a:r>
          </a:p>
        </p:txBody>
      </p:sp>
      <p:sp>
        <p:nvSpPr>
          <p:cNvPr id="5" name="文本框 4">
            <a:extLst>
              <a:ext uri="{FF2B5EF4-FFF2-40B4-BE49-F238E27FC236}">
                <a16:creationId xmlns:a16="http://schemas.microsoft.com/office/drawing/2014/main" id="{58B05EED-B893-4128-A7CE-12AB134CC1DB}"/>
              </a:ext>
            </a:extLst>
          </p:cNvPr>
          <p:cNvSpPr txBox="1"/>
          <p:nvPr/>
        </p:nvSpPr>
        <p:spPr>
          <a:xfrm>
            <a:off x="5309971" y="5458564"/>
            <a:ext cx="1186962" cy="369332"/>
          </a:xfrm>
          <a:prstGeom prst="rect">
            <a:avLst/>
          </a:prstGeom>
          <a:noFill/>
        </p:spPr>
        <p:txBody>
          <a:bodyPr wrap="square" rtlCol="0">
            <a:spAutoFit/>
          </a:bodyPr>
          <a:lstStyle/>
          <a:p>
            <a:pPr algn="ctr"/>
            <a:r>
              <a:rPr lang="zh-CN" altLang="en-US" dirty="0"/>
              <a:t>空闲线程</a:t>
            </a:r>
          </a:p>
        </p:txBody>
      </p:sp>
      <p:sp>
        <p:nvSpPr>
          <p:cNvPr id="7" name="文本框 6">
            <a:extLst>
              <a:ext uri="{FF2B5EF4-FFF2-40B4-BE49-F238E27FC236}">
                <a16:creationId xmlns:a16="http://schemas.microsoft.com/office/drawing/2014/main" id="{3C9D69F2-887D-4DC0-9456-F37513277DB9}"/>
              </a:ext>
            </a:extLst>
          </p:cNvPr>
          <p:cNvSpPr txBox="1"/>
          <p:nvPr/>
        </p:nvSpPr>
        <p:spPr>
          <a:xfrm>
            <a:off x="2771925" y="5458564"/>
            <a:ext cx="1331152" cy="369332"/>
          </a:xfrm>
          <a:prstGeom prst="rect">
            <a:avLst/>
          </a:prstGeom>
          <a:noFill/>
        </p:spPr>
        <p:txBody>
          <a:bodyPr wrap="square" rtlCol="0">
            <a:spAutoFit/>
          </a:bodyPr>
          <a:lstStyle/>
          <a:p>
            <a:pPr algn="ctr"/>
            <a:r>
              <a:rPr lang="zh-CN" altLang="en-US" dirty="0"/>
              <a:t>定时器线程</a:t>
            </a:r>
          </a:p>
        </p:txBody>
      </p:sp>
      <p:pic>
        <p:nvPicPr>
          <p:cNvPr id="1030" name="Picture 6" descr="查看源图像">
            <a:extLst>
              <a:ext uri="{FF2B5EF4-FFF2-40B4-BE49-F238E27FC236}">
                <a16:creationId xmlns:a16="http://schemas.microsoft.com/office/drawing/2014/main" id="{6AF743D8-403D-4CB4-A875-5B6C6E02E1F3}"/>
              </a:ext>
            </a:extLst>
          </p:cNvPr>
          <p:cNvPicPr>
            <a:picLocks noChangeAspect="1" noChangeArrowheads="1"/>
          </p:cNvPicPr>
          <p:nvPr/>
        </p:nvPicPr>
        <p:blipFill>
          <a:blip r:embed="rId3" cstate="print">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rot="13291065">
            <a:off x="5562200" y="2026255"/>
            <a:ext cx="682503" cy="682503"/>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B30058EE-AC8D-4D39-B2CC-920369082A66}"/>
              </a:ext>
            </a:extLst>
          </p:cNvPr>
          <p:cNvSpPr txBox="1"/>
          <p:nvPr/>
        </p:nvSpPr>
        <p:spPr>
          <a:xfrm>
            <a:off x="5214987" y="1307103"/>
            <a:ext cx="1376928" cy="646331"/>
          </a:xfrm>
          <a:prstGeom prst="rect">
            <a:avLst/>
          </a:prstGeom>
          <a:noFill/>
        </p:spPr>
        <p:txBody>
          <a:bodyPr wrap="square" rtlCol="0">
            <a:spAutoFit/>
          </a:bodyPr>
          <a:lstStyle/>
          <a:p>
            <a:r>
              <a:rPr lang="zh-CN" altLang="en-US" dirty="0">
                <a:latin typeface="方正舒体" panose="02010601030101010101" pitchFamily="2" charset="-122"/>
                <a:ea typeface="方正舒体" panose="02010601030101010101" pitchFamily="2" charset="-122"/>
              </a:rPr>
              <a:t>他并不空闲，非常重要。</a:t>
            </a:r>
          </a:p>
        </p:txBody>
      </p:sp>
    </p:spTree>
    <p:extLst>
      <p:ext uri="{BB962C8B-B14F-4D97-AF65-F5344CB8AC3E}">
        <p14:creationId xmlns:p14="http://schemas.microsoft.com/office/powerpoint/2010/main" val="2626156947"/>
      </p:ext>
    </p:extLst>
  </p:cSld>
  <p:clrMapOvr>
    <a:masterClrMapping/>
  </p:clrMapOvr>
  <p:transition spd="slow" advClick="0">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BK_DARK_LIGHT" val="2"/>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BK_DARK_LIGHT" val="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BK_DARK_LIGHT" val="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BK_DARK_LIGHT" val="2"/>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TEMPLATE_THUMBS_INDEX" val="1、4、7、9、12、15、16、17、18、19、20、21、24、26、27、28"/>
  <p:tag name="KSO_WM_SLIDE_ID" val="custom2020541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416"/>
  <p:tag name="KSO_WM_SLIDE_LAYOUT" val="a"/>
  <p:tag name="KSO_WM_SLIDE_LAYOUT_CNT" val="1"/>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商业项目策划书"/>
  <p:tag name="KSO_WM_TEMPLATE_CATEGORY" val="custom"/>
  <p:tag name="KSO_WM_TEMPLATE_INDEX" val="20205416"/>
  <p:tag name="KSO_WM_UNIT_ID" val="custom20205416_1*a*1"/>
</p:tagLst>
</file>

<file path=ppt/tags/tag154.xml><?xml version="1.0" encoding="utf-8"?>
<p:tagLst xmlns:a="http://schemas.openxmlformats.org/drawingml/2006/main" xmlns:r="http://schemas.openxmlformats.org/officeDocument/2006/relationships" xmlns:p="http://schemas.openxmlformats.org/presentationml/2006/main">
  <p:tag name="KSO_WM_UNIT_TABLE_BEAUTIFY" val="smartTable{b7c082a9-7efa-4f97-ac26-c8f3b900f63a}"/>
</p:tagLst>
</file>

<file path=ppt/tags/tag155.xml><?xml version="1.0" encoding="utf-8"?>
<p:tagLst xmlns:a="http://schemas.openxmlformats.org/drawingml/2006/main" xmlns:r="http://schemas.openxmlformats.org/officeDocument/2006/relationships" xmlns:p="http://schemas.openxmlformats.org/presentationml/2006/main">
  <p:tag name="KSO_WM_SLIDE_ID" val="diagram20198667_1"/>
  <p:tag name="KSO_WM_TEMPLATE_SUBCATEGORY" val="8"/>
  <p:tag name="KSO_WM_SLIDE_TYPE" val="text"/>
  <p:tag name="KSO_WM_SLIDE_SUBTYPE" val="pureTxt"/>
  <p:tag name="KSO_WM_SLIDE_ITEM_CNT" val="0"/>
  <p:tag name="KSO_WM_SLIDE_INDEX" val="1"/>
  <p:tag name="KSO_WM_SLIDE_SIZE" val="959*539"/>
  <p:tag name="KSO_WM_SLIDE_POSITION" val="0*0"/>
  <p:tag name="KSO_WM_TAG_VERSION" val="1.0"/>
  <p:tag name="KSO_WM_BEAUTIFY_FLAG" val="#wm#"/>
  <p:tag name="KSO_WM_TEMPLATE_CATEGORY" val="diagram"/>
  <p:tag name="KSO_WM_TEMPLATE_INDEX" val="20198667"/>
  <p:tag name="KSO_WM_SLIDE_LAYOUT" val="a_f"/>
  <p:tag name="KSO_WM_SLIDE_LAYOUT_CNT" val="1_1"/>
  <p:tag name="KSO_WM_TEMPLATE_MASTER_TYPE" val="0"/>
  <p:tag name="KSO_WM_TEMPLATE_COLOR_TYPE" val="0"/>
  <p:tag name="KSO_WM_SLIDE_BK_DARK_LIGHT" val="2"/>
  <p:tag name="KSO_WM_SLIDE_BACKGROUND_TYPE" val="general"/>
</p:tagLst>
</file>

<file path=ppt/tags/tag15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8667_1*i*1"/>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8667_1*i*2"/>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5"/>
  <p:tag name="KSO_WM_UNI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8667_1*i*3"/>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SHADOW_SCHEMECOLOR_INDEX_BRIGHTNESS" val="0.05"/>
  <p:tag name="KSO_WM_UNIT_SHADOW_SCHEMECOLOR_INDEX" val="13"/>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TEXT_PART_ID_V2" val="b-3-1"/>
  <p:tag name="KSO_WM_UNIT_ISCONTENTSTITLE" val="0"/>
  <p:tag name="KSO_WM_UNIT_PRESET_TEXT" val="单击此处添加您的大标题"/>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198667_1*a*1"/>
  <p:tag name="KSO_WM_TEMPLATE_CATEGORY" val="diagram"/>
  <p:tag name="KSO_WM_TEMPLATE_INDEX" val="20198667"/>
  <p:tag name="KSO_WM_UNIT_LAYERLEVEL" val="1"/>
  <p:tag name="KSO_WM_TAG_VERSION" val="1.0"/>
  <p:tag name="KSO_WM_BEAUTIFY_FLAG" val="#wm#"/>
  <p:tag name="KSO_WM_UNIT_ISNUMDGMTITLE" val="0"/>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8667_1*i*4"/>
  <p:tag name="KSO_WM_TEMPLATE_CATEGORY" val="diagram"/>
  <p:tag name="KSO_WM_TEMPLATE_INDEX" val="20198667"/>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TEXT_PART_ID_V2" val="b-3-1"/>
  <p:tag name="KSO_WM_UNIT_PRESET_TEXT" val="点击此处添加正文，文字是您思想的提炼，请言简意赅的阐述观点。"/>
  <p:tag name="KSO_WM_UNIT_NOCLEAR" val="0"/>
  <p:tag name="KSO_WM_UNIT_VALUE" val="48"/>
  <p:tag name="KSO_WM_UNIT_HIGHLIGHT" val="0"/>
  <p:tag name="KSO_WM_UNIT_COMPATIBLE" val="0"/>
  <p:tag name="KSO_WM_UNIT_DIAGRAM_ISNUMVISUAL" val="0"/>
  <p:tag name="KSO_WM_UNIT_DIAGRAM_ISREFERUNIT" val="0"/>
  <p:tag name="KSO_WM_UNIT_TYPE" val="f"/>
  <p:tag name="KSO_WM_UNIT_INDEX" val="1"/>
  <p:tag name="KSO_WM_UNIT_ID" val="diagram20198667_1*f*1"/>
  <p:tag name="KSO_WM_TEMPLATE_CATEGORY" val="diagram"/>
  <p:tag name="KSO_WM_TEMPLATE_INDEX" val="20198667"/>
  <p:tag name="KSO_WM_UNIT_LAYERLEVEL" val="1"/>
  <p:tag name="KSO_WM_TAG_VERSION" val="1.0"/>
  <p:tag name="KSO_WM_BEAUTIFY_FLAG" val="#wm#"/>
  <p:tag name="KSO_WM_UNIT_SUBTYPE" val="a"/>
  <p:tag name="KSO_WM_UNIT_TEXT_FILL_FORE_SCHEMECOLOR_INDEX_BRIGHTNESS" val="0.15"/>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950"/>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0-09-28T20:05:02&quot;,&quot;maxSize&quot;:{&quot;size1&quot;:60.097022785246374},&quot;minSize&quot;:{&quot;size1&quot;:52.497022785246372},&quot;normalSize&quot;:{&quot;size1&quot;:60.097022785246374},&quot;subLayout&quot;:[{&quot;id&quot;:&quot;2020-09-28T20:05:02&quot;,&quot;margin&quot;:{&quot;bottom&quot;:1.6929999589920044,&quot;left&quot;:1.6929999589920044,&quot;right&quot;:0.0010000000474974513,&quot;top&quot;:1.6929999589920044},&quot;type&quot;:0},{&quot;id&quot;:&quot;2020-09-28T20:05:02&quot;,&quot;margin&quot;:{&quot;bottom&quot;:5.5029997825622559,&quot;left&quot;:0.84700000286102295,&quot;right&quot;:1.6929999589920044,&quot;top&quot;:5.5029997825622559},&quot;type&quot;:0}],&quot;type&quot;:0}"/>
  <p:tag name="KSO_WM_SLIDE_CAN_ADD_NAVIGATION" val="1"/>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SLIDE_ID" val="diagram2021295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12"/>
  <p:tag name="KSO_WM_SLIDE_POSITION" val="48*108"/>
  <p:tag name="KSO_WM_TAG_VERSION" val="1.0"/>
  <p:tag name="KSO_WM_SLIDE_LAYOUT" val="a_d"/>
  <p:tag name="KSO_WM_SLIDE_LAYOUT_CNT" val="1_1"/>
  <p:tag name="KSO_WM_CHIP_FILLPROP" val="[[{&quot;fill_id&quot;:&quot;b1ca9882ea204a398455f26abcade545&quot;,&quot;fill_align&quot;:&quot;lm&quot;,&quot;text_align&quot;:&quot;lm&quot;,&quot;text_direction&quot;:&quot;horizontal&quot;,&quot;chip_types&quot;:[&quot;text&quot;,&quot;header&quot;]},{&quot;fill_id&quot;:&quot;abb97a4f557c487bb47a9ee8b2ccc461&quot;,&quot;fill_align&quot;:&quot;rm&quot;,&quot;text_align&quot;:&quot;lm&quot;,&quot;text_direction&quot;:&quot;horizontal&quot;,&quot;chip_types&quot;:[&quot;picture&quot;,&quot;diagram&quot;,&quot;pictext&quot;,&quot;table&quot;,&quot;chart&quot;,&quot;video&quot;,&quot;text&quot;],&quot;support_features&quot;:[&quot;collage&quot;,&quot;carousel&quot;,&quot;creativecrop&quot;]}]]"/>
  <p:tag name="KSO_WM_CHIP_XID" val="5eeae177a758c1ec0b7087df"/>
  <p:tag name="KSO_WM_CHIP_GROUPID" val="5eeae177a758c1ec0b7087de"/>
  <p:tag name="KSO_WM_SLIDE_BK_DARK_LIGHT" val="2"/>
  <p:tag name="KSO_WM_SLIDE_BACKGROUND_TYPE" val="frame"/>
  <p:tag name="KSO_WM_SLIDE_SUPPORT_FEATURE_TYPE" val="7"/>
  <p:tag name="KSO_WM_TEMPLATE_ASSEMBLE_XID" val="5f71d1330ff15d9a40ef5473"/>
  <p:tag name="KSO_WM_TEMPLATE_ASSEMBLE_GROUPID" val="5f71d1330ff15d9a40ef5473"/>
</p:tagLst>
</file>

<file path=ppt/tags/tag164.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2950_1*a*1"/>
  <p:tag name="KSO_WM_TEMPLATE_CATEGORY" val="diagram"/>
  <p:tag name="KSO_WM_TEMPLATE_INDEX" val="2021295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d57a656693446d58554993df4f655f6"/>
  <p:tag name="KSO_WM_UNIT_DECORATE_INFO" val=""/>
  <p:tag name="KSO_WM_UNIT_SM_LIMIT_TYPE" val=""/>
  <p:tag name="KSO_WM_CHIP_FILLAREA_FILL_RULE" val="{&quot;fill_align&quot;:&quot;lm&quot;,&quot;fill_mode&quot;:&quot;full&quot;,&quot;sacle_strategy&quot;:&quot;smart&quot;}"/>
  <p:tag name="KSO_WM_ASSEMBLE_CHIP_INDEX" val="fcaf6e8b91f64c5eab0be6e33a340dc9"/>
  <p:tag name="KSO_WM_UNIT_TEXT_FILL_FORE_SCHEMECOLOR_INDEX_BRIGHTNESS" val="0"/>
  <p:tag name="KSO_WM_UNIT_TEXT_FILL_FORE_SCHEMECOLOR_INDEX" val="13"/>
  <p:tag name="KSO_WM_UNIT_TEXT_FILL_TYPE" val="1"/>
  <p:tag name="KSO_WM_TEMPLATE_ASSEMBLE_XID" val="5f71d1330ff15d9a40ef5473"/>
  <p:tag name="KSO_WM_TEMPLATE_ASSEMBLE_GROUPID" val="5f71d1330ff15d9a40ef5473"/>
</p:tagLst>
</file>

<file path=ppt/tags/tag166.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67.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68.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69.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71.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72.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73.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74.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75.xml><?xml version="1.0" encoding="utf-8"?>
<p:tagLst xmlns:a="http://schemas.openxmlformats.org/drawingml/2006/main" xmlns:r="http://schemas.openxmlformats.org/officeDocument/2006/relationships" xmlns:p="http://schemas.openxmlformats.org/presentationml/2006/main">
  <p:tag name="KSO_WM_SLIDE_ITEM_CNT" val="4"/>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203202_1*q_h_i*1_3_1"/>
  <p:tag name="KSO_WM_TEMPLATE_CATEGORY" val="diagram"/>
  <p:tag name="KSO_WM_TEMPLATE_INDEX" val="20203202"/>
  <p:tag name="KSO_WM_UNIT_LAYERLEVEL" val="1_1_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ID" val="diagram20203202_1*q_h_i*1_4_1"/>
  <p:tag name="KSO_WM_TEMPLATE_CATEGORY" val="diagram"/>
  <p:tag name="KSO_WM_TEMPLATE_INDEX" val="20203202"/>
  <p:tag name="KSO_WM_UNIT_LAYERLEVEL" val="1_1_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03202_1*q_h_i*1_2_1"/>
  <p:tag name="KSO_WM_TEMPLATE_CATEGORY" val="diagram"/>
  <p:tag name="KSO_WM_TEMPLATE_INDEX" val="20203202"/>
  <p:tag name="KSO_WM_UNIT_LAYERLEVEL" val="1_1_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03202_1*q_h_i*1_1_1"/>
  <p:tag name="KSO_WM_TEMPLATE_CATEGORY" val="diagram"/>
  <p:tag name="KSO_WM_TEMPLATE_INDEX" val="20203202"/>
  <p:tag name="KSO_WM_UNIT_LAYERLEVEL" val="1_1_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180.xml><?xml version="1.0" encoding="utf-8"?>
<p:tagLst xmlns:a="http://schemas.openxmlformats.org/drawingml/2006/main" xmlns:r="http://schemas.openxmlformats.org/officeDocument/2006/relationships" xmlns:p="http://schemas.openxmlformats.org/presentationml/2006/main">
  <p:tag name="KSO_WM_UNIT_VALUE" val="160*160"/>
  <p:tag name="KSO_WM_UNIT_HIGHLIGHT" val="0"/>
  <p:tag name="KSO_WM_UNIT_COMPATIBLE" val="0"/>
  <p:tag name="KSO_WM_UNIT_DIAGRAM_ISNUMVISUAL" val="0"/>
  <p:tag name="KSO_WM_UNIT_DIAGRAM_ISREFERUNIT" val="0"/>
  <p:tag name="KSO_WM_DIAGRAM_GROUP_CODE" val="q1-1"/>
  <p:tag name="KSO_WM_UNIT_TYPE" val="q_h_x"/>
  <p:tag name="KSO_WM_UNIT_INDEX" val="1_3_1"/>
  <p:tag name="KSO_WM_UNIT_ID" val="diagram20203202_1*q_h_x*1_3_1"/>
  <p:tag name="KSO_WM_TEMPLATE_CATEGORY" val="diagram"/>
  <p:tag name="KSO_WM_TEMPLATE_INDEX" val="20203202"/>
  <p:tag name="KSO_WM_UNIT_LAYERLEVEL" val="1_1_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VALUE" val="160*160"/>
  <p:tag name="KSO_WM_UNIT_HIGHLIGHT" val="0"/>
  <p:tag name="KSO_WM_UNIT_COMPATIBLE" val="0"/>
  <p:tag name="KSO_WM_UNIT_DIAGRAM_ISNUMVISUAL" val="0"/>
  <p:tag name="KSO_WM_UNIT_DIAGRAM_ISREFERUNIT" val="0"/>
  <p:tag name="KSO_WM_DIAGRAM_GROUP_CODE" val="q1-1"/>
  <p:tag name="KSO_WM_UNIT_TYPE" val="q_h_x"/>
  <p:tag name="KSO_WM_UNIT_INDEX" val="1_2_1"/>
  <p:tag name="KSO_WM_UNIT_ID" val="diagram20203202_1*q_h_x*1_2_1"/>
  <p:tag name="KSO_WM_TEMPLATE_CATEGORY" val="diagram"/>
  <p:tag name="KSO_WM_TEMPLATE_INDEX" val="20203202"/>
  <p:tag name="KSO_WM_UNIT_LAYERLEVEL" val="1_1_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VALUE" val="160*160"/>
  <p:tag name="KSO_WM_UNIT_HIGHLIGHT" val="0"/>
  <p:tag name="KSO_WM_UNIT_COMPATIBLE" val="0"/>
  <p:tag name="KSO_WM_UNIT_DIAGRAM_ISNUMVISUAL" val="0"/>
  <p:tag name="KSO_WM_UNIT_DIAGRAM_ISREFERUNIT" val="0"/>
  <p:tag name="KSO_WM_DIAGRAM_GROUP_CODE" val="q1-1"/>
  <p:tag name="KSO_WM_UNIT_TYPE" val="q_h_x"/>
  <p:tag name="KSO_WM_UNIT_INDEX" val="1_1_1"/>
  <p:tag name="KSO_WM_UNIT_ID" val="diagram20203202_1*q_h_x*1_1_1"/>
  <p:tag name="KSO_WM_TEMPLATE_CATEGORY" val="diagram"/>
  <p:tag name="KSO_WM_TEMPLATE_INDEX" val="20203202"/>
  <p:tag name="KSO_WM_UNIT_LAYERLEVEL" val="1_1_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VALUE" val="160*160"/>
  <p:tag name="KSO_WM_UNIT_HIGHLIGHT" val="0"/>
  <p:tag name="KSO_WM_UNIT_COMPATIBLE" val="0"/>
  <p:tag name="KSO_WM_UNIT_DIAGRAM_ISNUMVISUAL" val="0"/>
  <p:tag name="KSO_WM_UNIT_DIAGRAM_ISREFERUNIT" val="0"/>
  <p:tag name="KSO_WM_DIAGRAM_GROUP_CODE" val="q1-1"/>
  <p:tag name="KSO_WM_UNIT_TYPE" val="q_h_x"/>
  <p:tag name="KSO_WM_UNIT_INDEX" val="1_4_1"/>
  <p:tag name="KSO_WM_UNIT_ID" val="diagram20203202_1*q_h_x*1_4_1"/>
  <p:tag name="KSO_WM_TEMPLATE_CATEGORY" val="diagram"/>
  <p:tag name="KSO_WM_TEMPLATE_INDEX" val="20203202"/>
  <p:tag name="KSO_WM_UNIT_LAYERLEVEL" val="1_1_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q1-1"/>
  <p:tag name="KSO_WM_UNIT_TYPE" val="q_h_a"/>
  <p:tag name="KSO_WM_UNIT_INDEX" val="1_1_1"/>
  <p:tag name="KSO_WM_UNIT_ID" val="diagram20203202_1*q_h_a*1_1_1"/>
  <p:tag name="KSO_WM_TEMPLATE_CATEGORY" val="diagram"/>
  <p:tag name="KSO_WM_TEMPLATE_INDEX" val="20203202"/>
  <p:tag name="KSO_WM_UNIT_LAYERLEVEL" val="1_1_1"/>
  <p:tag name="KSO_WM_TAG_VERSION" val="1.0"/>
  <p:tag name="KSO_WM_BEAUTIFY_FLAG" val="#wm#"/>
  <p:tag name="KSO_WM_UNIT_TEXT_FILL_FORE_SCHEMECOLOR_INDEX" val="14"/>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q1-1"/>
  <p:tag name="KSO_WM_UNIT_TYPE" val="q_h_a"/>
  <p:tag name="KSO_WM_UNIT_INDEX" val="1_4_1"/>
  <p:tag name="KSO_WM_UNIT_ID" val="diagram20203202_1*q_h_a*1_4_1"/>
  <p:tag name="KSO_WM_TEMPLATE_CATEGORY" val="diagram"/>
  <p:tag name="KSO_WM_TEMPLATE_INDEX" val="20203202"/>
  <p:tag name="KSO_WM_UNIT_LAYERLEVEL" val="1_1_1"/>
  <p:tag name="KSO_WM_TAG_VERSION" val="1.0"/>
  <p:tag name="KSO_WM_BEAUTIFY_FLAG" val="#wm#"/>
  <p:tag name="KSO_WM_UNIT_TEXT_FILL_FORE_SCHEMECOLOR_INDEX" val="14"/>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q1-1"/>
  <p:tag name="KSO_WM_UNIT_TYPE" val="q_h_a"/>
  <p:tag name="KSO_WM_UNIT_INDEX" val="1_3_1"/>
  <p:tag name="KSO_WM_UNIT_ID" val="diagram20203202_1*q_h_a*1_3_1"/>
  <p:tag name="KSO_WM_TEMPLATE_CATEGORY" val="diagram"/>
  <p:tag name="KSO_WM_TEMPLATE_INDEX" val="20203202"/>
  <p:tag name="KSO_WM_UNIT_LAYERLEVEL" val="1_1_1"/>
  <p:tag name="KSO_WM_TAG_VERSION" val="1.0"/>
  <p:tag name="KSO_WM_BEAUTIFY_FLAG" val="#wm#"/>
  <p:tag name="KSO_WM_UNIT_TEXT_FILL_FORE_SCHEMECOLOR_INDEX" val="14"/>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q1-1"/>
  <p:tag name="KSO_WM_UNIT_TYPE" val="q_h_a"/>
  <p:tag name="KSO_WM_UNIT_INDEX" val="1_2_1"/>
  <p:tag name="KSO_WM_UNIT_ID" val="diagram20203202_1*q_h_a*1_2_1"/>
  <p:tag name="KSO_WM_TEMPLATE_CATEGORY" val="diagram"/>
  <p:tag name="KSO_WM_TEMPLATE_INDEX" val="20203202"/>
  <p:tag name="KSO_WM_UNIT_LAYERLEVEL" val="1_1_1"/>
  <p:tag name="KSO_WM_TAG_VERSION" val="1.0"/>
  <p:tag name="KSO_WM_BEAUTIFY_FLAG" val="#wm#"/>
  <p:tag name="KSO_WM_UNIT_TEXT_FILL_FORE_SCHEMECOLOR_INDEX" val="14"/>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0173"/>
  <p:tag name="KSO_WM_SLIDE_BACKGROUND" val="[&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f2293c8dda340fd2c9b5864"/>
  <p:tag name="KSO_WM_CHIP_FILLPROP" val="[[{&quot;fill_id&quot;:&quot;f5378d118a0e47a8a2fec2c04156848e&quot;,&quot;fill_align&quot;:&quot;cm&quot;,&quot;text_align&quot;:&quot;cm&quot;,&quot;text_direction&quot;:&quot;horizontal&quot;,&quot;chip_types&quot;:[&quot;picture&quot;]},{&quot;fill_id&quot;:&quot;391a8d3a475541dbbf4bf68b0f7e837c&quot;,&quot;fill_align&quot;:&quot;lb&quot;,&quot;text_align&quot;:&quot;lb&quot;,&quot;text_direction&quot;:&quot;horizontal&quot;,&quot;chip_types&quot;:[&quot;header&quot;]},{&quot;fill_id&quot;:&quot;dcd054a5fbf54e6fb810aa57786606fc&quot;,&quot;fill_align&quot;:&quot;lt&quot;,&quot;text_align&quot;:&quot;lt&quot;,&quot;text_direction&quot;:&quot;horizontal&quot;,&quot;chip_types&quot;:[&quot;text&quot;]}]]"/>
  <p:tag name="KSO_WM_SLIDE_ID" val="diagram2021017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275.949*74.7"/>
  <p:tag name="KSO_WM_SLIDE_POSITION" val="120*297.302"/>
  <p:tag name="KSO_WM_TAG_VERSION" val="1.0"/>
  <p:tag name="KSO_WM_SLIDE_LAYOUT" val="a_d_h"/>
  <p:tag name="KSO_WM_SLIDE_LAYOUT_CNT" val="1_1_1"/>
  <p:tag name="KSO_WM_CHIP_GROUPID" val="5f2293c8dda340fd2c9b5863"/>
  <p:tag name="KSO_WM_SLIDE_BK_DARK_LIGHT" val="2"/>
  <p:tag name="KSO_WM_SLIDE_BACKGROUND_TYPE" val="general"/>
  <p:tag name="KSO_WM_SLIDE_SUPPORT_FEATURE_TYPE" val="0"/>
  <p:tag name="KSO_WM_TEMPLATE_ASSEMBLE_XID" val="5f48a2c2f3f92eac73830e88"/>
  <p:tag name="KSO_WM_TEMPLATE_ASSEMBLE_GROUPID" val="5f48a2c2f3f92eac73830e88"/>
  <p:tag name="KSO_WM_SLIDE_LAYOUT_INFO" val="{&quot;backgroundInfo&quot;:[{&quot;bottom&quot;:0,&quot;bottomAbs&quot;:false,&quot;left&quot;:0,&quot;leftAbs&quot;:false,&quot;right&quot;:0,&quot;rightAbs&quot;:false,&quot;top&quot;:0,&quot;topAbs&quot;:false,&quot;type&quot;:&quot;general&quot;}],&quot;id&quot;:&quot;2020-08-28T14:23:42&quot;,&quot;maxSize&quot;:{&quot;size1&quot;:51.100000000000001},&quot;minSize&quot;:{&quot;size1&quot;:35.600000000000001},&quot;normalSize&quot;:{&quot;size1&quot;:50.377592592592592},&quot;subLayout&quot;:[{&quot;id&quot;:&quot;2020-08-28T14:23:42&quot;,&quot;margin&quot;:{&quot;bottom&quot;:0.026000002399086952,&quot;left&quot;:4.2329998016357422,&quot;right&quot;:19.897001266479492,&quot;top&quot;:4.6570000648498535},&quot;type&quot;:0},{&quot;id&quot;:&quot;2020-08-28T14:23:42&quot;,&quot;margin&quot;:{&quot;bottom&quot;:4.6570000648498535,&quot;left&quot;:4.2329998016357422,&quot;right&quot;:19.897001266479492,&quot;top&quot;:0.3970000147819519},&quot;maxSize&quot;:{&quot;size1&quot;:33.330956743987329},&quot;minSize&quot;:{&quot;size1&quot;:17.430956743987323},&quot;normalSize&quot;:{&quot;size1&quot;:19.460462602883432},&quot;subLayout&quot;:[{&quot;id&quot;:&quot;2020-08-28T14:23:42&quot;,&quot;margin&quot;:{&quot;bottom&quot;:0.04354708269238472,&quot;left&quot;:4.2329998016357422,&quot;right&quot;:19.897001266479492,&quot;top&quot;:0.3970000147819519},&quot;type&quot;:0},{&quot;id&quot;:&quot;2020-08-28T14:23:42&quot;,&quot;margin&quot;:{&quot;bottom&quot;:4.6570000648498535,&quot;left&quot;:4.2329998016357422,&quot;right&quot;:19.897001266479492,&quot;top&quot;:0.15224497020244598},&quot;type&quot;:0}],&quot;type&quot;:0}],&quot;type&quot;:0}"/>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0173_1*i*1"/>
  <p:tag name="KSO_WM_TEMPLATE_CATEGORY" val="diagram"/>
  <p:tag name="KSO_WM_TEMPLATE_INDEX" val="20210173"/>
  <p:tag name="KSO_WM_UNIT_LAYERLEVEL" val="1"/>
  <p:tag name="KSO_WM_TAG_VERSION" val="1.0"/>
  <p:tag name="KSO_WM_BEAUTIFY_FLAG" val="#wm#"/>
  <p:tag name="KSO_WM_UNIT_BLOCK" val="0"/>
  <p:tag name="KSO_WM_UNIT_SM_LIMIT_TYPE" val="1"/>
  <p:tag name="KSO_WM_UNIT_DEC_AREA_ID" val="2d12ecaae27f45338c27a3224dda1937"/>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f2293c8dda340fd2c9b5863"/>
  <p:tag name="KSO_WM_CHIP_XID" val="5f2293c8dda340fd2c9b5864"/>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38"/>
  <p:tag name="KSO_WM_TEMPLATE_ASSEMBLE_XID" val="5f48a2c2f3f92eac73830e88"/>
  <p:tag name="KSO_WM_TEMPLATE_ASSEMBLE_GROUPID" val="5f48a2c2f3f92eac73830e88"/>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10173_1*a*1"/>
  <p:tag name="KSO_WM_TEMPLATE_CATEGORY" val="diagram"/>
  <p:tag name="KSO_WM_TEMPLATE_INDEX" val="202101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b&quot;,&quot;fill_mode&quot;:&quot;full&quot;}"/>
  <p:tag name="KSO_WM_UNIT_DEC_AREA_ID" val="8943720032b24a7cbb295e9627f84562"/>
  <p:tag name="KSO_WM_ASSEMBLE_CHIP_INDEX" val="4c37fda9680b4573b96914fcf4c0d925"/>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1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0173_1*h_a*1_1"/>
  <p:tag name="KSO_WM_TEMPLATE_CATEGORY" val="diagram"/>
  <p:tag name="KSO_WM_TEMPLATE_INDEX" val="20210173"/>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CHIP_FILLAREA_FILL_RULE" val="{&quot;fill_align&quot;:&quot;lt&quot;,&quot;fill_mode&quot;:&quot;full&quot;}"/>
  <p:tag name="KSO_WM_UNIT_DEC_AREA_ID" val="e58bc344b7824107bbb7e3c405db3443"/>
  <p:tag name="KSO_WM_ASSEMBLE_CHIP_INDEX" val="d6bcc91b06334b4a9b87b6b1c85a4b37"/>
  <p:tag name="KSO_WM_UNIT_TEXT_FILL_FORE_SCHEMECOLOR_INDEX_BRIGHTNESS" val="0"/>
  <p:tag name="KSO_WM_UNIT_TEXT_FILL_FORE_SCHEMECOLOR_INDEX" val="13"/>
  <p:tag name="KSO_WM_UNIT_TEXT_FILL_TYPE" val="1"/>
  <p:tag name="KSO_WM_TEMPLATE_ASSEMBLE_XID" val="5f48a2c2f3f92eac73830e88"/>
  <p:tag name="KSO_WM_TEMPLATE_ASSEMBLE_GROUPID" val="5f48a2c2f3f92eac73830e8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41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416"/>
  <p:tag name="KSO_WM_TEMPLATE_SUBCATEGORY" val="0"/>
  <p:tag name="KSO_WM_TEMPLATE_MASTER_TYPE" val="1"/>
  <p:tag name="KSO_WM_TEMPLATE_COLOR_TYPE" val="1"/>
  <p:tag name="KSO_WM_TEMPLATE_MASTER_THUMB_INDEX" val="12"/>
  <p:tag name="KSO_WM_TEMPLATE_THUMBS_INDEX" val="1、4、7、9、12、15、16、17、18、19、20、21、24、26、27、2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general"/>
  <p:tag name="KSO_WM_SLIDE_BK_DARK_LIGHT" val="2"/>
  <p:tag name="KSO_WM_UNIT_HIGHLIGHT" val="0"/>
  <p:tag name="KSO_WM_UNIT_COMPATIBLE" val="0"/>
  <p:tag name="KSO_WM_UNIT_DIAGRAM_ISNUMVISUAL" val="0"/>
  <p:tag name="KSO_WM_UNIT_DIAGRAM_ISREFERUNIT" val="0"/>
  <p:tag name="KSO_WM_UNIT_INDEX" val="0"/>
  <p:tag name="KSO_WM_UNIT_ID" val="_12*i*0"/>
  <p:tag name="KSO_WM_UNIT_BK_DARK_LIGHT" val="2"/>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ysClr val="windowText" lastClr="000000"/>
      </a:dk1>
      <a:lt1>
        <a:sysClr val="window" lastClr="FFFFFF"/>
      </a:lt1>
      <a:dk2>
        <a:srgbClr val="EEF1F6"/>
      </a:dk2>
      <a:lt2>
        <a:srgbClr val="FFFFFF"/>
      </a:lt2>
      <a:accent1>
        <a:srgbClr val="5E7A9C"/>
      </a:accent1>
      <a:accent2>
        <a:srgbClr val="648190"/>
      </a:accent2>
      <a:accent3>
        <a:srgbClr val="698883"/>
      </a:accent3>
      <a:accent4>
        <a:srgbClr val="6F8E77"/>
      </a:accent4>
      <a:accent5>
        <a:srgbClr val="74956A"/>
      </a:accent5>
      <a:accent6>
        <a:srgbClr val="7A9C5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1410</Words>
  <Application>Microsoft Office PowerPoint</Application>
  <PresentationFormat>宽屏</PresentationFormat>
  <Paragraphs>151</Paragraphs>
  <Slides>18</Slides>
  <Notes>3</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18</vt:i4>
      </vt:variant>
    </vt:vector>
  </HeadingPairs>
  <TitlesOfParts>
    <vt:vector size="28" baseType="lpstr">
      <vt:lpstr>等线</vt:lpstr>
      <vt:lpstr>等线 Light</vt:lpstr>
      <vt:lpstr>方正舒体</vt:lpstr>
      <vt:lpstr>微软雅黑</vt:lpstr>
      <vt:lpstr>Arial</vt:lpstr>
      <vt:lpstr>Calibri</vt:lpstr>
      <vt:lpstr>Wingdings</vt:lpstr>
      <vt:lpstr>Office 主题​​</vt:lpstr>
      <vt:lpstr>4_Office 主题​​</vt:lpstr>
      <vt:lpstr>1_Office 主题​​</vt:lpstr>
      <vt:lpstr>上海麦士&amp;予芯智能  联合开发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小草</dc:creator>
  <cp:lastModifiedBy>王 蔚</cp:lastModifiedBy>
  <cp:revision>346</cp:revision>
  <dcterms:created xsi:type="dcterms:W3CDTF">2020-06-18T03:30:00Z</dcterms:created>
  <dcterms:modified xsi:type="dcterms:W3CDTF">2020-10-30T03:42:39Z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2052-11.1.0.10116</vt:lpwstr>
  </property>
</Properties>
</file>