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40.xml" ContentType="application/vnd.openxmlformats-officedocument.presentationml.tags+xml"/>
  <Override PartName="/ppt/tags/tag241.xml" ContentType="application/vnd.openxmlformats-officedocument.presentationml.tags+xml"/>
  <Override PartName="/ppt/notesSlides/notesSlide1.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80" r:id="rId4"/>
  </p:sldMasterIdLst>
  <p:notesMasterIdLst>
    <p:notesMasterId r:id="rId27"/>
  </p:notesMasterIdLst>
  <p:handoutMasterIdLst>
    <p:handoutMasterId r:id="rId28"/>
  </p:handoutMasterIdLst>
  <p:sldIdLst>
    <p:sldId id="1149" r:id="rId5"/>
    <p:sldId id="1164" r:id="rId6"/>
    <p:sldId id="1228" r:id="rId7"/>
    <p:sldId id="1167" r:id="rId8"/>
    <p:sldId id="1218" r:id="rId9"/>
    <p:sldId id="1244" r:id="rId10"/>
    <p:sldId id="1245" r:id="rId11"/>
    <p:sldId id="1246" r:id="rId12"/>
    <p:sldId id="1248" r:id="rId13"/>
    <p:sldId id="1249" r:id="rId14"/>
    <p:sldId id="1250" r:id="rId15"/>
    <p:sldId id="1251" r:id="rId16"/>
    <p:sldId id="1252" r:id="rId17"/>
    <p:sldId id="1253" r:id="rId18"/>
    <p:sldId id="1247" r:id="rId19"/>
    <p:sldId id="1258" r:id="rId20"/>
    <p:sldId id="1255" r:id="rId21"/>
    <p:sldId id="1256" r:id="rId22"/>
    <p:sldId id="1259" r:id="rId23"/>
    <p:sldId id="1257" r:id="rId24"/>
    <p:sldId id="1260" r:id="rId25"/>
    <p:sldId id="114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16" d="100"/>
          <a:sy n="116" d="100"/>
        </p:scale>
        <p:origin x="8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xml"/><Relationship Id="rId7"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file:///C:\Users\D69LXP2\Desktop\400px_tools/pic_temp/pic_s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file:///C:\Users\D69LXP2\Desktop\400px_tools/pic_temp/pic_sup.png" TargetMode="External"/><Relationship Id="rId4" Type="http://schemas.openxmlformats.org/officeDocument/2006/relationships/tags" Target="../tags/tag28.xml"/><Relationship Id="rId9"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4.xml"/><Relationship Id="rId7"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file:///C:\Users\D69LXP2\Desktop\400px_tools/pic_temp/pic_s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file:///C:\Users\D69LXP2\Desktop\400px_tools/pic_temp/pic_sup.png" TargetMode="External"/><Relationship Id="rId5" Type="http://schemas.openxmlformats.org/officeDocument/2006/relationships/tags" Target="../tags/tag42.xml"/><Relationship Id="rId10" Type="http://schemas.openxmlformats.org/officeDocument/2006/relationships/image" Target="../media/image3.png"/><Relationship Id="rId4" Type="http://schemas.openxmlformats.org/officeDocument/2006/relationships/tags" Target="../tags/tag41.xml"/><Relationship Id="rId9"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file:///C:\Users\D69LXP2\Desktop\400px_tools/pic_temp/pic_sup.png" TargetMode="Externa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3.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Master" Target="../slideMasters/slideMaster3.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image" Target="file:///C:\Users\D69LXP2\Desktop\400px_tools/pic_temp/whole_pic.png" TargetMode="External"/><Relationship Id="rId4" Type="http://schemas.openxmlformats.org/officeDocument/2006/relationships/tags" Target="../tags/tag59.xml"/><Relationship Id="rId9"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file:///C:\Users\D69LXP2\Desktop\400px_tools/pic_temp/pic_sup.png" TargetMode="External"/><Relationship Id="rId5" Type="http://schemas.openxmlformats.org/officeDocument/2006/relationships/tags" Target="../tags/tag70.xml"/><Relationship Id="rId10" Type="http://schemas.openxmlformats.org/officeDocument/2006/relationships/image" Target="../media/image3.png"/><Relationship Id="rId4" Type="http://schemas.openxmlformats.org/officeDocument/2006/relationships/tags" Target="../tags/tag69.xml"/><Relationship Id="rId9"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image" Target="file:///C:\Users\D69LXP2\Desktop\400px_tools/pic_temp/pic_sup.png" TargetMode="External"/><Relationship Id="rId4" Type="http://schemas.openxmlformats.org/officeDocument/2006/relationships/tags" Target="../tags/tag77.xml"/><Relationship Id="rId9"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3.xml"/><Relationship Id="rId7" Type="http://schemas.openxmlformats.org/officeDocument/2006/relationships/slideMaster" Target="../slideMasters/slideMaster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image" Target="file:///C:\Users\D69LXP2\Desktop\400px_tools/pic_temp/pic_sup.png"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file:///C:\Users\D69LXP2\Desktop\400px_tools/pic_temp/pic_sup.png" TargetMode="External"/><Relationship Id="rId4" Type="http://schemas.openxmlformats.org/officeDocument/2006/relationships/tags" Target="../tags/tag90.xml"/><Relationship Id="rId9"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6.xml"/><Relationship Id="rId7" Type="http://schemas.openxmlformats.org/officeDocument/2006/relationships/slideMaster" Target="../slideMasters/slideMaster3.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file:///C:\Users\D69LXP2\Desktop\400px_tools/pic_temp/pic_sup.png"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10" Type="http://schemas.openxmlformats.org/officeDocument/2006/relationships/image" Target="file:///C:\Users\D69LXP2\Desktop\400px_tools/pic_temp/pic_sup.png" TargetMode="External"/><Relationship Id="rId4" Type="http://schemas.openxmlformats.org/officeDocument/2006/relationships/tags" Target="../tags/tag103.xml"/><Relationship Id="rId9"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file:///C:\Users\D69LXP2\Desktop\400px_tools/pic_temp/pic_sup.png" TargetMode="Externa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image" Target="../media/image3.png"/><Relationship Id="rId5" Type="http://schemas.openxmlformats.org/officeDocument/2006/relationships/tags" Target="../tags/tag111.xml"/><Relationship Id="rId10" Type="http://schemas.openxmlformats.org/officeDocument/2006/relationships/slideMaster" Target="../slideMasters/slideMaster3.xml"/><Relationship Id="rId4" Type="http://schemas.openxmlformats.org/officeDocument/2006/relationships/tags" Target="../tags/tag110.xml"/><Relationship Id="rId9" Type="http://schemas.openxmlformats.org/officeDocument/2006/relationships/tags" Target="../tags/tag11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image" Target="file:///C:\Users\D69LXP2\Desktop\400px_tools/pic_temp/pic_sup.png"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3.png"/><Relationship Id="rId5" Type="http://schemas.openxmlformats.org/officeDocument/2006/relationships/tags" Target="../tags/tag120.xml"/><Relationship Id="rId10" Type="http://schemas.openxmlformats.org/officeDocument/2006/relationships/slideMaster" Target="../slideMasters/slideMaster3.xml"/><Relationship Id="rId4" Type="http://schemas.openxmlformats.org/officeDocument/2006/relationships/tags" Target="../tags/tag119.xml"/><Relationship Id="rId9" Type="http://schemas.openxmlformats.org/officeDocument/2006/relationships/tags" Target="../tags/tag12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file:///C:\Users\D69LXP2\Desktop\400px_tools/pic_temp/pic_sup.png" TargetMode="Externa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image" Target="../media/image3.png"/><Relationship Id="rId5" Type="http://schemas.openxmlformats.org/officeDocument/2006/relationships/tags" Target="../tags/tag129.xml"/><Relationship Id="rId10" Type="http://schemas.openxmlformats.org/officeDocument/2006/relationships/slideMaster" Target="../slideMasters/slideMaster3.xml"/><Relationship Id="rId4" Type="http://schemas.openxmlformats.org/officeDocument/2006/relationships/tags" Target="../tags/tag128.xml"/><Relationship Id="rId9" Type="http://schemas.openxmlformats.org/officeDocument/2006/relationships/tags" Target="../tags/tag13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image" Target="../media/image3.png"/><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slideMaster" Target="../slideMasters/slideMaster3.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image" Target="file:///C:\Users\D69LXP2\Desktop\400px_tools/pic_temp/pic_sup.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10" Type="http://schemas.openxmlformats.org/officeDocument/2006/relationships/image" Target="file:///C:\Users\D69LXP2\Desktop\400px_tools/pic_temp/pic_sup.png" TargetMode="External"/><Relationship Id="rId4" Type="http://schemas.openxmlformats.org/officeDocument/2006/relationships/tags" Target="../tags/tag148.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5.jpeg"/><Relationship Id="rId4"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2.xml"/><Relationship Id="rId7" Type="http://schemas.openxmlformats.org/officeDocument/2006/relationships/image" Target="../media/image8.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slideMaster" Target="../slideMasters/slideMaster4.xml"/><Relationship Id="rId5" Type="http://schemas.openxmlformats.org/officeDocument/2006/relationships/tags" Target="../tags/tag164.xml"/><Relationship Id="rId4" Type="http://schemas.openxmlformats.org/officeDocument/2006/relationships/tags" Target="../tags/tag163.xml"/><Relationship Id="rId9"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image" Target="../media/image5.jpeg"/><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2.xml"/><Relationship Id="rId7" Type="http://schemas.openxmlformats.org/officeDocument/2006/relationships/slideMaster" Target="../slideMasters/slideMaster4.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9"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7.png"/><Relationship Id="rId5" Type="http://schemas.openxmlformats.org/officeDocument/2006/relationships/tags" Target="../tags/tag190.xml"/><Relationship Id="rId10" Type="http://schemas.openxmlformats.org/officeDocument/2006/relationships/image" Target="../media/image6.png"/><Relationship Id="rId4" Type="http://schemas.openxmlformats.org/officeDocument/2006/relationships/tags" Target="../tags/tag189.xml"/><Relationship Id="rId9"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7.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image" Target="../media/image6.png"/><Relationship Id="rId5" Type="http://schemas.openxmlformats.org/officeDocument/2006/relationships/tags" Target="../tags/tag198.xml"/><Relationship Id="rId10" Type="http://schemas.openxmlformats.org/officeDocument/2006/relationships/slideMaster" Target="../slideMasters/slideMaster4.xml"/><Relationship Id="rId4" Type="http://schemas.openxmlformats.org/officeDocument/2006/relationships/tags" Target="../tags/tag197.xml"/><Relationship Id="rId9" Type="http://schemas.openxmlformats.org/officeDocument/2006/relationships/tags" Target="../tags/tag202.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7.pn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6.png"/><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image" Target="../media/image7.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6.png"/><Relationship Id="rId5" Type="http://schemas.openxmlformats.org/officeDocument/2006/relationships/tags" Target="../tags/tag216.xml"/><Relationship Id="rId10" Type="http://schemas.openxmlformats.org/officeDocument/2006/relationships/slideMaster" Target="../slideMasters/slideMaster4.xml"/><Relationship Id="rId4" Type="http://schemas.openxmlformats.org/officeDocument/2006/relationships/tags" Target="../tags/tag215.xml"/><Relationship Id="rId9" Type="http://schemas.openxmlformats.org/officeDocument/2006/relationships/tags" Target="../tags/tag220.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6.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slideMaster" Target="../slideMasters/slideMaster4.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239.xml"/><Relationship Id="rId3" Type="http://schemas.openxmlformats.org/officeDocument/2006/relationships/tags" Target="../tags/tag234.xml"/><Relationship Id="rId7" Type="http://schemas.openxmlformats.org/officeDocument/2006/relationships/tags" Target="../tags/tag238.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image" Target="../media/image10.png"/><Relationship Id="rId5" Type="http://schemas.openxmlformats.org/officeDocument/2006/relationships/tags" Target="../tags/tag236.xml"/><Relationship Id="rId10" Type="http://schemas.openxmlformats.org/officeDocument/2006/relationships/image" Target="../media/image9.png"/><Relationship Id="rId4" Type="http://schemas.openxmlformats.org/officeDocument/2006/relationships/tags" Target="../tags/tag235.xml"/><Relationship Id="rId9"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6"/>
            </p:custDataLst>
          </p:nvPr>
        </p:nvSpPr>
        <p:spPr>
          <a:xfrm>
            <a:off x="3254375" y="3589972"/>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0"/>
            <a:ext cx="12192000" cy="6858000"/>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矩形 5"/>
          <p:cNvSpPr/>
          <p:nvPr userDrawn="1">
            <p:custDataLst>
              <p:tags r:id="rId3"/>
            </p:custDataLst>
          </p:nvPr>
        </p:nvSpPr>
        <p:spPr>
          <a:xfrm>
            <a:off x="0" y="0"/>
            <a:ext cx="786698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2020/11/10</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文本占位符 7"/>
          <p:cNvSpPr>
            <a:spLocks noGrp="1"/>
          </p:cNvSpPr>
          <p:nvPr>
            <p:ph type="body" idx="14" hasCustomPrompt="1"/>
            <p:custDataLst>
              <p:tags r:id="rId6"/>
            </p:custDataLst>
          </p:nvPr>
        </p:nvSpPr>
        <p:spPr>
          <a:xfrm>
            <a:off x="4323080" y="3533140"/>
            <a:ext cx="3545840" cy="470535"/>
          </a:xfrm>
        </p:spPr>
        <p:txBody>
          <a:bodyPr vert="horz" wrap="square" lIns="90170" tIns="46990" rIns="90170" bIns="4699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3201035" y="1863725"/>
            <a:ext cx="5789930" cy="1398905"/>
          </a:xfrm>
        </p:spPr>
        <p:txBody>
          <a:bodyPr vert="horz" wrap="square" lIns="90170" tIns="46990" rIns="90170" bIns="4699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4"/>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302438"/>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p:nvPr userDrawn="1">
            <p:custDataLst>
              <p:tags r:id="rId1"/>
            </p:custDataLst>
          </p:nvPr>
        </p:nvPicPr>
        <p:blipFill>
          <a:blip r:embed="rId13" r:link="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2020/11/10</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1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5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5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2020/11/10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41.xml"/><Relationship Id="rId1" Type="http://schemas.openxmlformats.org/officeDocument/2006/relationships/tags" Target="../tags/tag240.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25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8" Type="http://schemas.openxmlformats.org/officeDocument/2006/relationships/tags" Target="../tags/tag270.xml"/><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7.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image" Target="../media/image6.png"/><Relationship Id="rId5" Type="http://schemas.openxmlformats.org/officeDocument/2006/relationships/tags" Target="../tags/tag267.xml"/><Relationship Id="rId10" Type="http://schemas.openxmlformats.org/officeDocument/2006/relationships/slideLayout" Target="../slideLayouts/slideLayout36.xml"/><Relationship Id="rId4" Type="http://schemas.openxmlformats.org/officeDocument/2006/relationships/tags" Target="../tags/tag266.xml"/><Relationship Id="rId9" Type="http://schemas.openxmlformats.org/officeDocument/2006/relationships/tags" Target="../tags/tag27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7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27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76.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79.xml"/><Relationship Id="rId7" Type="http://schemas.openxmlformats.org/officeDocument/2006/relationships/notesSlide" Target="../notesSlides/notesSlide2.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slideLayout" Target="../slideLayouts/slideLayout7.xml"/><Relationship Id="rId5" Type="http://schemas.openxmlformats.org/officeDocument/2006/relationships/tags" Target="../tags/tag281.xml"/><Relationship Id="rId4" Type="http://schemas.openxmlformats.org/officeDocument/2006/relationships/tags" Target="../tags/tag280.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tags" Target="../tags/tag250.xml"/><Relationship Id="rId3" Type="http://schemas.openxmlformats.org/officeDocument/2006/relationships/tags" Target="../tags/tag245.xml"/><Relationship Id="rId7" Type="http://schemas.openxmlformats.org/officeDocument/2006/relationships/tags" Target="../tags/tag24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9"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ags" Target="../tags/tag25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5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0.xml"/><Relationship Id="rId1" Type="http://schemas.openxmlformats.org/officeDocument/2006/relationships/tags" Target="../tags/tag25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ags" Target="../tags/tag25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事件使用的API</a:t>
            </a:r>
          </a:p>
        </p:txBody>
      </p:sp>
      <p:pic>
        <p:nvPicPr>
          <p:cNvPr id="60" name="图片 60"/>
          <p:cNvPicPr>
            <a:picLocks noChangeAspect="1"/>
          </p:cNvPicPr>
          <p:nvPr/>
        </p:nvPicPr>
        <p:blipFill>
          <a:blip r:embed="rId3"/>
          <a:stretch>
            <a:fillRect/>
          </a:stretch>
        </p:blipFill>
        <p:spPr>
          <a:xfrm>
            <a:off x="285750" y="1453515"/>
            <a:ext cx="10025380" cy="4491355"/>
          </a:xfrm>
          <a:prstGeom prst="rect">
            <a:avLst/>
          </a:prstGeom>
        </p:spPr>
      </p:pic>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2.5.1.4  同步机制总结</a:t>
            </a:r>
          </a:p>
        </p:txBody>
      </p:sp>
      <p:sp>
        <p:nvSpPr>
          <p:cNvPr id="100" name="文本框 99"/>
          <p:cNvSpPr txBox="1"/>
          <p:nvPr/>
        </p:nvSpPr>
        <p:spPr>
          <a:xfrm>
            <a:off x="262890" y="1651635"/>
            <a:ext cx="11687810" cy="2861310"/>
          </a:xfrm>
          <a:prstGeom prst="rect">
            <a:avLst/>
          </a:prstGeom>
          <a:noFill/>
          <a:ln w="9525">
            <a:noFill/>
          </a:ln>
        </p:spPr>
        <p:txBody>
          <a:bodyPr wrap="square">
            <a:spAutoFit/>
          </a:bodyPr>
          <a:lstStyle/>
          <a:p>
            <a:pPr indent="266700">
              <a:lnSpc>
                <a:spcPct val="20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前面的核心课程中，我们花了不少时间来解释中断的重要性和独特性。因为中断是硬件产生的，虽然带有OS的系统，会对中断系统做些管理，但这不会改变中断的特殊性。最常见的问题就是中断处理程序中不能使用任何具有OS“阻塞”性质的函数。</a:t>
            </a:r>
            <a:r>
              <a:rPr lang="zh-CN" b="1" u="sng"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OS中“阻塞”的概念</a:t>
            </a:r>
            <a:r>
              <a:rPr lang="zh-CN" b="0" dirty="0">
                <a:latin typeface="微软雅黑" panose="020B0503020204020204" pitchFamily="34" charset="-122"/>
                <a:ea typeface="微软雅黑" panose="020B0503020204020204" pitchFamily="34" charset="-122"/>
                <a:cs typeface="微软雅黑" panose="020B0503020204020204" pitchFamily="34" charset="-122"/>
              </a:rPr>
              <a:t>就是当线程调用一个函数时，可能导致本线程被OS挂起。比如，获取一个信号量或者事件。这个比较容易理解。但是，从中断函数中发出信号量或者事件是可以的。互斥量就比较特殊，因为它具有“所有者”性质，无论是释放还是获取互斥量都不能在中断处理函数中使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2.5.2 线程通讯</a:t>
            </a:r>
          </a:p>
        </p:txBody>
      </p:sp>
      <p:sp>
        <p:nvSpPr>
          <p:cNvPr id="100" name="文本框 99"/>
          <p:cNvSpPr txBox="1"/>
          <p:nvPr/>
        </p:nvSpPr>
        <p:spPr>
          <a:xfrm>
            <a:off x="337820" y="1561465"/>
            <a:ext cx="11429365" cy="2306955"/>
          </a:xfrm>
          <a:prstGeom prst="rect">
            <a:avLst/>
          </a:prstGeom>
          <a:noFill/>
          <a:ln w="9525">
            <a:noFill/>
          </a:ln>
        </p:spPr>
        <p:txBody>
          <a:bodyPr wrap="square">
            <a:spAutoFit/>
          </a:bodyPr>
          <a:lstStyle/>
          <a:p>
            <a:pPr indent="266700">
              <a:lnSpc>
                <a:spcPct val="200000"/>
              </a:lnSpc>
            </a:pPr>
            <a:r>
              <a:rPr lang="zh-CN" b="0">
                <a:latin typeface="微软雅黑" panose="020B0503020204020204" pitchFamily="34" charset="-122"/>
                <a:ea typeface="微软雅黑" panose="020B0503020204020204" pitchFamily="34" charset="-122"/>
              </a:rPr>
              <a:t>前面讲解了线程之间同步的机制，我们发现线程间同步机制中，所有的方法都不能传递更多的数据或者信息。为了解决信息传递的问题，线程通讯的机制就出现了。当然，利用前面的同步机制，我们可以开辟一个内存区，比如一个全局变量或者数组在线程间传递信息也是可以的，但是这样的方式使用过多会导致程序的变得难以维护，效率也会降低。</a:t>
            </a:r>
            <a:endParaRPr lang="zh-CN" altLang="en-US">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2.5.2.1 邮箱(mailbox)</a:t>
            </a:r>
          </a:p>
        </p:txBody>
      </p:sp>
      <p:sp>
        <p:nvSpPr>
          <p:cNvPr id="100" name="文本框 99"/>
          <p:cNvSpPr txBox="1"/>
          <p:nvPr/>
        </p:nvSpPr>
        <p:spPr>
          <a:xfrm>
            <a:off x="315595" y="1314450"/>
            <a:ext cx="10089515" cy="5169535"/>
          </a:xfrm>
          <a:prstGeom prst="rect">
            <a:avLst/>
          </a:prstGeom>
          <a:noFill/>
          <a:ln w="9525">
            <a:noFill/>
          </a:ln>
        </p:spPr>
        <p:txBody>
          <a:bodyPr wrap="square">
            <a:spAutoFit/>
          </a:bodyPr>
          <a:lstStyle/>
          <a:p>
            <a:pPr indent="0">
              <a:lnSpc>
                <a:spcPct val="15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邮箱是RTOS中最常见的一种通讯方式。</a:t>
            </a:r>
          </a:p>
          <a:p>
            <a:pPr indent="0">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邮箱中的邮件排列是有顺序的，</a:t>
            </a:r>
            <a:r>
              <a:rPr lang="zh-CN" altLang="en-US" sz="2000">
                <a:solidFill>
                  <a:srgbClr val="EC660E"/>
                </a:solidFill>
                <a:latin typeface="微软雅黑" panose="020B0503020204020204" pitchFamily="34" charset="-122"/>
                <a:ea typeface="微软雅黑" panose="020B0503020204020204" pitchFamily="34" charset="-122"/>
                <a:cs typeface="微软雅黑" panose="020B0503020204020204" pitchFamily="34" charset="-122"/>
              </a:rPr>
              <a:t>一般遵循FIFO规则</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。同时，</a:t>
            </a:r>
            <a:r>
              <a:rPr lang="zh-CN" altLang="en-US" sz="2000">
                <a:solidFill>
                  <a:srgbClr val="EC660E"/>
                </a:solidFill>
                <a:latin typeface="微软雅黑" panose="020B0503020204020204" pitchFamily="34" charset="-122"/>
                <a:ea typeface="微软雅黑" panose="020B0503020204020204" pitchFamily="34" charset="-122"/>
                <a:cs typeface="微软雅黑" panose="020B0503020204020204" pitchFamily="34" charset="-122"/>
              </a:rPr>
              <a:t>邮箱是有大小的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我们不可能不停的往邮箱里丢邮件而不取出来。而且一个邮箱可以允许多个线程投递邮件，也允许多个线程从邮箱里取邮件。甚至允许同一个线程自己发自己取。但是，会不会取错邮件，那OS就不管了。所以，在正常使用中，我们往往在需要邮箱通讯的每一对线程中建立一个专用邮箱。</a:t>
            </a:r>
          </a:p>
          <a:p>
            <a:pPr indent="0">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RTT的邮箱规定，</a:t>
            </a:r>
            <a:r>
              <a:rPr lang="zh-CN" altLang="en-US" sz="2000">
                <a:solidFill>
                  <a:srgbClr val="EC660E"/>
                </a:solidFill>
                <a:latin typeface="微软雅黑" panose="020B0503020204020204" pitchFamily="34" charset="-122"/>
                <a:ea typeface="微软雅黑" panose="020B0503020204020204" pitchFamily="34" charset="-122"/>
                <a:cs typeface="微软雅黑" panose="020B0503020204020204" pitchFamily="34" charset="-122"/>
              </a:rPr>
              <a:t>每个邮件的内容只能为4个字节</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。那么如果信息多了怎么办呢？很简单对于ARM Cortex M系列的32位机而言，一个指针的大小正好也是4个字节。所以，如果我们要发送一个“内容丰富”的邮件，只要发送一个指针就好了。之所以邮箱的内容被规定为4个字节，主要还是从效率的角度出发。这样每个邮件的长度都是相同的，因此处理时间是可以准确计算的。这对于实时操作系统而言是非常重要的。</a:t>
            </a:r>
          </a:p>
        </p:txBody>
      </p:sp>
    </p:spTree>
    <p:custDataLst>
      <p:tags r:id="rId1"/>
    </p:custData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t>邮箱的创建</a:t>
            </a:r>
          </a:p>
        </p:txBody>
      </p:sp>
      <p:sp>
        <p:nvSpPr>
          <p:cNvPr id="100" name="文本框 99"/>
          <p:cNvSpPr txBox="1"/>
          <p:nvPr/>
        </p:nvSpPr>
        <p:spPr>
          <a:xfrm>
            <a:off x="316865" y="1511300"/>
            <a:ext cx="10154920" cy="4399915"/>
          </a:xfrm>
          <a:prstGeom prst="rect">
            <a:avLst/>
          </a:prstGeom>
          <a:noFill/>
          <a:ln w="9525">
            <a:noFill/>
          </a:ln>
        </p:spPr>
        <p:txBody>
          <a:bodyPr wrap="square">
            <a:spAutoFit/>
          </a:bodyPr>
          <a:lstStyle/>
          <a:p>
            <a:pPr indent="0">
              <a:lnSpc>
                <a:spcPct val="20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邮箱的创建也分为</a:t>
            </a:r>
            <a:r>
              <a:rPr lang="zh-CN" sz="2000" b="1">
                <a:solidFill>
                  <a:srgbClr val="EC660E"/>
                </a:solidFill>
                <a:latin typeface="微软雅黑" panose="020B0503020204020204" pitchFamily="34" charset="-122"/>
                <a:ea typeface="微软雅黑" panose="020B0503020204020204" pitchFamily="34" charset="-122"/>
                <a:cs typeface="微软雅黑" panose="020B0503020204020204" pitchFamily="34" charset="-122"/>
              </a:rPr>
              <a:t>静态和动态</a:t>
            </a:r>
            <a:r>
              <a:rPr lang="zh-CN" sz="2000" b="0">
                <a:latin typeface="微软雅黑" panose="020B0503020204020204" pitchFamily="34" charset="-122"/>
                <a:ea typeface="微软雅黑" panose="020B0503020204020204" pitchFamily="34" charset="-122"/>
                <a:cs typeface="微软雅黑" panose="020B0503020204020204" pitchFamily="34" charset="-122"/>
              </a:rPr>
              <a:t>两种。因此在创建是要留意两个地方。</a:t>
            </a:r>
            <a:r>
              <a:rPr lang="zh-CN" sz="2000" b="0" u="sng">
                <a:latin typeface="微软雅黑" panose="020B0503020204020204" pitchFamily="34" charset="-122"/>
                <a:ea typeface="微软雅黑" panose="020B0503020204020204" pitchFamily="34" charset="-122"/>
                <a:cs typeface="微软雅黑" panose="020B0503020204020204" pitchFamily="34" charset="-122"/>
              </a:rPr>
              <a:t>首先当然是静态对象的句柄（就是结构体的地址）需要提前声明好，其次就是邮箱的存储缓冲区也需要提前声明，并以同在初始化邮箱的时候作为参数传递给OS的API函数。</a:t>
            </a:r>
            <a:r>
              <a:rPr lang="zh-CN" sz="2000" b="0">
                <a:latin typeface="微软雅黑" panose="020B0503020204020204" pitchFamily="34" charset="-122"/>
                <a:ea typeface="微软雅黑" panose="020B0503020204020204" pitchFamily="34" charset="-122"/>
                <a:cs typeface="微软雅黑" panose="020B0503020204020204" pitchFamily="34" charset="-122"/>
              </a:rPr>
              <a:t>这部分内存空间是永远被占用的，OS无法释放静态对象的内存。而如果是动态邮箱，那就只要把需要的邮箱空间大小作为参数传递给OS的API函数即可，成功创建完毕后，函数会返回动态分配的邮箱句柄。动态邮箱所占用的内存是可以被OS释放的。不过，正常情况下我们也不需要频繁的创建和释放邮箱。</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t>线程的挂起</a:t>
            </a:r>
          </a:p>
        </p:txBody>
      </p:sp>
      <p:sp>
        <p:nvSpPr>
          <p:cNvPr id="100" name="文本框 99"/>
          <p:cNvSpPr txBox="1"/>
          <p:nvPr/>
        </p:nvSpPr>
        <p:spPr>
          <a:xfrm>
            <a:off x="137795" y="1143635"/>
            <a:ext cx="10392410" cy="5631180"/>
          </a:xfrm>
          <a:prstGeom prst="rect">
            <a:avLst/>
          </a:prstGeom>
          <a:noFill/>
          <a:ln w="9525">
            <a:noFill/>
          </a:ln>
        </p:spPr>
        <p:txBody>
          <a:bodyPr wrap="square">
            <a:spAutoFit/>
          </a:bodyPr>
          <a:lstStyle/>
          <a:p>
            <a:pPr indent="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当邮箱中没有邮件的时候，等待邮件的线程可能被挂起，除非设置了超时参数。</a:t>
            </a:r>
          </a:p>
          <a:p>
            <a:pPr indent="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一个线程往往是需要有实际的邮件内容才能继续处理事情，所以挂起的情况居多。直到邮箱中有了新邮件，挂起的线程才会被执行。</a:t>
            </a:r>
          </a:p>
          <a:p>
            <a:pPr indent="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如果有多个线程从同一个邮箱中收取邮件，那么可以按照FIFO原则，或者优先级原则来排队。和同步机制有些差别的是，在同步机制中发送或者释放的动作不会造成线程挂起，但是通讯机制里却有可能让发送端的线程也挂起，因为如果邮箱满了，那么发送邮件的线程就会被挂起，直到有邮件被从邮箱中取出。因此，</a:t>
            </a:r>
            <a:r>
              <a:rPr lang="zh-CN" sz="2000" b="0" u="sng" dirty="0">
                <a:latin typeface="微软雅黑" panose="020B0503020204020204" pitchFamily="34" charset="-122"/>
                <a:ea typeface="微软雅黑" panose="020B0503020204020204" pitchFamily="34" charset="-122"/>
                <a:cs typeface="微软雅黑" panose="020B0503020204020204" pitchFamily="34" charset="-122"/>
              </a:rPr>
              <a:t>不要随意在中断处理函数中使用邮箱功能，无论是发送还是接收。</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当然，如果为了方便，在中断处理函数中使用发送邮件功能时请使用不带等待功能的发送函数，这样就不会出现阻塞中断函数的错误。</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2531"/>
            <a:ext cx="720090" cy="720090"/>
          </a:xfrm>
          <a:prstGeom prst="rect">
            <a:avLst/>
          </a:prstGeom>
        </p:spPr>
      </p:pic>
      <p:sp>
        <p:nvSpPr>
          <p:cNvPr id="66" name="任意多边形: 形状 65"/>
          <p:cNvSpPr/>
          <p:nvPr>
            <p:custDataLst>
              <p:tags r:id="rId4"/>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5"/>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6"/>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p:cNvSpPr/>
          <p:nvPr>
            <p:custDataLst>
              <p:tags r:id="rId7"/>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8"/>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9"/>
            </p:custDataLst>
          </p:nvPr>
        </p:nvSpPr>
        <p:spPr>
          <a:xfrm>
            <a:off x="1449070" y="855345"/>
            <a:ext cx="8937625" cy="5156200"/>
          </a:xfrm>
          <a:prstGeom prst="rect">
            <a:avLst/>
          </a:prstGeom>
          <a:noFill/>
        </p:spPr>
        <p:txBody>
          <a:bodyPr wrap="square" lIns="91440" tIns="45720" rIns="91440" bIns="45720" rtlCol="0" anchor="ctr" anchorCtr="0">
            <a:normAutofit/>
          </a:bodyPr>
          <a:lstStyle/>
          <a:p>
            <a:pPr marL="0" lvl="0" indent="-285750" algn="l">
              <a:lnSpc>
                <a:spcPct val="150000"/>
              </a:lnSpc>
              <a:spcBef>
                <a:spcPts val="0"/>
              </a:spcBef>
              <a:spcAft>
                <a:spcPts val="1000"/>
              </a:spcAft>
              <a:buClr>
                <a:schemeClr val="tx1">
                  <a:lumMod val="65000"/>
                  <a:lumOff val="35000"/>
                </a:schemeClr>
              </a:buClr>
              <a:buSzPct val="100000"/>
              <a:buFont typeface="Wingdings" panose="05000000000000000000" pitchFamily="2" charset="2"/>
              <a:buNone/>
            </a:pPr>
            <a:r>
              <a:rPr lang="zh-CN" sz="22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前面提过，如果你在邮件里写了很多内容，那么邮件本身就可以改为指向该内容的一个指针而发送出去。当接收到的该指针的线程，最好尽快处理或将内容copy出来。</a:t>
            </a:r>
          </a:p>
          <a:p>
            <a:pPr marL="0" lvl="0" indent="-285750" algn="l">
              <a:lnSpc>
                <a:spcPct val="150000"/>
              </a:lnSpc>
              <a:spcBef>
                <a:spcPts val="0"/>
              </a:spcBef>
              <a:spcAft>
                <a:spcPts val="1000"/>
              </a:spcAft>
              <a:buClr>
                <a:schemeClr val="tx1">
                  <a:lumMod val="65000"/>
                  <a:lumOff val="35000"/>
                </a:schemeClr>
              </a:buClr>
              <a:buSzPct val="100000"/>
              <a:buFont typeface="Wingdings" panose="05000000000000000000" pitchFamily="2" charset="2"/>
              <a:buNone/>
            </a:pPr>
            <a:r>
              <a:rPr lang="zh-CN" sz="2200" b="1" u="sng" spc="150" dirty="0">
                <a:solidFill>
                  <a:srgbClr val="EC660E"/>
                </a:solidFill>
                <a:latin typeface="微软雅黑" panose="020B0503020204020204" pitchFamily="34" charset="-122"/>
                <a:ea typeface="微软雅黑" panose="020B0503020204020204" pitchFamily="34" charset="-122"/>
                <a:cs typeface="微软雅黑" panose="020B0503020204020204" pitchFamily="34" charset="-122"/>
              </a:rPr>
              <a:t>你怎么知道数据的大小呢？动动脑筋。</a:t>
            </a:r>
          </a:p>
          <a:p>
            <a:pPr marL="0" lvl="0" indent="-285750" algn="l">
              <a:lnSpc>
                <a:spcPct val="150000"/>
              </a:lnSpc>
              <a:spcBef>
                <a:spcPts val="0"/>
              </a:spcBef>
              <a:spcAft>
                <a:spcPts val="1000"/>
              </a:spcAft>
              <a:buClr>
                <a:schemeClr val="tx1">
                  <a:lumMod val="65000"/>
                  <a:lumOff val="35000"/>
                </a:schemeClr>
              </a:buClr>
              <a:buSzPct val="100000"/>
              <a:buFont typeface="Wingdings" panose="05000000000000000000" pitchFamily="2" charset="2"/>
              <a:buNone/>
            </a:pPr>
            <a:r>
              <a:rPr lang="zh-CN" sz="2200" spc="15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同时需要注意的是这个指针所指向的内存地址如果是动态分配的，请在处理后手动释放相关内存。否则，内存很容易就会被消耗殆尽。</a:t>
            </a:r>
          </a:p>
        </p:txBody>
      </p:sp>
    </p:spTree>
    <p:custDataLst>
      <p:tags r:id="rId1"/>
    </p:custData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邮箱使用的API</a:t>
            </a:r>
          </a:p>
        </p:txBody>
      </p:sp>
      <p:pic>
        <p:nvPicPr>
          <p:cNvPr id="59" name="图片 59"/>
          <p:cNvPicPr>
            <a:picLocks noChangeAspect="1"/>
          </p:cNvPicPr>
          <p:nvPr/>
        </p:nvPicPr>
        <p:blipFill>
          <a:blip r:embed="rId3"/>
          <a:stretch>
            <a:fillRect/>
          </a:stretch>
        </p:blipFill>
        <p:spPr>
          <a:xfrm>
            <a:off x="253365" y="1312545"/>
            <a:ext cx="9192895" cy="5073650"/>
          </a:xfrm>
          <a:prstGeom prst="rect">
            <a:avLst/>
          </a:prstGeom>
        </p:spPr>
      </p:pic>
    </p:spTree>
    <p:custDataLst>
      <p:tags r:id="rId1"/>
    </p:custData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2.5.2.2 消息队列(message queue)</a:t>
            </a:r>
          </a:p>
        </p:txBody>
      </p:sp>
      <p:sp>
        <p:nvSpPr>
          <p:cNvPr id="100" name="文本框 99"/>
          <p:cNvSpPr txBox="1"/>
          <p:nvPr/>
        </p:nvSpPr>
        <p:spPr>
          <a:xfrm>
            <a:off x="326390" y="1225550"/>
            <a:ext cx="10026015" cy="4661535"/>
          </a:xfrm>
          <a:prstGeom prst="rect">
            <a:avLst/>
          </a:prstGeom>
          <a:noFill/>
          <a:ln w="9525">
            <a:noFill/>
          </a:ln>
        </p:spPr>
        <p:txBody>
          <a:bodyPr wrap="square">
            <a:spAutoFit/>
          </a:bodyPr>
          <a:lstStyle/>
          <a:p>
            <a:pPr indent="266700" algn="l">
              <a:lnSpc>
                <a:spcPct val="15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消息队列，顾名思义，就是把消息组成一个队列，这个队列由OS来维护，通过创建或者初始化的时候来定义。既然称之为队列，那么消息的进出就遵循</a:t>
            </a:r>
            <a:r>
              <a:rPr lang="en-US" b="0" dirty="0">
                <a:latin typeface="微软雅黑" panose="020B0503020204020204" pitchFamily="34" charset="-122"/>
                <a:ea typeface="微软雅黑" panose="020B0503020204020204" pitchFamily="34" charset="-122"/>
                <a:cs typeface="微软雅黑" panose="020B0503020204020204" pitchFamily="34" charset="-122"/>
              </a:rPr>
              <a:t>FIFO</a:t>
            </a:r>
            <a:r>
              <a:rPr lang="zh-CN" b="0" dirty="0">
                <a:latin typeface="微软雅黑" panose="020B0503020204020204" pitchFamily="34" charset="-122"/>
                <a:ea typeface="微软雅黑" panose="020B0503020204020204" pitchFamily="34" charset="-122"/>
                <a:cs typeface="微软雅黑" panose="020B0503020204020204" pitchFamily="34" charset="-122"/>
              </a:rPr>
              <a:t>规则。等待消息的线程执行顺序可以根据消息队列初始化的时候来配置成</a:t>
            </a:r>
            <a:r>
              <a:rPr lang="en-US" b="0" dirty="0">
                <a:latin typeface="微软雅黑" panose="020B0503020204020204" pitchFamily="34" charset="-122"/>
                <a:ea typeface="微软雅黑" panose="020B0503020204020204" pitchFamily="34" charset="-122"/>
                <a:cs typeface="微软雅黑" panose="020B0503020204020204" pitchFamily="34" charset="-122"/>
              </a:rPr>
              <a:t>FIFO</a:t>
            </a:r>
            <a:r>
              <a:rPr lang="zh-CN" b="0" dirty="0">
                <a:latin typeface="微软雅黑" panose="020B0503020204020204" pitchFamily="34" charset="-122"/>
                <a:ea typeface="微软雅黑" panose="020B0503020204020204" pitchFamily="34" charset="-122"/>
                <a:cs typeface="微软雅黑" panose="020B0503020204020204" pitchFamily="34" charset="-122"/>
              </a:rPr>
              <a:t>或者优先级方式。</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266700" algn="l">
              <a:lnSpc>
                <a:spcPct val="150000"/>
              </a:lnSpc>
            </a:pPr>
            <a:r>
              <a:rPr lang="zh-CN" b="1" u="sng" dirty="0">
                <a:latin typeface="微软雅黑" panose="020B0503020204020204" pitchFamily="34" charset="-122"/>
                <a:ea typeface="微软雅黑" panose="020B0503020204020204" pitchFamily="34" charset="-122"/>
                <a:cs typeface="微软雅黑" panose="020B0503020204020204" pitchFamily="34" charset="-122"/>
              </a:rPr>
              <a:t>消息是如何处理不定长数据的呢？</a:t>
            </a:r>
            <a:r>
              <a:rPr lang="zh-CN" b="0" dirty="0">
                <a:latin typeface="微软雅黑" panose="020B0503020204020204" pitchFamily="34" charset="-122"/>
                <a:ea typeface="微软雅黑" panose="020B0503020204020204" pitchFamily="34" charset="-122"/>
                <a:cs typeface="微软雅黑" panose="020B0503020204020204" pitchFamily="34" charset="-122"/>
              </a:rPr>
              <a:t>从前面的邮箱中，我们已经看到可以利用指针的方式来扩展要发送的数据大小。消息队列用的也是这个方法，只不过不用我们自己动手来实现，OS帮我们代劳了。在创建消息队列对象的时候，我们需要告诉OS每个消息队列中最大的消息的数据量，同时还要告诉OS这个队列里最多能缓存下多少个消息。于是，OS就会根据这些信息，自动分配好内存，并且把他们以消息为单位链接成一个空闲链表。当</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有</a:t>
            </a:r>
            <a:r>
              <a:rPr lang="zh-CN" b="0" dirty="0">
                <a:latin typeface="微软雅黑" panose="020B0503020204020204" pitchFamily="34" charset="-122"/>
                <a:ea typeface="微软雅黑" panose="020B0503020204020204" pitchFamily="34" charset="-122"/>
                <a:cs typeface="微软雅黑" panose="020B0503020204020204" pitchFamily="34" charset="-122"/>
              </a:rPr>
              <a:t>线程需要发送消的时候，OS就先从空闲链表里取出一个空的消息，把线程要发送的信息copy到这个空的消息里，然后把这个消息挂到另外一个正常的消息链表的尾部。当有线程读取了这个消息，OS就把这个消息里的信息copy到读取线程指定的内存中，然后清空这个消息中的内容，再把这个消息重新挂回空闲链表，如此往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消息队列使用的API</a:t>
            </a:r>
          </a:p>
        </p:txBody>
      </p:sp>
      <p:pic>
        <p:nvPicPr>
          <p:cNvPr id="64" name="图片 64"/>
          <p:cNvPicPr>
            <a:picLocks noChangeAspect="1"/>
          </p:cNvPicPr>
          <p:nvPr/>
        </p:nvPicPr>
        <p:blipFill>
          <a:blip r:embed="rId3"/>
          <a:stretch>
            <a:fillRect/>
          </a:stretch>
        </p:blipFill>
        <p:spPr>
          <a:xfrm>
            <a:off x="361315" y="1225550"/>
            <a:ext cx="8208010" cy="5147310"/>
          </a:xfrm>
          <a:prstGeom prst="rect">
            <a:avLst/>
          </a:prstGeom>
        </p:spPr>
      </p:pic>
    </p:spTree>
    <p:custDataLst>
      <p:tags r:id="rId1"/>
    </p:custData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430" y="80010"/>
            <a:ext cx="4890135" cy="910590"/>
          </a:xfrm>
        </p:spPr>
        <p:txBody>
          <a:bodyPr/>
          <a:lstStyle/>
          <a:p>
            <a:r>
              <a:rPr lang="en-US" altLang="zh-CN"/>
              <a:t>RTOS </a:t>
            </a:r>
            <a:r>
              <a:rPr lang="zh-CN" altLang="en-US"/>
              <a:t>课程表</a:t>
            </a:r>
          </a:p>
        </p:txBody>
      </p:sp>
      <p:graphicFrame>
        <p:nvGraphicFramePr>
          <p:cNvPr id="3" name="表格 2"/>
          <p:cNvGraphicFramePr/>
          <p:nvPr>
            <p:custDataLst>
              <p:tags r:id="rId1"/>
            </p:custDataLst>
          </p:nvPr>
        </p:nvGraphicFramePr>
        <p:xfrm>
          <a:off x="392430" y="1071880"/>
          <a:ext cx="9911080" cy="5665470"/>
        </p:xfrm>
        <a:graphic>
          <a:graphicData uri="http://schemas.openxmlformats.org/drawingml/2006/table">
            <a:tbl>
              <a:tblPr firstRow="1" bandRow="1">
                <a:tableStyleId>{5C22544A-7EE6-4342-B048-85BDC9FD1C3A}</a:tableStyleId>
              </a:tblPr>
              <a:tblGrid>
                <a:gridCol w="1169670">
                  <a:extLst>
                    <a:ext uri="{9D8B030D-6E8A-4147-A177-3AD203B41FA5}">
                      <a16:colId xmlns:a16="http://schemas.microsoft.com/office/drawing/2014/main" val="20000"/>
                    </a:ext>
                  </a:extLst>
                </a:gridCol>
                <a:gridCol w="704215">
                  <a:extLst>
                    <a:ext uri="{9D8B030D-6E8A-4147-A177-3AD203B41FA5}">
                      <a16:colId xmlns:a16="http://schemas.microsoft.com/office/drawing/2014/main" val="20001"/>
                    </a:ext>
                  </a:extLst>
                </a:gridCol>
                <a:gridCol w="3377565">
                  <a:extLst>
                    <a:ext uri="{9D8B030D-6E8A-4147-A177-3AD203B41FA5}">
                      <a16:colId xmlns:a16="http://schemas.microsoft.com/office/drawing/2014/main" val="20002"/>
                    </a:ext>
                  </a:extLst>
                </a:gridCol>
                <a:gridCol w="4659630">
                  <a:extLst>
                    <a:ext uri="{9D8B030D-6E8A-4147-A177-3AD203B41FA5}">
                      <a16:colId xmlns:a16="http://schemas.microsoft.com/office/drawing/2014/main" val="20003"/>
                    </a:ext>
                  </a:extLst>
                </a:gridCol>
              </a:tblGrid>
              <a:tr h="445770">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时间</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性质</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课</a:t>
                      </a:r>
                      <a:r>
                        <a:rPr lang="en-US"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程</a:t>
                      </a:r>
                      <a:endParaRPr lang="en-US" altLang="en-US"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重要知识</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extLst>
                  <a:ext uri="{0D108BD9-81ED-4DB2-BD59-A6C34878D82A}">
                    <a16:rowId xmlns:a16="http://schemas.microsoft.com/office/drawing/2014/main" val="10000"/>
                  </a:ext>
                </a:extLst>
              </a:tr>
              <a:tr h="49530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10月27日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人类吃了智慧果后做的第一件事是用树叶做了件衣服—RTOS原理</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为何需要使用RTOS，它和普通的OS有什么区别。</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93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10月30日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巧妇难为无米之炊-- RT-Thread环境搭建（Keil）</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RT-Thread概述、架构，如何获取，并在开发板上运行一个基于RT-Thread的小程序(hello world)。</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38925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11月3日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障眼法—RTOS如何做分身术？</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内核基础、线程如何管理、定时器如何管理</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92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11月6日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三头六臂—一起做几个多线程的例程</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基于前面的课程，实践多线程例程(多线程调度例子，包括OS Timer)</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r h="495935">
                <a:tc>
                  <a:txBody>
                    <a:bodyPr/>
                    <a:lstStyle/>
                    <a:p>
                      <a:pPr indent="0" algn="ctr">
                        <a:buNone/>
                      </a:pPr>
                      <a:r>
                        <a:rPr lang="zh-CN"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11月10日</a:t>
                      </a:r>
                      <a:endParaRPr lang="zh-CN" altLang="en-US" sz="1400" b="1">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1">
                          <a:solidFill>
                            <a:srgbClr val="404040"/>
                          </a:solidFill>
                          <a:latin typeface="微软雅黑" panose="020B0503020204020204" pitchFamily="34" charset="-122"/>
                          <a:ea typeface="微软雅黑" panose="020B0503020204020204" pitchFamily="34" charset="-122"/>
                        </a:rPr>
                        <a:t>理论</a:t>
                      </a:r>
                      <a:endParaRPr lang="zh-CN" altLang="en-US" sz="1400" b="1">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团结才是力量—让线程之间同步和通讯</a:t>
                      </a:r>
                      <a:endParaRPr lang="en-US"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1">
                          <a:solidFill>
                            <a:srgbClr val="404040"/>
                          </a:solidFill>
                          <a:latin typeface="微软雅黑" panose="020B0503020204020204" pitchFamily="34" charset="-122"/>
                          <a:ea typeface="微软雅黑" panose="020B0503020204020204" pitchFamily="34" charset="-122"/>
                        </a:rPr>
                        <a:t>介绍线程间的同步和通讯机制</a:t>
                      </a:r>
                      <a:endParaRPr lang="zh-CN" altLang="en-US" sz="1400" b="1">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57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11月13日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开始烧脑—RTOS实践案例</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基于前面的课程，实践多线程和多线程同步、通讯的例程。（信号量、消息…）</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6"/>
                  </a:ext>
                </a:extLst>
              </a:tr>
              <a:tr h="38798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节约是美德—内存管理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RTOS如何管理内存？</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55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11月20日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家中有粮，心里不慌—中断管理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基于前面课程，实践内存管理和中断管理的例程。(按键中断处理)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8"/>
                  </a:ext>
                </a:extLst>
              </a:tr>
              <a:tr h="49530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11月24日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乾坤大挪移—内核移植</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RTOS实现多线程能力的根本原因，以及如何移植RT-Thread内核到不同的MCU上。</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720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工欲善其事必先利其器—Env辅助开发环境和FinSH控制台</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介绍Env辅助开发环境和FinSH控制台的使用方法。</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10"/>
                  </a:ext>
                </a:extLst>
              </a:tr>
              <a:tr h="49593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12月1日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考核</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用RT-Thread开发一个指定功能的应用</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考核</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spd="slow"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2.5.2.3信号(signal)</a:t>
            </a:r>
          </a:p>
        </p:txBody>
      </p:sp>
      <p:sp>
        <p:nvSpPr>
          <p:cNvPr id="3" name="文本框 2"/>
          <p:cNvSpPr txBox="1"/>
          <p:nvPr/>
        </p:nvSpPr>
        <p:spPr>
          <a:xfrm>
            <a:off x="877570" y="2014855"/>
            <a:ext cx="10284460" cy="2553335"/>
          </a:xfrm>
          <a:prstGeom prst="rect">
            <a:avLst/>
          </a:prstGeom>
          <a:noFill/>
          <a:ln w="9525">
            <a:noFill/>
          </a:ln>
        </p:spPr>
        <p:txBody>
          <a:bodyPr wrap="square">
            <a:spAutoFit/>
          </a:bodyPr>
          <a:lstStyle/>
          <a:p>
            <a:pPr indent="266700">
              <a:lnSpc>
                <a:spcPct val="20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请不要把信号和信号量混淆，信号量是前面线程同步中提到的</a:t>
            </a:r>
            <a:r>
              <a:rPr lang="en-US" sz="2000" b="0" dirty="0">
                <a:latin typeface="微软雅黑" panose="020B0503020204020204" pitchFamily="34" charset="-122"/>
                <a:ea typeface="微软雅黑" panose="020B0503020204020204" pitchFamily="34" charset="-122"/>
                <a:cs typeface="微软雅黑" panose="020B0503020204020204" pitchFamily="34" charset="-122"/>
              </a:rPr>
              <a:t>semaphore</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，也叫“旗语”。这里的信号和前面的线程同步及消息机制都不同，它模拟了一个硬件的中断，使用了芯片提供的软件中断指令，所以它其实</a:t>
            </a:r>
            <a:r>
              <a:rPr lang="zh-CN" sz="2000" b="1" u="sng" dirty="0">
                <a:latin typeface="微软雅黑" panose="020B0503020204020204" pitchFamily="34" charset="-122"/>
                <a:ea typeface="微软雅黑" panose="020B0503020204020204" pitchFamily="34" charset="-122"/>
                <a:cs typeface="微软雅黑" panose="020B0503020204020204" pitchFamily="34" charset="-122"/>
              </a:rPr>
              <a:t>本质上也是一个中断</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，信号的行为看起来就更像是中断就很显然了。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信号使用的API</a:t>
            </a:r>
          </a:p>
        </p:txBody>
      </p:sp>
      <p:sp>
        <p:nvSpPr>
          <p:cNvPr id="100" name="文本框 99"/>
          <p:cNvSpPr txBox="1"/>
          <p:nvPr/>
        </p:nvSpPr>
        <p:spPr>
          <a:xfrm>
            <a:off x="262255" y="1225550"/>
            <a:ext cx="11505565" cy="1938020"/>
          </a:xfrm>
          <a:prstGeom prst="rect">
            <a:avLst/>
          </a:prstGeom>
          <a:noFill/>
          <a:ln w="9525">
            <a:noFill/>
          </a:ln>
        </p:spPr>
        <p:txBody>
          <a:bodyPr wrap="square">
            <a:spAutoFit/>
          </a:bodyPr>
          <a:lstStyle/>
          <a:p>
            <a:pPr indent="0">
              <a:lnSpc>
                <a:spcPct val="150000"/>
              </a:lnSpc>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给线程发送信号的API函数非常特别，名字叫“rt_thread_kill”。熟悉Linux的同学一定直到，当我们要停止某个应用程序，只要在命令行输入一个kill指令就能把这个应用程序关闭。那么这个kill和那个kill有啥联系吗？为何这个API放在这里显得那么的突兀？答案当然是有关系的，请联系一下信号的软件中断属性，自己先推敲一下。</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3" name="图片 63"/>
          <p:cNvPicPr>
            <a:picLocks noChangeAspect="1"/>
          </p:cNvPicPr>
          <p:nvPr/>
        </p:nvPicPr>
        <p:blipFill>
          <a:blip r:embed="rId3"/>
          <a:stretch>
            <a:fillRect/>
          </a:stretch>
        </p:blipFill>
        <p:spPr>
          <a:xfrm>
            <a:off x="510540" y="3305175"/>
            <a:ext cx="8935720" cy="3053715"/>
          </a:xfrm>
          <a:prstGeom prst="rect">
            <a:avLst/>
          </a:prstGeom>
        </p:spPr>
      </p:pic>
    </p:spTree>
    <p:custDataLst>
      <p:tags r:id="rId1"/>
    </p:custDataLst>
  </p:cSld>
  <p:clrMapOvr>
    <a:masterClrMapping/>
  </p:clrMapOvr>
  <p:transition spd="slow"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524000" y="2286018"/>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3596640"/>
            <a:ext cx="5469890" cy="106616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开始烧脑—RTOS实践案例</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291636" y="0"/>
            <a:ext cx="11608728" cy="6858000"/>
          </a:xfrm>
          <a:prstGeom prst="rect">
            <a:avLst/>
          </a:prstGeom>
          <a:solidFill>
            <a:schemeClr val="lt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泪珠形 5"/>
          <p:cNvSpPr/>
          <p:nvPr>
            <p:custDataLst>
              <p:tags r:id="rId3"/>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5"/>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6"/>
            </p:custDataLst>
          </p:nvPr>
        </p:nvSpPr>
        <p:spPr>
          <a:xfrm>
            <a:off x="3260496" y="872572"/>
            <a:ext cx="5671008" cy="629920"/>
          </a:xfrm>
          <a:prstGeom prst="rect">
            <a:avLst/>
          </a:prstGeom>
          <a:noFill/>
        </p:spPr>
        <p:txBody>
          <a:bodyPr wrap="square" lIns="91440" tIns="45720" rIns="91440" bIns="45720" rtlCol="0" anchor="ctr" anchorCtr="0">
            <a:normAutofit fontScale="975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600" b="1" i="0" kern="1200" cap="none" spc="300" normalizeH="0" noProof="0">
                <a:ln>
                  <a:noFill/>
                </a:ln>
                <a:solidFill>
                  <a:schemeClr val="accent1"/>
                </a:solidFill>
                <a:effectLst/>
              </a:rPr>
              <a:t>上节回顾</a:t>
            </a:r>
          </a:p>
        </p:txBody>
      </p:sp>
      <p:sp>
        <p:nvSpPr>
          <p:cNvPr id="10" name="矩形 9"/>
          <p:cNvSpPr/>
          <p:nvPr>
            <p:custDataLst>
              <p:tags r:id="rId7"/>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8"/>
            </p:custDataLst>
          </p:nvPr>
        </p:nvSpPr>
        <p:spPr>
          <a:xfrm>
            <a:off x="2259965" y="2748280"/>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285750" algn="l" defTabSz="914400" rtl="0" eaLnBrk="1" fontAlgn="ctr" latinLnBrk="0" hangingPunct="1">
              <a:lnSpc>
                <a:spcPct val="130000"/>
              </a:lnSpc>
              <a:spcBef>
                <a:spcPts val="1000"/>
              </a:spcBef>
              <a:spcAft>
                <a:spcPts val="0"/>
              </a:spcAft>
              <a:buSzPct val="100000"/>
              <a:buFont typeface="Wingdings" panose="05000000000000000000" charset="0"/>
              <a:buNone/>
            </a:pPr>
            <a:r>
              <a:rPr lang="en-US" sz="3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三头六臂</a:t>
            </a:r>
          </a:p>
          <a:p>
            <a:pPr marL="0" marR="0" lvl="0" indent="-285750" algn="ctr" defTabSz="914400" rtl="0" eaLnBrk="1" fontAlgn="ctr" latinLnBrk="0" hangingPunct="1">
              <a:lnSpc>
                <a:spcPct val="130000"/>
              </a:lnSpc>
              <a:spcBef>
                <a:spcPts val="1000"/>
              </a:spcBef>
              <a:spcAft>
                <a:spcPts val="0"/>
              </a:spcAft>
              <a:buSzPct val="100000"/>
              <a:buFont typeface="Wingdings" panose="05000000000000000000" charset="0"/>
              <a:buNone/>
            </a:pPr>
            <a:r>
              <a:rPr lang="en-US" sz="3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—一起做几个多线程的例程</a:t>
            </a:r>
            <a:endParaRPr kumimoji="0" lang="en-US" altLang="zh-CN" sz="3600" b="1" i="0" kern="1200" cap="none" spc="3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2.5.1 线程同步</a:t>
            </a:r>
          </a:p>
        </p:txBody>
      </p:sp>
      <p:pic>
        <p:nvPicPr>
          <p:cNvPr id="5" name="图片 4"/>
          <p:cNvPicPr>
            <a:picLocks noChangeAspect="1"/>
          </p:cNvPicPr>
          <p:nvPr/>
        </p:nvPicPr>
        <p:blipFill>
          <a:blip r:embed="rId3"/>
          <a:stretch>
            <a:fillRect/>
          </a:stretch>
        </p:blipFill>
        <p:spPr>
          <a:xfrm>
            <a:off x="0" y="1428750"/>
            <a:ext cx="9723120" cy="4625340"/>
          </a:xfrm>
          <a:prstGeom prst="rect">
            <a:avLst/>
          </a:prstGeom>
        </p:spPr>
      </p:pic>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2.5.1.1 信号量(semaphore)</a:t>
            </a:r>
          </a:p>
        </p:txBody>
      </p:sp>
      <p:sp>
        <p:nvSpPr>
          <p:cNvPr id="100" name="文本框 99"/>
          <p:cNvSpPr txBox="1"/>
          <p:nvPr/>
        </p:nvSpPr>
        <p:spPr>
          <a:xfrm>
            <a:off x="405130" y="1351280"/>
            <a:ext cx="11407140" cy="1753235"/>
          </a:xfrm>
          <a:prstGeom prst="rect">
            <a:avLst/>
          </a:prstGeom>
          <a:noFill/>
          <a:ln w="9525">
            <a:noFill/>
          </a:ln>
        </p:spPr>
        <p:txBody>
          <a:bodyPr wrap="square">
            <a:spAutoFit/>
          </a:bodyPr>
          <a:lstStyle/>
          <a:p>
            <a:pPr indent="266700">
              <a:lnSpc>
                <a:spcPct val="150000"/>
              </a:lnSpc>
            </a:pPr>
            <a:r>
              <a:rPr lang="zh-CN" b="0">
                <a:latin typeface="微软雅黑" panose="020B0503020204020204" pitchFamily="34" charset="-122"/>
                <a:ea typeface="微软雅黑" panose="020B0503020204020204" pitchFamily="34" charset="-122"/>
                <a:cs typeface="微软雅黑" panose="020B0503020204020204" pitchFamily="34" charset="-122"/>
              </a:rPr>
              <a:t>信号量是最基础的线程同步方法，灵活方便，被广泛使用，但是也存在一定的局限性。首先，信号量使用不当，很容易造成“死锁”。就是说持有信号量的线程某些原因无法释放信号量，导致其他线程永远无法得到信号量。还有就是在递归调用中使用了信号量，导致自己把自己给“套死”了。其次，信号量还会造成所谓优先级反转的现象</a:t>
            </a:r>
            <a:r>
              <a:rPr lang="zh-CN" sz="16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 name="图片 33"/>
          <p:cNvPicPr>
            <a:picLocks noChangeAspect="1"/>
          </p:cNvPicPr>
          <p:nvPr/>
        </p:nvPicPr>
        <p:blipFill>
          <a:blip r:embed="rId3"/>
          <a:stretch>
            <a:fillRect/>
          </a:stretch>
        </p:blipFill>
        <p:spPr>
          <a:xfrm>
            <a:off x="1697355" y="3299460"/>
            <a:ext cx="6610350" cy="2506980"/>
          </a:xfrm>
          <a:prstGeom prst="rect">
            <a:avLst/>
          </a:prstGeom>
          <a:solidFill>
            <a:schemeClr val="bg1">
              <a:lumMod val="85000"/>
            </a:schemeClr>
          </a:solidFill>
          <a:ln>
            <a:solidFill>
              <a:schemeClr val="bg1">
                <a:lumMod val="50000"/>
              </a:schemeClr>
            </a:solidFill>
          </a:ln>
        </p:spPr>
      </p:pic>
      <p:sp>
        <p:nvSpPr>
          <p:cNvPr id="5" name="文本框 4"/>
          <p:cNvSpPr txBox="1"/>
          <p:nvPr/>
        </p:nvSpPr>
        <p:spPr>
          <a:xfrm>
            <a:off x="2087245" y="5958840"/>
            <a:ext cx="5080000" cy="368300"/>
          </a:xfrm>
          <a:prstGeom prst="rect">
            <a:avLst/>
          </a:prstGeom>
          <a:noFill/>
          <a:ln w="9525">
            <a:noFill/>
          </a:ln>
        </p:spPr>
        <p:txBody>
          <a:bodyPr wrap="square">
            <a:spAutoFit/>
          </a:bodyPr>
          <a:lstStyle/>
          <a:p>
            <a:pPr indent="0" algn="ctr"/>
            <a:r>
              <a:rPr lang="zh-CN" sz="1800" b="0">
                <a:latin typeface="微软雅黑" panose="020B0503020204020204" pitchFamily="34" charset="-122"/>
                <a:ea typeface="微软雅黑" panose="020B0503020204020204" pitchFamily="34" charset="-122"/>
                <a:cs typeface="微软雅黑" panose="020B0503020204020204" pitchFamily="34" charset="-122"/>
              </a:rPr>
              <a:t>图：优先级反转示意图</a:t>
            </a:r>
            <a:endParaRPr 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04165"/>
            <a:ext cx="9308465" cy="910590"/>
          </a:xfrm>
        </p:spPr>
        <p:txBody>
          <a:bodyPr>
            <a:normAutofit/>
          </a:bodyPr>
          <a:lstStyle/>
          <a:p>
            <a:r>
              <a:t>信号量使用的API</a:t>
            </a:r>
          </a:p>
        </p:txBody>
      </p:sp>
      <p:pic>
        <p:nvPicPr>
          <p:cNvPr id="62" name="图片 62"/>
          <p:cNvPicPr>
            <a:picLocks noChangeAspect="1"/>
          </p:cNvPicPr>
          <p:nvPr/>
        </p:nvPicPr>
        <p:blipFill>
          <a:blip r:embed="rId3"/>
          <a:stretch>
            <a:fillRect/>
          </a:stretch>
        </p:blipFill>
        <p:spPr>
          <a:xfrm>
            <a:off x="420370" y="1691640"/>
            <a:ext cx="9214485" cy="4196080"/>
          </a:xfrm>
          <a:prstGeom prst="rect">
            <a:avLst/>
          </a:prstGeom>
        </p:spPr>
      </p:pic>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2.5.1.2 互斥量(mutex)</a:t>
            </a:r>
          </a:p>
        </p:txBody>
      </p:sp>
      <p:sp>
        <p:nvSpPr>
          <p:cNvPr id="100" name="文本框 99"/>
          <p:cNvSpPr txBox="1"/>
          <p:nvPr/>
        </p:nvSpPr>
        <p:spPr>
          <a:xfrm>
            <a:off x="499110" y="1134745"/>
            <a:ext cx="9669780" cy="5631180"/>
          </a:xfrm>
          <a:prstGeom prst="rect">
            <a:avLst/>
          </a:prstGeom>
          <a:noFill/>
          <a:ln w="9525">
            <a:noFill/>
          </a:ln>
        </p:spPr>
        <p:txBody>
          <a:bodyPr wrap="square">
            <a:spAutoFit/>
          </a:bodyPr>
          <a:lstStyle/>
          <a:p>
            <a:pPr indent="266700">
              <a:lnSpc>
                <a:spcPct val="200000"/>
              </a:lnSpc>
            </a:pPr>
            <a:r>
              <a:rPr lang="zh-CN" sz="2000" b="0">
                <a:latin typeface="微软雅黑" panose="020B0503020204020204" pitchFamily="34" charset="-122"/>
                <a:ea typeface="微软雅黑" panose="020B0503020204020204" pitchFamily="34" charset="-122"/>
              </a:rPr>
              <a:t>前面的信号量使用，尤其是二值信号量的使用存在不少隐患，于是一种</a:t>
            </a:r>
            <a:r>
              <a:rPr lang="zh-CN" sz="2000" b="1">
                <a:solidFill>
                  <a:schemeClr val="accent2"/>
                </a:solidFill>
                <a:latin typeface="微软雅黑" panose="020B0503020204020204" pitchFamily="34" charset="-122"/>
                <a:ea typeface="微软雅黑" panose="020B0503020204020204" pitchFamily="34" charset="-122"/>
              </a:rPr>
              <a:t>特殊的二值信号量</a:t>
            </a:r>
            <a:r>
              <a:rPr lang="zh-CN" sz="2000" b="0">
                <a:latin typeface="微软雅黑" panose="020B0503020204020204" pitchFamily="34" charset="-122"/>
                <a:ea typeface="微软雅黑" panose="020B0503020204020204" pitchFamily="34" charset="-122"/>
              </a:rPr>
              <a:t>登场了，这种针对普通二值信号量改进的版本我们称之为互斥量。它具有排他性。因此和普通的二值信号量有两个最基本的差异。</a:t>
            </a:r>
          </a:p>
          <a:p>
            <a:pPr indent="266700">
              <a:lnSpc>
                <a:spcPct val="200000"/>
              </a:lnSpc>
            </a:pPr>
            <a:r>
              <a:rPr lang="zh-CN" altLang="en-US" sz="2000" b="0">
                <a:latin typeface="微软雅黑" panose="020B0503020204020204" pitchFamily="34" charset="-122"/>
                <a:ea typeface="微软雅黑" panose="020B0503020204020204" pitchFamily="34" charset="-122"/>
              </a:rPr>
              <a:t>首先，互斥量存在一个</a:t>
            </a:r>
            <a:r>
              <a:rPr lang="zh-CN" altLang="en-US" sz="2000" b="1">
                <a:solidFill>
                  <a:schemeClr val="accent2"/>
                </a:solidFill>
                <a:latin typeface="微软雅黑" panose="020B0503020204020204" pitchFamily="34" charset="-122"/>
                <a:ea typeface="微软雅黑" panose="020B0503020204020204" pitchFamily="34" charset="-122"/>
              </a:rPr>
              <a:t>所有权的概念</a:t>
            </a:r>
            <a:r>
              <a:rPr lang="zh-CN" altLang="en-US" sz="2000" b="0">
                <a:latin typeface="微软雅黑" panose="020B0503020204020204" pitchFamily="34" charset="-122"/>
                <a:ea typeface="微软雅黑" panose="020B0503020204020204" pitchFamily="34" charset="-122"/>
              </a:rPr>
              <a:t>，一旦这个互斥量被一个线程成功获取后，那么这个线程就是这个互斥量的所有者，其他线程自然也无法获取该互斥量。</a:t>
            </a:r>
          </a:p>
          <a:p>
            <a:pPr indent="266700">
              <a:lnSpc>
                <a:spcPct val="200000"/>
              </a:lnSpc>
            </a:pPr>
            <a:r>
              <a:rPr lang="zh-CN" altLang="en-US" sz="2000" b="0">
                <a:latin typeface="微软雅黑" panose="020B0503020204020204" pitchFamily="34" charset="-122"/>
                <a:ea typeface="微软雅黑" panose="020B0503020204020204" pitchFamily="34" charset="-122"/>
              </a:rPr>
              <a:t>互斥量还解决了前面</a:t>
            </a:r>
            <a:r>
              <a:rPr lang="zh-CN" altLang="en-US" sz="2000" b="1">
                <a:solidFill>
                  <a:schemeClr val="accent2"/>
                </a:solidFill>
                <a:latin typeface="微软雅黑" panose="020B0503020204020204" pitchFamily="34" charset="-122"/>
                <a:ea typeface="微软雅黑" panose="020B0503020204020204" pitchFamily="34" charset="-122"/>
              </a:rPr>
              <a:t>优先级反转</a:t>
            </a:r>
            <a:r>
              <a:rPr lang="zh-CN" altLang="en-US" sz="2000" b="0">
                <a:latin typeface="微软雅黑" panose="020B0503020204020204" pitchFamily="34" charset="-122"/>
                <a:ea typeface="微软雅黑" panose="020B0503020204020204" pitchFamily="34" charset="-122"/>
              </a:rPr>
              <a:t>的问题。方法很简单，因为互斥量有所有者的概念，因此当另外一个优先级比较高的线程在等待互斥量的时候，OS会自动把持有互斥量的线程优先级临时拉到和等待互斥量的线程优先级相同。这样就能避免其他低优先级的线程“插队”。</a:t>
            </a:r>
          </a:p>
        </p:txBody>
      </p:sp>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互斥量使用的API</a:t>
            </a:r>
          </a:p>
        </p:txBody>
      </p:sp>
      <p:pic>
        <p:nvPicPr>
          <p:cNvPr id="61" name="图片 61"/>
          <p:cNvPicPr>
            <a:picLocks noChangeAspect="1"/>
          </p:cNvPicPr>
          <p:nvPr/>
        </p:nvPicPr>
        <p:blipFill>
          <a:blip r:embed="rId3"/>
          <a:stretch>
            <a:fillRect/>
          </a:stretch>
        </p:blipFill>
        <p:spPr>
          <a:xfrm>
            <a:off x="230505" y="1444625"/>
            <a:ext cx="9822815" cy="3707130"/>
          </a:xfrm>
          <a:prstGeom prst="rect">
            <a:avLst/>
          </a:prstGeom>
        </p:spPr>
      </p:pic>
      <p:sp>
        <p:nvSpPr>
          <p:cNvPr id="100" name="文本框 99"/>
          <p:cNvSpPr txBox="1"/>
          <p:nvPr/>
        </p:nvSpPr>
        <p:spPr>
          <a:xfrm>
            <a:off x="381635" y="5311140"/>
            <a:ext cx="9671685" cy="829945"/>
          </a:xfrm>
          <a:prstGeom prst="rect">
            <a:avLst/>
          </a:prstGeom>
          <a:noFill/>
          <a:ln w="9525">
            <a:noFill/>
          </a:ln>
        </p:spPr>
        <p:txBody>
          <a:bodyPr wrap="square">
            <a:spAutoFit/>
          </a:bodyPr>
          <a:lstStyle/>
          <a:p>
            <a:pPr indent="266700">
              <a:lnSpc>
                <a:spcPct val="150000"/>
              </a:lnSpc>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提示：</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RTT</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的互斥量实现并没有使用</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ARM Cortex M4</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内核的“排他访问”指令。主要原因是考虑到不同平台的一致性和兼容性。不过鉴于</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RTT</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是开源社区，有兴趣的同学可以尝试去优化一下。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t>2.5.1.3  事件(event)</a:t>
            </a:r>
          </a:p>
        </p:txBody>
      </p:sp>
      <p:sp>
        <p:nvSpPr>
          <p:cNvPr id="100" name="文本框 99"/>
          <p:cNvSpPr txBox="1"/>
          <p:nvPr/>
        </p:nvSpPr>
        <p:spPr>
          <a:xfrm>
            <a:off x="294005" y="1225550"/>
            <a:ext cx="11624310" cy="3784600"/>
          </a:xfrm>
          <a:prstGeom prst="rect">
            <a:avLst/>
          </a:prstGeom>
          <a:noFill/>
          <a:ln w="9525">
            <a:noFill/>
          </a:ln>
        </p:spPr>
        <p:txBody>
          <a:bodyPr wrap="square">
            <a:spAutoFit/>
          </a:bodyPr>
          <a:lstStyle/>
          <a:p>
            <a:pPr indent="266700">
              <a:lnSpc>
                <a:spcPct val="20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事件就是一个“标记”，标志某些事情发生了，和所有同步机制一样，</a:t>
            </a:r>
            <a:r>
              <a:rPr lang="zh-CN" sz="2000" b="0" u="sng">
                <a:latin typeface="微软雅黑" panose="020B0503020204020204" pitchFamily="34" charset="-122"/>
                <a:ea typeface="微软雅黑" panose="020B0503020204020204" pitchFamily="34" charset="-122"/>
                <a:cs typeface="微软雅黑" panose="020B0503020204020204" pitchFamily="34" charset="-122"/>
              </a:rPr>
              <a:t>事件也不能传递参数或数据。</a:t>
            </a:r>
          </a:p>
          <a:p>
            <a:pPr indent="266700">
              <a:lnSpc>
                <a:spcPct val="20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R</a:t>
            </a:r>
            <a:r>
              <a:rPr lang="en-US" sz="2000" b="0">
                <a:latin typeface="微软雅黑" panose="020B0503020204020204" pitchFamily="34" charset="-122"/>
                <a:ea typeface="微软雅黑" panose="020B0503020204020204" pitchFamily="34" charset="-122"/>
                <a:cs typeface="微软雅黑" panose="020B0503020204020204" pitchFamily="34" charset="-122"/>
              </a:rPr>
              <a:t>TT</a:t>
            </a:r>
            <a:r>
              <a:rPr lang="zh-CN" sz="2000" b="0">
                <a:latin typeface="微软雅黑" panose="020B0503020204020204" pitchFamily="34" charset="-122"/>
                <a:ea typeface="微软雅黑" panose="020B0503020204020204" pitchFamily="34" charset="-122"/>
                <a:cs typeface="微软雅黑" panose="020B0503020204020204" pitchFamily="34" charset="-122"/>
              </a:rPr>
              <a:t>的事件其实就是一个</a:t>
            </a:r>
            <a:r>
              <a:rPr lang="zh-CN" sz="20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32位的整型变量</a:t>
            </a:r>
            <a:r>
              <a:rPr lang="zh-CN" sz="2000" b="0">
                <a:latin typeface="微软雅黑" panose="020B0503020204020204" pitchFamily="34" charset="-122"/>
                <a:ea typeface="微软雅黑" panose="020B0503020204020204" pitchFamily="34" charset="-122"/>
                <a:cs typeface="微软雅黑" panose="020B0503020204020204" pitchFamily="34" charset="-122"/>
              </a:rPr>
              <a:t>，这个整型变量中每个位就代表一个事件，所以又叫做事件集。因为多个不同的事件可以同时产生（置位）。与前面信号量和互斥量不同的是，事件没有队列，也即是说当一个线程如果多次发送了同一个事件后，等待该事件的线程如果没有及时获取，那么等同于只收到一次事件。当事件产生了，所有等待该事件的线程都会收到。至于哪个线程会被运行就要看事件创建的时候如何配置了。所以，</a:t>
            </a:r>
            <a:r>
              <a:rPr lang="zh-CN" sz="2000" b="1">
                <a:latin typeface="微软雅黑" panose="020B0503020204020204" pitchFamily="34" charset="-122"/>
                <a:ea typeface="微软雅黑" panose="020B0503020204020204" pitchFamily="34" charset="-122"/>
                <a:cs typeface="微软雅黑" panose="020B0503020204020204" pitchFamily="34" charset="-122"/>
              </a:rPr>
              <a:t>利用事件的这个特性可以使完成一对多和多对多的线程同步功能。</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BK_DARK_LIGHT" val="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BK_DARK_LIGHT" val="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BK_DARK_LIGHT" val="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242.xml><?xml version="1.0" encoding="utf-8"?>
<p:tagLst xmlns:a="http://schemas.openxmlformats.org/drawingml/2006/main" xmlns:r="http://schemas.openxmlformats.org/officeDocument/2006/relationships" xmlns:p="http://schemas.openxmlformats.org/presentationml/2006/main">
  <p:tag name="KSO_WM_UNIT_TABLE_BEAUTIFY" val="smartTable{b7c082a9-7efa-4f97-ac26-c8f3b900f63a}"/>
</p:tagLst>
</file>

<file path=ppt/tags/tag243.xml><?xml version="1.0" encoding="utf-8"?>
<p:tagLst xmlns:a="http://schemas.openxmlformats.org/drawingml/2006/main" xmlns:r="http://schemas.openxmlformats.org/officeDocument/2006/relationships" xmlns:p="http://schemas.openxmlformats.org/presentationml/2006/main">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198667"/>
  <p:tag name="KSO_WM_SLIDE_LAYOUT" val="a_f"/>
  <p:tag name="KSO_WM_SLIDE_LAYOUT_CNT" val="1_1"/>
  <p:tag name="KSO_WM_TEMPLATE_MASTER_TYPE" val="0"/>
  <p:tag name="KSO_WM_TEMPLATE_COLOR_TYPE" val="0"/>
  <p:tag name="KSO_WM_SLIDE_BK_DARK_LIGHT" val="2"/>
  <p:tag name="KSO_WM_SLIDE_BACKGROUND_TYPE" val="general"/>
</p:tagLst>
</file>

<file path=ppt/tags/tag24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248.xml><?xml version="1.0" encoding="utf-8"?>
<p:tagLst xmlns:a="http://schemas.openxmlformats.org/drawingml/2006/main" xmlns:r="http://schemas.openxmlformats.org/officeDocument/2006/relationships"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5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6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6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63.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03749_1"/>
  <p:tag name="KSO_WM_TEMPLATE_SUBCATEGORY" val="0"/>
  <p:tag name="KSO_WM_TEMPLATE_MASTER_TYPE" val="0"/>
  <p:tag name="KSO_WM_TEMPLATE_COLOR_TYPE" val="1"/>
  <p:tag name="KSO_WM_SLIDE_TYPE" val="text"/>
  <p:tag name="KSO_WM_SLIDE_SUBTYPE" val="pureTxt"/>
  <p:tag name="KSO_WM_SLIDE_INDEX" val="1"/>
  <p:tag name="KSO_WM_SLIDE_SIZE" val="919*540"/>
  <p:tag name="KSO_WM_SLIDE_POSITION" val="0*0"/>
  <p:tag name="KSO_WM_TAG_VERSION" val="1.0"/>
  <p:tag name="KSO_WM_BEAUTIFY_FLAG" val="#wm#"/>
  <p:tag name="KSO_WM_TEMPLATE_CATEGORY" val="diagram"/>
  <p:tag name="KSO_WM_TEMPLATE_INDEX" val="20203749"/>
  <p:tag name="KSO_WM_SLIDE_LAYOUT" val="f"/>
  <p:tag name="KSO_WM_SLIDE_LAYOUT_CNT" val="1"/>
  <p:tag name="KSO_WM_SLIDE_BACKGROUND_TYPE" val="general"/>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7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7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7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7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2145</Words>
  <Application>Microsoft Office PowerPoint</Application>
  <PresentationFormat>宽屏</PresentationFormat>
  <Paragraphs>98</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22</vt:i4>
      </vt:variant>
    </vt:vector>
  </HeadingPairs>
  <TitlesOfParts>
    <vt:vector size="32" baseType="lpstr">
      <vt:lpstr>等线</vt:lpstr>
      <vt:lpstr>等线 Light</vt:lpstr>
      <vt:lpstr>微软雅黑</vt:lpstr>
      <vt:lpstr>Arial</vt:lpstr>
      <vt:lpstr>Calibri</vt:lpstr>
      <vt:lpstr>Wingdings</vt:lpstr>
      <vt:lpstr>Office 主题​​</vt:lpstr>
      <vt:lpstr>4_Office 主题​​</vt:lpstr>
      <vt:lpstr>1_Office 主题​​</vt:lpstr>
      <vt:lpstr>2_Office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370</cp:revision>
  <dcterms:created xsi:type="dcterms:W3CDTF">2020-06-18T03:30:00Z</dcterms:created>
  <dcterms:modified xsi:type="dcterms:W3CDTF">2020-11-10T05:54:15Z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