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Lst>
  <p:notesMasterIdLst>
    <p:notesMasterId r:id="rId23"/>
  </p:notesMasterIdLst>
  <p:handoutMasterIdLst>
    <p:handoutMasterId r:id="rId24"/>
  </p:handoutMasterIdLst>
  <p:sldIdLst>
    <p:sldId id="1149" r:id="rId4"/>
    <p:sldId id="1274" r:id="rId5"/>
    <p:sldId id="1329" r:id="rId6"/>
    <p:sldId id="1331" r:id="rId7"/>
    <p:sldId id="1266" r:id="rId8"/>
    <p:sldId id="1267" r:id="rId9"/>
    <p:sldId id="1278" r:id="rId10"/>
    <p:sldId id="1285" r:id="rId11"/>
    <p:sldId id="1280" r:id="rId12"/>
    <p:sldId id="1333" r:id="rId13"/>
    <p:sldId id="1334" r:id="rId14"/>
    <p:sldId id="1283" r:id="rId15"/>
    <p:sldId id="1284" r:id="rId16"/>
    <p:sldId id="1335" r:id="rId17"/>
    <p:sldId id="1336" r:id="rId18"/>
    <p:sldId id="1337" r:id="rId19"/>
    <p:sldId id="1338" r:id="rId20"/>
    <p:sldId id="1339" r:id="rId21"/>
    <p:sldId id="114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3" name="lenovo" initials="l" lastIdx="6" clrIdx="2"/>
  <p:cmAuthor id="4" name="Administrator" initials="A" lastIdx="4" clrIdx="3"/>
  <p:cmAuthor id="75" name="作者" initials="A" lastIdx="0" clrIdx="24"/>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01" d="100"/>
          <a:sy n="101" d="100"/>
        </p:scale>
        <p:origin x="114"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3.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0" Type="http://schemas.openxmlformats.org/officeDocument/2006/relationships/slideMaster" Target="../slideMasters/slideMaster3.xml"/><Relationship Id="rId4" Type="http://schemas.openxmlformats.org/officeDocument/2006/relationships/tags" Target="../tags/tag58.xml"/><Relationship Id="rId9" Type="http://schemas.openxmlformats.org/officeDocument/2006/relationships/tags" Target="../tags/tag6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0" Type="http://schemas.openxmlformats.org/officeDocument/2006/relationships/slideMaster" Target="../slideMasters/slideMaster3.xml"/><Relationship Id="rId4" Type="http://schemas.openxmlformats.org/officeDocument/2006/relationships/tags" Target="../tags/tag67.xml"/><Relationship Id="rId9" Type="http://schemas.openxmlformats.org/officeDocument/2006/relationships/tags" Target="../tags/tag7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0" Type="http://schemas.openxmlformats.org/officeDocument/2006/relationships/slideMaster" Target="../slideMasters/slideMaster3.xml"/><Relationship Id="rId4" Type="http://schemas.openxmlformats.org/officeDocument/2006/relationships/tags" Target="../tags/tag76.xml"/><Relationship Id="rId9" Type="http://schemas.openxmlformats.org/officeDocument/2006/relationships/tags" Target="../tags/tag8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5.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9.png"/><Relationship Id="rId5" Type="http://schemas.openxmlformats.org/officeDocument/2006/relationships/tags" Target="../tags/tag97.xml"/><Relationship Id="rId10" Type="http://schemas.openxmlformats.org/officeDocument/2006/relationships/image" Target="../media/image8.png"/><Relationship Id="rId4" Type="http://schemas.openxmlformats.org/officeDocument/2006/relationships/tags" Target="../tags/tag96.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2020/11/17</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image" Target="../media/image13.pn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slideLayout" Target="../slideLayouts/slideLayout18.xml"/><Relationship Id="rId5" Type="http://schemas.openxmlformats.org/officeDocument/2006/relationships/tags" Target="../tags/tag213.xml"/><Relationship Id="rId4" Type="http://schemas.openxmlformats.org/officeDocument/2006/relationships/tags" Target="../tags/tag21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image" Target="../media/image14.png"/><Relationship Id="rId5" Type="http://schemas.openxmlformats.org/officeDocument/2006/relationships/tags" Target="../tags/tag218.xml"/><Relationship Id="rId10" Type="http://schemas.openxmlformats.org/officeDocument/2006/relationships/image" Target="../media/image6.png"/><Relationship Id="rId4" Type="http://schemas.openxmlformats.org/officeDocument/2006/relationships/tags" Target="../tags/tag217.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2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22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2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28.xml"/><Relationship Id="rId7" Type="http://schemas.openxmlformats.org/officeDocument/2006/relationships/notesSlide" Target="../notesSlides/notesSlide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Layout" Target="../slideLayouts/slideLayout7.xml"/><Relationship Id="rId5" Type="http://schemas.openxmlformats.org/officeDocument/2006/relationships/tags" Target="../tags/tag230.xml"/><Relationship Id="rId4" Type="http://schemas.openxmlformats.org/officeDocument/2006/relationships/tags" Target="../tags/tag229.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slideLayout" Target="../slideLayouts/slideLayout10.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s>
</file>

<file path=ppt/slides/_rels/slide3.xml.rels><?xml version="1.0" encoding="UTF-8" standalone="yes"?>
<Relationships xmlns="http://schemas.openxmlformats.org/package/2006/relationships"><Relationship Id="rId26" Type="http://schemas.openxmlformats.org/officeDocument/2006/relationships/tags" Target="../tags/tag140.xml"/><Relationship Id="rId21" Type="http://schemas.openxmlformats.org/officeDocument/2006/relationships/tags" Target="../tags/tag135.xml"/><Relationship Id="rId42" Type="http://schemas.openxmlformats.org/officeDocument/2006/relationships/tags" Target="../tags/tag156.xml"/><Relationship Id="rId47" Type="http://schemas.openxmlformats.org/officeDocument/2006/relationships/tags" Target="../tags/tag161.xml"/><Relationship Id="rId63" Type="http://schemas.openxmlformats.org/officeDocument/2006/relationships/tags" Target="../tags/tag177.xml"/><Relationship Id="rId68" Type="http://schemas.openxmlformats.org/officeDocument/2006/relationships/tags" Target="../tags/tag182.xml"/><Relationship Id="rId16" Type="http://schemas.openxmlformats.org/officeDocument/2006/relationships/tags" Target="../tags/tag130.xml"/><Relationship Id="rId11" Type="http://schemas.openxmlformats.org/officeDocument/2006/relationships/tags" Target="../tags/tag125.xml"/><Relationship Id="rId32" Type="http://schemas.openxmlformats.org/officeDocument/2006/relationships/tags" Target="../tags/tag146.xml"/><Relationship Id="rId37" Type="http://schemas.openxmlformats.org/officeDocument/2006/relationships/tags" Target="../tags/tag151.xml"/><Relationship Id="rId53" Type="http://schemas.openxmlformats.org/officeDocument/2006/relationships/tags" Target="../tags/tag167.xml"/><Relationship Id="rId58" Type="http://schemas.openxmlformats.org/officeDocument/2006/relationships/tags" Target="../tags/tag172.xml"/><Relationship Id="rId74" Type="http://schemas.openxmlformats.org/officeDocument/2006/relationships/tags" Target="../tags/tag188.xml"/><Relationship Id="rId79" Type="http://schemas.openxmlformats.org/officeDocument/2006/relationships/tags" Target="../tags/tag193.xml"/><Relationship Id="rId5" Type="http://schemas.openxmlformats.org/officeDocument/2006/relationships/tags" Target="../tags/tag119.xml"/><Relationship Id="rId61" Type="http://schemas.openxmlformats.org/officeDocument/2006/relationships/tags" Target="../tags/tag175.xml"/><Relationship Id="rId19" Type="http://schemas.openxmlformats.org/officeDocument/2006/relationships/tags" Target="../tags/tag133.xml"/><Relationship Id="rId14" Type="http://schemas.openxmlformats.org/officeDocument/2006/relationships/tags" Target="../tags/tag128.xml"/><Relationship Id="rId22" Type="http://schemas.openxmlformats.org/officeDocument/2006/relationships/tags" Target="../tags/tag136.xml"/><Relationship Id="rId27" Type="http://schemas.openxmlformats.org/officeDocument/2006/relationships/tags" Target="../tags/tag141.xml"/><Relationship Id="rId30" Type="http://schemas.openxmlformats.org/officeDocument/2006/relationships/tags" Target="../tags/tag144.xml"/><Relationship Id="rId35" Type="http://schemas.openxmlformats.org/officeDocument/2006/relationships/tags" Target="../tags/tag149.xml"/><Relationship Id="rId43" Type="http://schemas.openxmlformats.org/officeDocument/2006/relationships/tags" Target="../tags/tag157.xml"/><Relationship Id="rId48" Type="http://schemas.openxmlformats.org/officeDocument/2006/relationships/tags" Target="../tags/tag162.xml"/><Relationship Id="rId56" Type="http://schemas.openxmlformats.org/officeDocument/2006/relationships/tags" Target="../tags/tag170.xml"/><Relationship Id="rId64" Type="http://schemas.openxmlformats.org/officeDocument/2006/relationships/tags" Target="../tags/tag178.xml"/><Relationship Id="rId69" Type="http://schemas.openxmlformats.org/officeDocument/2006/relationships/tags" Target="../tags/tag183.xml"/><Relationship Id="rId77" Type="http://schemas.openxmlformats.org/officeDocument/2006/relationships/tags" Target="../tags/tag191.xml"/><Relationship Id="rId8" Type="http://schemas.openxmlformats.org/officeDocument/2006/relationships/tags" Target="../tags/tag122.xml"/><Relationship Id="rId51" Type="http://schemas.openxmlformats.org/officeDocument/2006/relationships/tags" Target="../tags/tag165.xml"/><Relationship Id="rId72" Type="http://schemas.openxmlformats.org/officeDocument/2006/relationships/tags" Target="../tags/tag186.xml"/><Relationship Id="rId80" Type="http://schemas.openxmlformats.org/officeDocument/2006/relationships/tags" Target="../tags/tag194.xml"/><Relationship Id="rId3" Type="http://schemas.openxmlformats.org/officeDocument/2006/relationships/tags" Target="../tags/tag117.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tags" Target="../tags/tag139.xml"/><Relationship Id="rId33" Type="http://schemas.openxmlformats.org/officeDocument/2006/relationships/tags" Target="../tags/tag147.xml"/><Relationship Id="rId38" Type="http://schemas.openxmlformats.org/officeDocument/2006/relationships/tags" Target="../tags/tag152.xml"/><Relationship Id="rId46" Type="http://schemas.openxmlformats.org/officeDocument/2006/relationships/tags" Target="../tags/tag160.xml"/><Relationship Id="rId59" Type="http://schemas.openxmlformats.org/officeDocument/2006/relationships/tags" Target="../tags/tag173.xml"/><Relationship Id="rId67" Type="http://schemas.openxmlformats.org/officeDocument/2006/relationships/tags" Target="../tags/tag181.xml"/><Relationship Id="rId20" Type="http://schemas.openxmlformats.org/officeDocument/2006/relationships/tags" Target="../tags/tag134.xml"/><Relationship Id="rId41" Type="http://schemas.openxmlformats.org/officeDocument/2006/relationships/tags" Target="../tags/tag155.xml"/><Relationship Id="rId54" Type="http://schemas.openxmlformats.org/officeDocument/2006/relationships/tags" Target="../tags/tag168.xml"/><Relationship Id="rId62" Type="http://schemas.openxmlformats.org/officeDocument/2006/relationships/tags" Target="../tags/tag176.xml"/><Relationship Id="rId70" Type="http://schemas.openxmlformats.org/officeDocument/2006/relationships/tags" Target="../tags/tag184.xml"/><Relationship Id="rId75" Type="http://schemas.openxmlformats.org/officeDocument/2006/relationships/tags" Target="../tags/tag189.xml"/><Relationship Id="rId1" Type="http://schemas.openxmlformats.org/officeDocument/2006/relationships/tags" Target="../tags/tag115.xml"/><Relationship Id="rId6" Type="http://schemas.openxmlformats.org/officeDocument/2006/relationships/tags" Target="../tags/tag120.xml"/><Relationship Id="rId15" Type="http://schemas.openxmlformats.org/officeDocument/2006/relationships/tags" Target="../tags/tag129.xml"/><Relationship Id="rId23" Type="http://schemas.openxmlformats.org/officeDocument/2006/relationships/tags" Target="../tags/tag137.xml"/><Relationship Id="rId28" Type="http://schemas.openxmlformats.org/officeDocument/2006/relationships/tags" Target="../tags/tag142.xml"/><Relationship Id="rId36" Type="http://schemas.openxmlformats.org/officeDocument/2006/relationships/tags" Target="../tags/tag150.xml"/><Relationship Id="rId49" Type="http://schemas.openxmlformats.org/officeDocument/2006/relationships/tags" Target="../tags/tag163.xml"/><Relationship Id="rId57" Type="http://schemas.openxmlformats.org/officeDocument/2006/relationships/tags" Target="../tags/tag171.xml"/><Relationship Id="rId10" Type="http://schemas.openxmlformats.org/officeDocument/2006/relationships/tags" Target="../tags/tag124.xml"/><Relationship Id="rId31" Type="http://schemas.openxmlformats.org/officeDocument/2006/relationships/tags" Target="../tags/tag145.xml"/><Relationship Id="rId44" Type="http://schemas.openxmlformats.org/officeDocument/2006/relationships/tags" Target="../tags/tag158.xml"/><Relationship Id="rId52" Type="http://schemas.openxmlformats.org/officeDocument/2006/relationships/tags" Target="../tags/tag166.xml"/><Relationship Id="rId60" Type="http://schemas.openxmlformats.org/officeDocument/2006/relationships/tags" Target="../tags/tag174.xml"/><Relationship Id="rId65" Type="http://schemas.openxmlformats.org/officeDocument/2006/relationships/tags" Target="../tags/tag179.xml"/><Relationship Id="rId73" Type="http://schemas.openxmlformats.org/officeDocument/2006/relationships/tags" Target="../tags/tag187.xml"/><Relationship Id="rId78" Type="http://schemas.openxmlformats.org/officeDocument/2006/relationships/tags" Target="../tags/tag192.xml"/><Relationship Id="rId81" Type="http://schemas.openxmlformats.org/officeDocument/2006/relationships/slideLayout" Target="../slideLayouts/slideLayout18.xml"/><Relationship Id="rId4" Type="http://schemas.openxmlformats.org/officeDocument/2006/relationships/tags" Target="../tags/tag118.xml"/><Relationship Id="rId9" Type="http://schemas.openxmlformats.org/officeDocument/2006/relationships/tags" Target="../tags/tag123.xml"/><Relationship Id="rId13" Type="http://schemas.openxmlformats.org/officeDocument/2006/relationships/tags" Target="../tags/tag127.xml"/><Relationship Id="rId18" Type="http://schemas.openxmlformats.org/officeDocument/2006/relationships/tags" Target="../tags/tag132.xml"/><Relationship Id="rId39" Type="http://schemas.openxmlformats.org/officeDocument/2006/relationships/tags" Target="../tags/tag153.xml"/><Relationship Id="rId34" Type="http://schemas.openxmlformats.org/officeDocument/2006/relationships/tags" Target="../tags/tag148.xml"/><Relationship Id="rId50" Type="http://schemas.openxmlformats.org/officeDocument/2006/relationships/tags" Target="../tags/tag164.xml"/><Relationship Id="rId55" Type="http://schemas.openxmlformats.org/officeDocument/2006/relationships/tags" Target="../tags/tag169.xml"/><Relationship Id="rId76" Type="http://schemas.openxmlformats.org/officeDocument/2006/relationships/tags" Target="../tags/tag190.xml"/><Relationship Id="rId7" Type="http://schemas.openxmlformats.org/officeDocument/2006/relationships/tags" Target="../tags/tag121.xml"/><Relationship Id="rId71" Type="http://schemas.openxmlformats.org/officeDocument/2006/relationships/tags" Target="../tags/tag185.xml"/><Relationship Id="rId2" Type="http://schemas.openxmlformats.org/officeDocument/2006/relationships/tags" Target="../tags/tag116.xml"/><Relationship Id="rId29" Type="http://schemas.openxmlformats.org/officeDocument/2006/relationships/tags" Target="../tags/tag143.xml"/><Relationship Id="rId24" Type="http://schemas.openxmlformats.org/officeDocument/2006/relationships/tags" Target="../tags/tag138.xml"/><Relationship Id="rId40" Type="http://schemas.openxmlformats.org/officeDocument/2006/relationships/tags" Target="../tags/tag154.xml"/><Relationship Id="rId45" Type="http://schemas.openxmlformats.org/officeDocument/2006/relationships/tags" Target="../tags/tag159.xml"/><Relationship Id="rId66" Type="http://schemas.openxmlformats.org/officeDocument/2006/relationships/tags" Target="../tags/tag180.xml"/></Relationships>
</file>

<file path=ppt/slides/_rels/slide4.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6.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5.png"/><Relationship Id="rId5" Type="http://schemas.openxmlformats.org/officeDocument/2006/relationships/tags" Target="../tags/tag199.xml"/><Relationship Id="rId10" Type="http://schemas.openxmlformats.org/officeDocument/2006/relationships/slideLayout" Target="../slideLayouts/slideLayout18.xml"/><Relationship Id="rId4" Type="http://schemas.openxmlformats.org/officeDocument/2006/relationships/tags" Target="../tags/tag198.xml"/><Relationship Id="rId9" Type="http://schemas.openxmlformats.org/officeDocument/2006/relationships/tags" Target="../tags/tag20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ags" Target="../tags/tag20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20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0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5041353"/>
            <a:ext cx="12192000" cy="1816647"/>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609555" y="609575"/>
            <a:ext cx="10972889" cy="609600"/>
          </a:xfrm>
          <a:prstGeom prst="rect">
            <a:avLst/>
          </a:prstGeom>
          <a:noFill/>
        </p:spPr>
        <p:txBody>
          <a:bodyPr wrap="square" rtlCol="0" anchor="ctr">
            <a:noAutofit/>
          </a:bodyPr>
          <a:lstStyle/>
          <a:p>
            <a:pPr marL="0" indent="0" algn="l">
              <a:lnSpc>
                <a:spcPct val="100000"/>
              </a:lnSpc>
              <a:spcBef>
                <a:spcPts val="0"/>
              </a:spcBef>
              <a:spcAft>
                <a:spcPts val="0"/>
              </a:spcAft>
              <a:buSzPct val="100000"/>
              <a:buNone/>
            </a:pPr>
            <a:r>
              <a:rPr lang="zh-CN" sz="2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RTT中的SLAB</a:t>
            </a:r>
            <a:endParaRPr lang="zh-CN" sz="2800" b="1" spc="3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Title 6"/>
          <p:cNvSpPr txBox="1"/>
          <p:nvPr>
            <p:custDataLst>
              <p:tags r:id="rId4"/>
            </p:custDataLst>
          </p:nvPr>
        </p:nvSpPr>
        <p:spPr>
          <a:xfrm>
            <a:off x="4927582" y="2133587"/>
            <a:ext cx="6654866" cy="274320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RTT中的SLAB分配器会将不同大小的内存块用一个链表连接起来，然后把这些大小一样的内存块用一个“zone”来管理。每个zone其实就是每个链表的头，把这些链表的头用一个指针数组进一步聚合起来形成一个大的zone。一个zone指针数组有72个指针，所以可以管理72种不同大小的内存块。一个zone可以管理从32KB到128KB大小的内存区域。</a:t>
            </a:r>
          </a:p>
        </p:txBody>
      </p:sp>
      <p:sp>
        <p:nvSpPr>
          <p:cNvPr id="7" name="Title 6"/>
          <p:cNvSpPr txBox="1"/>
          <p:nvPr>
            <p:custDataLst>
              <p:tags r:id="rId5"/>
            </p:custDataLst>
          </p:nvPr>
        </p:nvSpPr>
        <p:spPr>
          <a:xfrm>
            <a:off x="609552" y="5334013"/>
            <a:ext cx="10972889" cy="914413"/>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图：RTT SLAB内存分配结构图</a:t>
            </a:r>
          </a:p>
        </p:txBody>
      </p:sp>
      <p:pic>
        <p:nvPicPr>
          <p:cNvPr id="2" name="图片 1">
            <a:extLst>
              <a:ext uri="{FF2B5EF4-FFF2-40B4-BE49-F238E27FC236}">
                <a16:creationId xmlns:a16="http://schemas.microsoft.com/office/drawing/2014/main" id="{A74BEBC6-9561-49BD-9F8F-05A55833F2C9}"/>
              </a:ext>
            </a:extLst>
          </p:cNvPr>
          <p:cNvPicPr>
            <a:picLocks noChangeAspect="1"/>
          </p:cNvPicPr>
          <p:nvPr/>
        </p:nvPicPr>
        <p:blipFill>
          <a:blip r:embed="rId7"/>
          <a:stretch>
            <a:fillRect/>
          </a:stretch>
        </p:blipFill>
        <p:spPr>
          <a:xfrm>
            <a:off x="213566" y="2057400"/>
            <a:ext cx="4604803" cy="2743200"/>
          </a:xfrm>
          <a:prstGeom prst="rect">
            <a:avLst/>
          </a:prstGeom>
        </p:spPr>
      </p:pic>
    </p:spTree>
    <p:custDataLst>
      <p:tags r:id="rId1"/>
    </p:custData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52" name="图片 51"/>
          <p:cNvPicPr>
            <a:picLocks noChangeAspect="1"/>
          </p:cNvPicPr>
          <p:nvPr>
            <p:custDataLst>
              <p:tags r:id="rId3"/>
            </p:custDataLst>
          </p:nvPr>
        </p:nvPicPr>
        <p:blipFill>
          <a:blip r:embed="rId9"/>
          <a:stretch>
            <a:fillRect/>
          </a:stretch>
        </p:blipFill>
        <p:spPr>
          <a:xfrm>
            <a:off x="11469510" y="-10800"/>
            <a:ext cx="720090" cy="720090"/>
          </a:xfrm>
          <a:prstGeom prst="rect">
            <a:avLst/>
          </a:prstGeom>
        </p:spPr>
      </p:pic>
      <p:pic>
        <p:nvPicPr>
          <p:cNvPr id="62" name="图片 61"/>
          <p:cNvPicPr>
            <a:picLocks noChangeAspect="1"/>
          </p:cNvPicPr>
          <p:nvPr>
            <p:custDataLst>
              <p:tags r:id="rId4"/>
            </p:custDataLst>
          </p:nvPr>
        </p:nvPicPr>
        <p:blipFill>
          <a:blip r:embed="rId10"/>
          <a:stretch>
            <a:fillRect/>
          </a:stretch>
        </p:blipFill>
        <p:spPr>
          <a:xfrm>
            <a:off x="0" y="6137910"/>
            <a:ext cx="720090" cy="720090"/>
          </a:xfrm>
          <a:prstGeom prst="rect">
            <a:avLst/>
          </a:prstGeom>
        </p:spPr>
      </p:pic>
      <p:sp>
        <p:nvSpPr>
          <p:cNvPr id="4" name="文本框 3"/>
          <p:cNvSpPr txBox="1"/>
          <p:nvPr>
            <p:custDataLst>
              <p:tags r:id="rId5"/>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sz="3200" b="1" spc="16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2.7.1.3 memheap管理算法</a:t>
            </a:r>
          </a:p>
        </p:txBody>
      </p:sp>
      <p:sp>
        <p:nvSpPr>
          <p:cNvPr id="11" name="Title 6"/>
          <p:cNvSpPr txBox="1"/>
          <p:nvPr>
            <p:custDataLst>
              <p:tags r:id="rId6"/>
            </p:custDataLst>
          </p:nvPr>
        </p:nvSpPr>
        <p:spPr>
          <a:xfrm>
            <a:off x="1038594" y="1607502"/>
            <a:ext cx="3598545" cy="472440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memheap是专门针对系统中有多个堆，他们并没有连接在一起。此时，可以开启RTT的“RT_USING_MEMHEAP_AS_HEAP”宏定义来启用memheap管理算法。memheap会把这些不连续的堆空间用链表连接起来，形成看似统一的堆。</a:t>
            </a:r>
          </a:p>
        </p:txBody>
      </p:sp>
      <p:sp>
        <p:nvSpPr>
          <p:cNvPr id="7" name="文本框 6"/>
          <p:cNvSpPr txBox="1"/>
          <p:nvPr>
            <p:custDataLst>
              <p:tags r:id="rId7"/>
            </p:custDataLst>
          </p:nvPr>
        </p:nvSpPr>
        <p:spPr>
          <a:xfrm>
            <a:off x="5307363" y="6198870"/>
            <a:ext cx="5436837" cy="266065"/>
          </a:xfrm>
          <a:prstGeom prst="rect">
            <a:avLst/>
          </a:prstGeom>
          <a:noFill/>
        </p:spPr>
        <p:txBody>
          <a:bodyPr wrap="square" lIns="63500" tIns="25400" rIns="63500" bIns="25400" rtlCol="0" anchor="t" anchorCtr="0">
            <a:normAutofit fontScale="97500"/>
          </a:bodyPr>
          <a:lstStyle/>
          <a:p>
            <a:pPr marL="0" algn="ctr" fontAlgn="auto">
              <a:lnSpc>
                <a:spcPct val="100000"/>
              </a:lnSpc>
              <a:spcBef>
                <a:spcPts val="0"/>
              </a:spcBef>
              <a:spcAft>
                <a:spcPts val="0"/>
              </a:spcAft>
              <a:buNone/>
            </a:pPr>
            <a:r>
              <a:rPr lang="zh-CN" altLang="en-US" sz="1400" spc="60" dirty="0">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图:RTTmemheap内存分配结构图</a:t>
            </a:r>
          </a:p>
        </p:txBody>
      </p:sp>
      <p:pic>
        <p:nvPicPr>
          <p:cNvPr id="2" name="图片 1">
            <a:extLst>
              <a:ext uri="{FF2B5EF4-FFF2-40B4-BE49-F238E27FC236}">
                <a16:creationId xmlns:a16="http://schemas.microsoft.com/office/drawing/2014/main" id="{0A81C7B1-368F-4639-B745-572D1A2964C2}"/>
              </a:ext>
            </a:extLst>
          </p:cNvPr>
          <p:cNvPicPr>
            <a:picLocks noChangeAspect="1"/>
          </p:cNvPicPr>
          <p:nvPr/>
        </p:nvPicPr>
        <p:blipFill>
          <a:blip r:embed="rId11"/>
          <a:stretch>
            <a:fillRect/>
          </a:stretch>
        </p:blipFill>
        <p:spPr>
          <a:xfrm>
            <a:off x="5307363" y="1331687"/>
            <a:ext cx="5326947" cy="4806223"/>
          </a:xfrm>
          <a:prstGeom prst="rect">
            <a:avLst/>
          </a:prstGeom>
        </p:spPr>
      </p:pic>
    </p:spTree>
    <p:custDataLst>
      <p:tags r:id="rId1"/>
    </p:custData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RTT内存分配和释放相关API</a:t>
            </a:r>
          </a:p>
        </p:txBody>
      </p:sp>
      <p:sp>
        <p:nvSpPr>
          <p:cNvPr id="100" name="文本框 99"/>
          <p:cNvSpPr txBox="1"/>
          <p:nvPr/>
        </p:nvSpPr>
        <p:spPr>
          <a:xfrm>
            <a:off x="349250" y="1225550"/>
            <a:ext cx="10728325" cy="1337945"/>
          </a:xfrm>
          <a:prstGeom prst="rect">
            <a:avLst/>
          </a:prstGeom>
          <a:noFill/>
          <a:ln w="9525">
            <a:noFill/>
          </a:ln>
        </p:spPr>
        <p:txBody>
          <a:bodyPr wrap="square">
            <a:spAutoFit/>
          </a:bodyPr>
          <a:lstStyle/>
          <a:p>
            <a:pPr indent="266700" algn="l">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前面探讨了内存堆的三种处理方式，对于应用程序而言，这些算法是透明的。不同的处理方式主要是系统初始化时有区别，这部分暂时不展开了。因为系统的BSP里已经包含了这部分内容，一般不需要修改。在使用方式上，我们一般只会涉及到申请内存和释放内存的两种函数。</a:t>
            </a:r>
          </a:p>
        </p:txBody>
      </p:sp>
      <p:pic>
        <p:nvPicPr>
          <p:cNvPr id="56" name="图片 56"/>
          <p:cNvPicPr>
            <a:picLocks noChangeAspect="1"/>
          </p:cNvPicPr>
          <p:nvPr/>
        </p:nvPicPr>
        <p:blipFill>
          <a:blip r:embed="rId3"/>
          <a:stretch>
            <a:fillRect/>
          </a:stretch>
        </p:blipFill>
        <p:spPr>
          <a:xfrm>
            <a:off x="434340" y="2669540"/>
            <a:ext cx="8945245" cy="3601085"/>
          </a:xfrm>
          <a:prstGeom prst="rect">
            <a:avLst/>
          </a:prstGeom>
        </p:spPr>
      </p:pic>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2.7.2 内存池管理</a:t>
            </a:r>
          </a:p>
        </p:txBody>
      </p:sp>
      <p:sp>
        <p:nvSpPr>
          <p:cNvPr id="100" name="文本框 99"/>
          <p:cNvSpPr txBox="1"/>
          <p:nvPr/>
        </p:nvSpPr>
        <p:spPr>
          <a:xfrm>
            <a:off x="137795" y="1390650"/>
            <a:ext cx="11503660" cy="3322955"/>
          </a:xfrm>
          <a:prstGeom prst="rect">
            <a:avLst/>
          </a:prstGeom>
          <a:noFill/>
          <a:ln w="9525">
            <a:noFill/>
          </a:ln>
        </p:spPr>
        <p:txBody>
          <a:bodyPr wrap="square">
            <a:spAutoFit/>
          </a:bodyPr>
          <a:lstStyle/>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内存池管理有两大特点：</a:t>
            </a:r>
          </a:p>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第一，内存池把可用的内存分割成大小相同的许多小块。这一思路和前面的SLAB的方法有些类似。</a:t>
            </a:r>
          </a:p>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第二，RTT内存池管理支持线程挂起。</a:t>
            </a:r>
          </a:p>
          <a:p>
            <a:pPr indent="266700">
              <a:lnSpc>
                <a:spcPct val="150000"/>
              </a:lnSpc>
            </a:pP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内存池在系统初始化的时候就会从可用的堆中扒拉一大块内存，然后把他们切割成相同容量的小块，把这些相同容量的小块用链表连接起来。这些用链表连接起来的相同容量的内存小块就算是一个内存池。如果需要不同容量的小块，可以另外再建立一个内存池。</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RTT内存池管理机制</a:t>
            </a:r>
          </a:p>
        </p:txBody>
      </p:sp>
      <p:pic>
        <p:nvPicPr>
          <p:cNvPr id="3" name="图片 2">
            <a:extLst>
              <a:ext uri="{FF2B5EF4-FFF2-40B4-BE49-F238E27FC236}">
                <a16:creationId xmlns:a16="http://schemas.microsoft.com/office/drawing/2014/main" id="{41ED65A6-9079-4E27-8B64-025BBA9CE80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52500" y="903605"/>
            <a:ext cx="9025688" cy="5520497"/>
          </a:xfrm>
          <a:prstGeom prst="rect">
            <a:avLst/>
          </a:prstGeom>
        </p:spPr>
      </p:pic>
    </p:spTree>
    <p:custDataLst>
      <p:tags r:id="rId1"/>
    </p:custData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RTT内存池分配和释放相关API</a:t>
            </a:r>
          </a:p>
        </p:txBody>
      </p:sp>
      <p:pic>
        <p:nvPicPr>
          <p:cNvPr id="65" name="图片 65"/>
          <p:cNvPicPr>
            <a:picLocks noChangeAspect="1"/>
          </p:cNvPicPr>
          <p:nvPr/>
        </p:nvPicPr>
        <p:blipFill>
          <a:blip r:embed="rId3"/>
          <a:stretch>
            <a:fillRect/>
          </a:stretch>
        </p:blipFill>
        <p:spPr>
          <a:xfrm>
            <a:off x="337185" y="2051685"/>
            <a:ext cx="8439785" cy="3795395"/>
          </a:xfrm>
          <a:prstGeom prst="rect">
            <a:avLst/>
          </a:prstGeom>
        </p:spPr>
      </p:pic>
      <p:sp>
        <p:nvSpPr>
          <p:cNvPr id="100" name="文本框 99"/>
          <p:cNvSpPr txBox="1"/>
          <p:nvPr/>
        </p:nvSpPr>
        <p:spPr>
          <a:xfrm>
            <a:off x="463550" y="1320800"/>
            <a:ext cx="9641205" cy="398780"/>
          </a:xfrm>
          <a:prstGeom prst="rect">
            <a:avLst/>
          </a:prstGeom>
          <a:noFill/>
          <a:ln w="9525">
            <a:noFill/>
          </a:ln>
        </p:spPr>
        <p:txBody>
          <a:bodyPr wrap="square">
            <a:spAutoFit/>
          </a:bodyPr>
          <a:lstStyle/>
          <a:p>
            <a:pPr indent="0"/>
            <a:r>
              <a:rPr lang="zh-CN" sz="2000" b="0">
                <a:latin typeface="微软雅黑" panose="020B0503020204020204" pitchFamily="34" charset="-122"/>
                <a:ea typeface="微软雅黑" panose="020B0503020204020204" pitchFamily="34" charset="-122"/>
                <a:cs typeface="微软雅黑" panose="020B0503020204020204" pitchFamily="34" charset="-122"/>
              </a:rPr>
              <a:t>内存池也是内核对象中的一个，因此和内核对象的创建和使用有异曲同工之妙。</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RTT内存池和内存堆分配和释放的差异</a:t>
            </a:r>
          </a:p>
        </p:txBody>
      </p:sp>
      <p:pic>
        <p:nvPicPr>
          <p:cNvPr id="66" name="图片 66"/>
          <p:cNvPicPr>
            <a:picLocks noChangeAspect="1"/>
          </p:cNvPicPr>
          <p:nvPr/>
        </p:nvPicPr>
        <p:blipFill>
          <a:blip r:embed="rId3"/>
          <a:stretch>
            <a:fillRect/>
          </a:stretch>
        </p:blipFill>
        <p:spPr>
          <a:xfrm>
            <a:off x="570230" y="1810385"/>
            <a:ext cx="9052560" cy="3237230"/>
          </a:xfrm>
          <a:prstGeom prst="rect">
            <a:avLst/>
          </a:prstGeom>
        </p:spPr>
      </p:pic>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7A340C-2657-49A6-9ED8-8A3731199DB8}"/>
              </a:ext>
            </a:extLst>
          </p:cNvPr>
          <p:cNvSpPr>
            <a:spLocks noGrp="1"/>
          </p:cNvSpPr>
          <p:nvPr>
            <p:ph type="body" sz="quarter" idx="13"/>
          </p:nvPr>
        </p:nvSpPr>
        <p:spPr/>
        <p:txBody>
          <a:bodyPr/>
          <a:lstStyle/>
          <a:p>
            <a:r>
              <a:rPr lang="zh-CN" altLang="en-US" dirty="0"/>
              <a:t>题外话</a:t>
            </a:r>
          </a:p>
        </p:txBody>
      </p:sp>
      <p:sp>
        <p:nvSpPr>
          <p:cNvPr id="4" name="文本框 3">
            <a:extLst>
              <a:ext uri="{FF2B5EF4-FFF2-40B4-BE49-F238E27FC236}">
                <a16:creationId xmlns:a16="http://schemas.microsoft.com/office/drawing/2014/main" id="{7DF744ED-5AD8-4C80-9698-BE13126E8ED6}"/>
              </a:ext>
            </a:extLst>
          </p:cNvPr>
          <p:cNvSpPr txBox="1"/>
          <p:nvPr/>
        </p:nvSpPr>
        <p:spPr>
          <a:xfrm>
            <a:off x="1000125" y="1225550"/>
            <a:ext cx="6096000" cy="1754326"/>
          </a:xfrm>
          <a:prstGeom prst="rect">
            <a:avLst/>
          </a:prstGeom>
          <a:noFill/>
        </p:spPr>
        <p:txBody>
          <a:bodyPr wrap="square">
            <a:spAutoFit/>
          </a:bodyPr>
          <a:lstStyle/>
          <a:p>
            <a:r>
              <a:rPr lang="zh-CN" altLang="zh-CN" sz="1800" kern="0" dirty="0">
                <a:effectLst/>
                <a:ea typeface="宋体" panose="02010600030101010101" pitchFamily="2" charset="-122"/>
                <a:cs typeface="宋体" panose="02010600030101010101" pitchFamily="2" charset="-122"/>
              </a:rPr>
              <a:t>动态内存分配的功能几乎是所有</a:t>
            </a:r>
            <a:r>
              <a:rPr lang="en-US" altLang="zh-CN" sz="1800" kern="0" dirty="0">
                <a:effectLst/>
                <a:ea typeface="宋体" panose="02010600030101010101" pitchFamily="2" charset="-122"/>
                <a:cs typeface="宋体" panose="02010600030101010101" pitchFamily="2" charset="-122"/>
              </a:rPr>
              <a:t>RTOS</a:t>
            </a:r>
            <a:r>
              <a:rPr lang="zh-CN" altLang="zh-CN" sz="1800" kern="0" dirty="0">
                <a:effectLst/>
                <a:ea typeface="宋体" panose="02010600030101010101" pitchFamily="2" charset="-122"/>
                <a:cs typeface="宋体" panose="02010600030101010101" pitchFamily="2" charset="-122"/>
              </a:rPr>
              <a:t>都会包含的，但是因为不同的系统内存容量不同，应用侧重点也不同，因此有非常多的优化方法，我们不可能一一例举。我们还是基于我们的系统，比如</a:t>
            </a:r>
            <a:r>
              <a:rPr lang="en-US" altLang="zh-CN" sz="1800" kern="0" dirty="0">
                <a:effectLst/>
                <a:ea typeface="宋体" panose="02010600030101010101" pitchFamily="2" charset="-122"/>
                <a:cs typeface="宋体" panose="02010600030101010101" pitchFamily="2" charset="-122"/>
              </a:rPr>
              <a:t>AT32F407</a:t>
            </a:r>
            <a:r>
              <a:rPr lang="zh-CN" altLang="zh-CN" sz="1800" kern="0" dirty="0">
                <a:effectLst/>
                <a:ea typeface="宋体" panose="02010600030101010101" pitchFamily="2" charset="-122"/>
                <a:cs typeface="宋体" panose="02010600030101010101" pitchFamily="2" charset="-122"/>
              </a:rPr>
              <a:t>，自带</a:t>
            </a:r>
            <a:r>
              <a:rPr lang="en-US" altLang="zh-CN" sz="1800" kern="0" dirty="0">
                <a:effectLst/>
                <a:ea typeface="宋体" panose="02010600030101010101" pitchFamily="2" charset="-122"/>
                <a:cs typeface="宋体" panose="02010600030101010101" pitchFamily="2" charset="-122"/>
              </a:rPr>
              <a:t>224KB</a:t>
            </a:r>
            <a:r>
              <a:rPr lang="zh-CN" altLang="zh-CN" sz="1800" kern="0" dirty="0">
                <a:effectLst/>
                <a:ea typeface="宋体" panose="02010600030101010101" pitchFamily="2" charset="-122"/>
                <a:cs typeface="宋体" panose="02010600030101010101" pitchFamily="2" charset="-122"/>
              </a:rPr>
              <a:t>内存，和动辄以</a:t>
            </a:r>
            <a:r>
              <a:rPr lang="en-US" altLang="zh-CN" sz="1800" kern="0" dirty="0">
                <a:effectLst/>
                <a:ea typeface="宋体" panose="02010600030101010101" pitchFamily="2" charset="-122"/>
                <a:cs typeface="宋体" panose="02010600030101010101" pitchFamily="2" charset="-122"/>
              </a:rPr>
              <a:t>MB</a:t>
            </a:r>
            <a:r>
              <a:rPr lang="zh-CN" altLang="zh-CN" sz="1800" kern="0" dirty="0">
                <a:effectLst/>
                <a:ea typeface="宋体" panose="02010600030101010101" pitchFamily="2" charset="-122"/>
                <a:cs typeface="宋体" panose="02010600030101010101" pitchFamily="2" charset="-122"/>
              </a:rPr>
              <a:t>为单位的系统而言不值一提，但是绝大多数嵌入式系统</a:t>
            </a:r>
            <a:r>
              <a:rPr lang="en-US" altLang="zh-CN" sz="1800" kern="0" dirty="0">
                <a:effectLst/>
                <a:ea typeface="宋体" panose="02010600030101010101" pitchFamily="2" charset="-122"/>
                <a:cs typeface="宋体" panose="02010600030101010101" pitchFamily="2" charset="-122"/>
              </a:rPr>
              <a:t>224KB</a:t>
            </a:r>
            <a:r>
              <a:rPr lang="zh-CN" altLang="zh-CN" sz="1800" kern="0" dirty="0">
                <a:effectLst/>
                <a:ea typeface="宋体" panose="02010600030101010101" pitchFamily="2" charset="-122"/>
                <a:cs typeface="宋体" panose="02010600030101010101" pitchFamily="2" charset="-122"/>
              </a:rPr>
              <a:t>内存也能做很多事情了。</a:t>
            </a:r>
            <a:endParaRPr lang="zh-CN" altLang="en-US" dirty="0"/>
          </a:p>
        </p:txBody>
      </p:sp>
      <p:pic>
        <p:nvPicPr>
          <p:cNvPr id="5" name="图片 4" descr="preview">
            <a:extLst>
              <a:ext uri="{FF2B5EF4-FFF2-40B4-BE49-F238E27FC236}">
                <a16:creationId xmlns:a16="http://schemas.microsoft.com/office/drawing/2014/main" id="{B53C5FB6-67F8-40E2-A140-29840ECDB332}"/>
              </a:ext>
            </a:extLst>
          </p:cNvPr>
          <p:cNvPicPr/>
          <p:nvPr/>
        </p:nvPicPr>
        <p:blipFill rotWithShape="1">
          <a:blip r:embed="rId2">
            <a:extLst>
              <a:ext uri="{28A0092B-C50C-407E-A947-70E740481C1C}">
                <a14:useLocalDpi xmlns:a14="http://schemas.microsoft.com/office/drawing/2010/main" val="0"/>
              </a:ext>
            </a:extLst>
          </a:blip>
          <a:srcRect l="15179" r="6913" b="14645"/>
          <a:stretch/>
        </p:blipFill>
        <p:spPr bwMode="auto">
          <a:xfrm>
            <a:off x="7530147" y="1225550"/>
            <a:ext cx="3156903" cy="2124938"/>
          </a:xfrm>
          <a:prstGeom prst="rect">
            <a:avLst/>
          </a:prstGeom>
          <a:noFill/>
          <a:ln>
            <a:noFill/>
          </a:ln>
          <a:extLst>
            <a:ext uri="{53640926-AAD7-44D8-BBD7-CCE9431645EC}">
              <a14:shadowObscured xmlns:a14="http://schemas.microsoft.com/office/drawing/2010/main"/>
            </a:ext>
          </a:extLst>
        </p:spPr>
      </p:pic>
      <p:sp>
        <p:nvSpPr>
          <p:cNvPr id="10" name="文本框 9">
            <a:extLst>
              <a:ext uri="{FF2B5EF4-FFF2-40B4-BE49-F238E27FC236}">
                <a16:creationId xmlns:a16="http://schemas.microsoft.com/office/drawing/2014/main" id="{44F4C667-516F-4185-844D-EEC16B1D1064}"/>
              </a:ext>
            </a:extLst>
          </p:cNvPr>
          <p:cNvSpPr txBox="1"/>
          <p:nvPr/>
        </p:nvSpPr>
        <p:spPr>
          <a:xfrm>
            <a:off x="2981325" y="3507513"/>
            <a:ext cx="7417911" cy="2862322"/>
          </a:xfrm>
          <a:prstGeom prst="rect">
            <a:avLst/>
          </a:prstGeom>
          <a:noFill/>
        </p:spPr>
        <p:txBody>
          <a:bodyPr wrap="square">
            <a:spAutoFit/>
          </a:bodyPr>
          <a:lstStyle/>
          <a:p>
            <a:r>
              <a:rPr lang="zh-CN" altLang="zh-CN" sz="1800" kern="0" dirty="0">
                <a:effectLst/>
                <a:ea typeface="宋体" panose="02010600030101010101" pitchFamily="2" charset="-122"/>
                <a:cs typeface="宋体" panose="02010600030101010101" pitchFamily="2" charset="-122"/>
              </a:rPr>
              <a:t>要知道当年阿波罗</a:t>
            </a:r>
            <a:r>
              <a:rPr lang="en-US" altLang="zh-CN" sz="1800" kern="0" dirty="0">
                <a:effectLst/>
                <a:ea typeface="宋体" panose="02010600030101010101" pitchFamily="2" charset="-122"/>
                <a:cs typeface="宋体" panose="02010600030101010101" pitchFamily="2" charset="-122"/>
              </a:rPr>
              <a:t>11</a:t>
            </a:r>
            <a:r>
              <a:rPr lang="zh-CN" altLang="zh-CN" sz="1800" kern="0" dirty="0">
                <a:effectLst/>
                <a:ea typeface="宋体" panose="02010600030101010101" pitchFamily="2" charset="-122"/>
                <a:cs typeface="宋体" panose="02010600030101010101" pitchFamily="2" charset="-122"/>
              </a:rPr>
              <a:t>号登月飞船上用的系统才</a:t>
            </a:r>
            <a:r>
              <a:rPr lang="en-US" altLang="zh-CN" sz="1800" kern="0" dirty="0">
                <a:effectLst/>
                <a:ea typeface="宋体" panose="02010600030101010101" pitchFamily="2" charset="-122"/>
                <a:cs typeface="宋体" panose="02010600030101010101" pitchFamily="2" charset="-122"/>
              </a:rPr>
              <a:t>2KB</a:t>
            </a:r>
            <a:r>
              <a:rPr lang="zh-CN" altLang="zh-CN" sz="1800" kern="0" dirty="0">
                <a:effectLst/>
                <a:ea typeface="宋体" panose="02010600030101010101" pitchFamily="2" charset="-122"/>
                <a:cs typeface="宋体" panose="02010600030101010101" pitchFamily="2" charset="-122"/>
              </a:rPr>
              <a:t>内存和</a:t>
            </a:r>
            <a:r>
              <a:rPr lang="en-US" altLang="zh-CN" sz="1800" kern="0" dirty="0">
                <a:effectLst/>
                <a:ea typeface="宋体" panose="02010600030101010101" pitchFamily="2" charset="-122"/>
                <a:cs typeface="宋体" panose="02010600030101010101" pitchFamily="2" charset="-122"/>
              </a:rPr>
              <a:t>32KB ROM</a:t>
            </a:r>
            <a:r>
              <a:rPr lang="zh-CN" altLang="zh-CN" sz="1800" kern="0" dirty="0">
                <a:effectLst/>
                <a:ea typeface="宋体" panose="02010600030101010101" pitchFamily="2" charset="-122"/>
                <a:cs typeface="宋体" panose="02010600030101010101" pitchFamily="2" charset="-122"/>
              </a:rPr>
              <a:t>，人家都能登上月球了，我们有这么多内存，有啥不能干呢？对了，当年负责这个登月程序的程序员是个女性，她也是最早提出软件工程概念的人。是不是让很多软件“狗”们感到巨大压力啊？请记住她的名字“玛格丽特·海菲尔德·汉密尔顿（</a:t>
            </a:r>
            <a:r>
              <a:rPr lang="en-US" altLang="zh-CN" sz="1800" kern="0" dirty="0">
                <a:effectLst/>
                <a:ea typeface="宋体" panose="02010600030101010101" pitchFamily="2" charset="-122"/>
                <a:cs typeface="宋体" panose="02010600030101010101" pitchFamily="2" charset="-122"/>
              </a:rPr>
              <a:t>Margaret </a:t>
            </a:r>
            <a:r>
              <a:rPr lang="en-US" altLang="zh-CN" sz="1800" kern="0" dirty="0" err="1">
                <a:effectLst/>
                <a:ea typeface="宋体" panose="02010600030101010101" pitchFamily="2" charset="-122"/>
                <a:cs typeface="宋体" panose="02010600030101010101" pitchFamily="2" charset="-122"/>
              </a:rPr>
              <a:t>Heafield</a:t>
            </a:r>
            <a:r>
              <a:rPr lang="en-US" altLang="zh-CN" sz="1800" kern="0" dirty="0">
                <a:effectLst/>
                <a:ea typeface="宋体" panose="02010600030101010101" pitchFamily="2" charset="-122"/>
                <a:cs typeface="宋体" panose="02010600030101010101" pitchFamily="2" charset="-122"/>
              </a:rPr>
              <a:t> Hamilton</a:t>
            </a:r>
            <a:r>
              <a:rPr lang="zh-CN" altLang="zh-CN" sz="1800" kern="0" dirty="0">
                <a:effectLst/>
                <a:ea typeface="宋体" panose="02010600030101010101" pitchFamily="2" charset="-122"/>
                <a:cs typeface="宋体" panose="02010600030101010101" pitchFamily="2" charset="-122"/>
              </a:rPr>
              <a:t>）”。哦，另外当时可没有</a:t>
            </a:r>
            <a:r>
              <a:rPr lang="en-US" altLang="zh-CN" sz="1800" kern="0" dirty="0">
                <a:effectLst/>
                <a:ea typeface="宋体" panose="02010600030101010101" pitchFamily="2" charset="-122"/>
                <a:cs typeface="宋体" panose="02010600030101010101" pitchFamily="2" charset="-122"/>
              </a:rPr>
              <a:t>C</a:t>
            </a:r>
            <a:r>
              <a:rPr lang="zh-CN" altLang="zh-CN" sz="1800" kern="0" dirty="0">
                <a:effectLst/>
                <a:ea typeface="宋体" panose="02010600030101010101" pitchFamily="2" charset="-122"/>
                <a:cs typeface="宋体" panose="02010600030101010101" pitchFamily="2" charset="-122"/>
              </a:rPr>
              <a:t>语言，甚至编程的时候“代码”是用手工“刺绣”出来的，如此之硬核，你能想象吗？但是这么“原始”的东西居然已经出现了任务的优先级等现在</a:t>
            </a:r>
            <a:r>
              <a:rPr lang="en-US" altLang="zh-CN" sz="1800" kern="0" dirty="0">
                <a:effectLst/>
                <a:ea typeface="宋体" panose="02010600030101010101" pitchFamily="2" charset="-122"/>
                <a:cs typeface="宋体" panose="02010600030101010101" pitchFamily="2" charset="-122"/>
              </a:rPr>
              <a:t>OS</a:t>
            </a:r>
            <a:r>
              <a:rPr lang="zh-CN" altLang="zh-CN" sz="1800" kern="0" dirty="0">
                <a:effectLst/>
                <a:ea typeface="宋体" panose="02010600030101010101" pitchFamily="2" charset="-122"/>
                <a:cs typeface="宋体" panose="02010600030101010101" pitchFamily="2" charset="-122"/>
              </a:rPr>
              <a:t>中才有的概念。总之，没有她人类无法登月。现在，讽刺的是我们的智能手机运算能力是当年阿波罗登月计划中所有计算机计算能力的总和，但我们却用它来打游戏、看抖音</a:t>
            </a:r>
            <a:r>
              <a:rPr lang="zh-CN" altLang="en-US" sz="1800" kern="0" dirty="0">
                <a:effectLst/>
                <a:ea typeface="宋体" panose="02010600030101010101" pitchFamily="2" charset="-122"/>
                <a:cs typeface="宋体" panose="02010600030101010101" pitchFamily="2" charset="-122"/>
              </a:rPr>
              <a:t>。</a:t>
            </a:r>
            <a:endParaRPr lang="zh-CN" altLang="en-US" dirty="0"/>
          </a:p>
        </p:txBody>
      </p:sp>
      <p:pic>
        <p:nvPicPr>
          <p:cNvPr id="11" name="图片 10">
            <a:extLst>
              <a:ext uri="{FF2B5EF4-FFF2-40B4-BE49-F238E27FC236}">
                <a16:creationId xmlns:a16="http://schemas.microsoft.com/office/drawing/2014/main" id="{AAFDF74A-05E3-43B6-AF74-E9440C7CB4BD}"/>
              </a:ext>
            </a:extLst>
          </p:cNvPr>
          <p:cNvPicPr/>
          <p:nvPr/>
        </p:nvPicPr>
        <p:blipFill rotWithShape="1">
          <a:blip r:embed="rId3">
            <a:extLst>
              <a:ext uri="{28A0092B-C50C-407E-A947-70E740481C1C}">
                <a14:useLocalDpi xmlns:a14="http://schemas.microsoft.com/office/drawing/2010/main" val="0"/>
              </a:ext>
            </a:extLst>
          </a:blip>
          <a:srcRect l="19858" t="7015" r="8744" b="9457"/>
          <a:stretch/>
        </p:blipFill>
        <p:spPr bwMode="auto">
          <a:xfrm>
            <a:off x="664448" y="3403600"/>
            <a:ext cx="2218531" cy="30539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2162420"/>
      </p:ext>
    </p:ext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9769171-DAC6-4BD3-A5EF-BDE6D29B0001}"/>
              </a:ext>
            </a:extLst>
          </p:cNvPr>
          <p:cNvSpPr>
            <a:spLocks noGrp="1"/>
          </p:cNvSpPr>
          <p:nvPr>
            <p:ph type="body" sz="quarter" idx="13"/>
          </p:nvPr>
        </p:nvSpPr>
        <p:spPr/>
        <p:txBody>
          <a:bodyPr/>
          <a:lstStyle/>
          <a:p>
            <a:r>
              <a:rPr lang="zh-CN" altLang="en-US" dirty="0"/>
              <a:t>重新实现的链表：</a:t>
            </a:r>
            <a:r>
              <a:rPr lang="en-US" altLang="zh-CN" dirty="0"/>
              <a:t>semple6</a:t>
            </a:r>
            <a:endParaRPr lang="zh-CN" altLang="en-US" dirty="0"/>
          </a:p>
        </p:txBody>
      </p:sp>
      <p:pic>
        <p:nvPicPr>
          <p:cNvPr id="3" name="图片 2">
            <a:extLst>
              <a:ext uri="{FF2B5EF4-FFF2-40B4-BE49-F238E27FC236}">
                <a16:creationId xmlns:a16="http://schemas.microsoft.com/office/drawing/2014/main" id="{5A2AFDCA-293F-4AAE-B7C2-8F4CE6EC152C}"/>
              </a:ext>
            </a:extLst>
          </p:cNvPr>
          <p:cNvPicPr/>
          <p:nvPr/>
        </p:nvPicPr>
        <p:blipFill>
          <a:blip r:embed="rId2">
            <a:clrChange>
              <a:clrFrom>
                <a:srgbClr val="FFFFFF"/>
              </a:clrFrom>
              <a:clrTo>
                <a:srgbClr val="FFFFFF">
                  <a:alpha val="0"/>
                </a:srgbClr>
              </a:clrTo>
            </a:clrChange>
          </a:blip>
          <a:stretch>
            <a:fillRect/>
          </a:stretch>
        </p:blipFill>
        <p:spPr>
          <a:xfrm>
            <a:off x="574040" y="1402397"/>
            <a:ext cx="5226685" cy="3769678"/>
          </a:xfrm>
          <a:prstGeom prst="rect">
            <a:avLst/>
          </a:prstGeom>
        </p:spPr>
      </p:pic>
      <p:sp>
        <p:nvSpPr>
          <p:cNvPr id="5" name="文本框 4">
            <a:extLst>
              <a:ext uri="{FF2B5EF4-FFF2-40B4-BE49-F238E27FC236}">
                <a16:creationId xmlns:a16="http://schemas.microsoft.com/office/drawing/2014/main" id="{E7893791-162B-40C4-922E-A84CAC9DCC7E}"/>
              </a:ext>
            </a:extLst>
          </p:cNvPr>
          <p:cNvSpPr txBox="1"/>
          <p:nvPr/>
        </p:nvSpPr>
        <p:spPr>
          <a:xfrm>
            <a:off x="574040" y="5172075"/>
            <a:ext cx="4800600" cy="369332"/>
          </a:xfrm>
          <a:prstGeom prst="rect">
            <a:avLst/>
          </a:prstGeom>
          <a:noFill/>
        </p:spPr>
        <p:txBody>
          <a:bodyPr wrap="square">
            <a:spAutoFit/>
          </a:bodyPr>
          <a:lstStyle/>
          <a:p>
            <a:pPr algn="ctr">
              <a:spcBef>
                <a:spcPts val="1200"/>
              </a:spcBef>
              <a:spcAft>
                <a:spcPts val="1200"/>
              </a:spcAft>
            </a:pPr>
            <a:r>
              <a:rPr lang="zh-CN" altLang="zh-CN" sz="1800" i="1" kern="10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模拟动态内存分配的代码被注释掉了</a:t>
            </a:r>
          </a:p>
        </p:txBody>
      </p:sp>
      <p:pic>
        <p:nvPicPr>
          <p:cNvPr id="6" name="图片 5">
            <a:extLst>
              <a:ext uri="{FF2B5EF4-FFF2-40B4-BE49-F238E27FC236}">
                <a16:creationId xmlns:a16="http://schemas.microsoft.com/office/drawing/2014/main" id="{EB79365F-E3A6-45F2-BD40-853FF6C6D07D}"/>
              </a:ext>
            </a:extLst>
          </p:cNvPr>
          <p:cNvPicPr/>
          <p:nvPr/>
        </p:nvPicPr>
        <p:blipFill>
          <a:blip r:embed="rId3">
            <a:clrChange>
              <a:clrFrom>
                <a:srgbClr val="FFFFFF"/>
              </a:clrFrom>
              <a:clrTo>
                <a:srgbClr val="FFFFFF">
                  <a:alpha val="0"/>
                </a:srgbClr>
              </a:clrTo>
            </a:clrChange>
          </a:blip>
          <a:stretch>
            <a:fillRect/>
          </a:stretch>
        </p:blipFill>
        <p:spPr>
          <a:xfrm>
            <a:off x="6391277" y="1551622"/>
            <a:ext cx="4427220" cy="1106805"/>
          </a:xfrm>
          <a:prstGeom prst="rect">
            <a:avLst/>
          </a:prstGeom>
        </p:spPr>
      </p:pic>
      <p:sp>
        <p:nvSpPr>
          <p:cNvPr id="8" name="文本框 7">
            <a:extLst>
              <a:ext uri="{FF2B5EF4-FFF2-40B4-BE49-F238E27FC236}">
                <a16:creationId xmlns:a16="http://schemas.microsoft.com/office/drawing/2014/main" id="{7F39C429-3AC8-469E-9B1B-4FB28C26E01C}"/>
              </a:ext>
            </a:extLst>
          </p:cNvPr>
          <p:cNvSpPr txBox="1"/>
          <p:nvPr/>
        </p:nvSpPr>
        <p:spPr>
          <a:xfrm>
            <a:off x="6391277" y="4014908"/>
            <a:ext cx="3798572" cy="369332"/>
          </a:xfrm>
          <a:prstGeom prst="rect">
            <a:avLst/>
          </a:prstGeom>
          <a:noFill/>
        </p:spPr>
        <p:txBody>
          <a:bodyPr wrap="square">
            <a:spAutoFit/>
          </a:bodyPr>
          <a:lstStyle/>
          <a:p>
            <a:pPr algn="ctr"/>
            <a:r>
              <a:rPr lang="zh-CN" altLang="zh-CN" sz="1800" kern="0" dirty="0">
                <a:effectLst/>
                <a:ea typeface="宋体" panose="02010600030101010101" pitchFamily="2" charset="-122"/>
                <a:cs typeface="宋体" panose="02010600030101010101" pitchFamily="2" charset="-122"/>
              </a:rPr>
              <a:t>模拟动态内存分配的代码被替换</a:t>
            </a:r>
            <a:endParaRPr lang="zh-CN" altLang="en-US" dirty="0"/>
          </a:p>
        </p:txBody>
      </p:sp>
      <p:pic>
        <p:nvPicPr>
          <p:cNvPr id="9" name="图片 8">
            <a:extLst>
              <a:ext uri="{FF2B5EF4-FFF2-40B4-BE49-F238E27FC236}">
                <a16:creationId xmlns:a16="http://schemas.microsoft.com/office/drawing/2014/main" id="{8554E581-71FA-4FAB-A670-794B654B0EDA}"/>
              </a:ext>
            </a:extLst>
          </p:cNvPr>
          <p:cNvPicPr/>
          <p:nvPr/>
        </p:nvPicPr>
        <p:blipFill>
          <a:blip r:embed="rId4">
            <a:clrChange>
              <a:clrFrom>
                <a:srgbClr val="FFFFFF"/>
              </a:clrFrom>
              <a:clrTo>
                <a:srgbClr val="FFFFFF">
                  <a:alpha val="0"/>
                </a:srgbClr>
              </a:clrTo>
            </a:clrChange>
          </a:blip>
          <a:stretch>
            <a:fillRect/>
          </a:stretch>
        </p:blipFill>
        <p:spPr>
          <a:xfrm>
            <a:off x="6915150" y="2931318"/>
            <a:ext cx="2840355" cy="711835"/>
          </a:xfrm>
          <a:prstGeom prst="rect">
            <a:avLst/>
          </a:prstGeom>
        </p:spPr>
      </p:pic>
    </p:spTree>
    <p:extLst>
      <p:ext uri="{BB962C8B-B14F-4D97-AF65-F5344CB8AC3E}">
        <p14:creationId xmlns:p14="http://schemas.microsoft.com/office/powerpoint/2010/main" val="4018116261"/>
      </p:ext>
    </p:ext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524000" y="2286018"/>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3596640"/>
            <a:ext cx="5469890" cy="106616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家中有粮，心里不慌</a:t>
            </a:r>
          </a:p>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—中断管理</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solidFill>
                  <a:schemeClr val="tx1"/>
                </a:solidFill>
              </a:rPr>
              <a:t>上节回顾</a:t>
            </a:r>
          </a:p>
        </p:txBody>
      </p:sp>
      <p:sp>
        <p:nvSpPr>
          <p:cNvPr id="27" name="Freeform 5"/>
          <p:cNvSpPr/>
          <p:nvPr>
            <p:custDataLst>
              <p:tags r:id="rId2"/>
            </p:custDataLst>
          </p:nvPr>
        </p:nvSpPr>
        <p:spPr bwMode="auto">
          <a:xfrm>
            <a:off x="6762253" y="825330"/>
            <a:ext cx="2511463" cy="6039413"/>
          </a:xfrm>
          <a:custGeom>
            <a:avLst/>
            <a:gdLst>
              <a:gd name="T0" fmla="*/ 0 w 514"/>
              <a:gd name="T1" fmla="*/ 0 h 1242"/>
              <a:gd name="T2" fmla="*/ 514 w 514"/>
              <a:gd name="T3" fmla="*/ 590 h 1242"/>
              <a:gd name="T4" fmla="*/ 514 w 514"/>
              <a:gd name="T5" fmla="*/ 652 h 1242"/>
              <a:gd name="T6" fmla="*/ 0 w 514"/>
              <a:gd name="T7" fmla="*/ 1242 h 1242"/>
              <a:gd name="T8" fmla="*/ 1 w 514"/>
              <a:gd name="T9" fmla="*/ 1221 h 1242"/>
              <a:gd name="T10" fmla="*/ 274 w 514"/>
              <a:gd name="T11" fmla="*/ 833 h 1242"/>
              <a:gd name="T12" fmla="*/ 273 w 514"/>
              <a:gd name="T13" fmla="*/ 413 h 1242"/>
              <a:gd name="T14" fmla="*/ 1 w 514"/>
              <a:gd name="T15" fmla="*/ 24 h 1242"/>
              <a:gd name="T16" fmla="*/ 0 w 514"/>
              <a:gd name="T17" fmla="*/ 0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1242">
                <a:moveTo>
                  <a:pt x="0" y="0"/>
                </a:moveTo>
                <a:cubicBezTo>
                  <a:pt x="514" y="590"/>
                  <a:pt x="514" y="590"/>
                  <a:pt x="514" y="590"/>
                </a:cubicBezTo>
                <a:cubicBezTo>
                  <a:pt x="514" y="652"/>
                  <a:pt x="514" y="652"/>
                  <a:pt x="514" y="652"/>
                </a:cubicBezTo>
                <a:cubicBezTo>
                  <a:pt x="342" y="849"/>
                  <a:pt x="171" y="1045"/>
                  <a:pt x="0" y="1242"/>
                </a:cubicBezTo>
                <a:cubicBezTo>
                  <a:pt x="0" y="1235"/>
                  <a:pt x="1" y="1228"/>
                  <a:pt x="1" y="1221"/>
                </a:cubicBezTo>
                <a:cubicBezTo>
                  <a:pt x="92" y="1091"/>
                  <a:pt x="183" y="962"/>
                  <a:pt x="274" y="833"/>
                </a:cubicBezTo>
                <a:cubicBezTo>
                  <a:pt x="274" y="693"/>
                  <a:pt x="273" y="553"/>
                  <a:pt x="273" y="413"/>
                </a:cubicBezTo>
                <a:cubicBezTo>
                  <a:pt x="182" y="283"/>
                  <a:pt x="91" y="153"/>
                  <a:pt x="1" y="24"/>
                </a:cubicBezTo>
                <a:cubicBezTo>
                  <a:pt x="0" y="16"/>
                  <a:pt x="0" y="8"/>
                  <a:pt x="0"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30" name="Freeform 9"/>
          <p:cNvSpPr/>
          <p:nvPr>
            <p:custDataLst>
              <p:tags r:id="rId3"/>
            </p:custDataLst>
          </p:nvPr>
        </p:nvSpPr>
        <p:spPr bwMode="auto">
          <a:xfrm>
            <a:off x="5752378" y="1733556"/>
            <a:ext cx="1753644" cy="4214697"/>
          </a:xfrm>
          <a:custGeom>
            <a:avLst/>
            <a:gdLst>
              <a:gd name="T0" fmla="*/ 1 w 358"/>
              <a:gd name="T1" fmla="*/ 0 h 865"/>
              <a:gd name="T2" fmla="*/ 358 w 358"/>
              <a:gd name="T3" fmla="*/ 413 h 865"/>
              <a:gd name="T4" fmla="*/ 358 w 358"/>
              <a:gd name="T5" fmla="*/ 452 h 865"/>
              <a:gd name="T6" fmla="*/ 0 w 358"/>
              <a:gd name="T7" fmla="*/ 865 h 865"/>
              <a:gd name="T8" fmla="*/ 1 w 358"/>
              <a:gd name="T9" fmla="*/ 850 h 865"/>
              <a:gd name="T10" fmla="*/ 191 w 358"/>
              <a:gd name="T11" fmla="*/ 580 h 865"/>
              <a:gd name="T12" fmla="*/ 190 w 358"/>
              <a:gd name="T13" fmla="*/ 287 h 865"/>
              <a:gd name="T14" fmla="*/ 1 w 358"/>
              <a:gd name="T15" fmla="*/ 17 h 865"/>
              <a:gd name="T16" fmla="*/ 1 w 358"/>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865">
                <a:moveTo>
                  <a:pt x="1" y="0"/>
                </a:moveTo>
                <a:cubicBezTo>
                  <a:pt x="120" y="138"/>
                  <a:pt x="239" y="276"/>
                  <a:pt x="358" y="413"/>
                </a:cubicBezTo>
                <a:cubicBezTo>
                  <a:pt x="358" y="426"/>
                  <a:pt x="358" y="439"/>
                  <a:pt x="358" y="452"/>
                </a:cubicBezTo>
                <a:cubicBezTo>
                  <a:pt x="239" y="590"/>
                  <a:pt x="119" y="727"/>
                  <a:pt x="0" y="865"/>
                </a:cubicBezTo>
                <a:cubicBezTo>
                  <a:pt x="0" y="860"/>
                  <a:pt x="1" y="855"/>
                  <a:pt x="1" y="850"/>
                </a:cubicBezTo>
                <a:cubicBezTo>
                  <a:pt x="65" y="760"/>
                  <a:pt x="128" y="670"/>
                  <a:pt x="191" y="580"/>
                </a:cubicBezTo>
                <a:cubicBezTo>
                  <a:pt x="191" y="482"/>
                  <a:pt x="191" y="385"/>
                  <a:pt x="190" y="287"/>
                </a:cubicBezTo>
                <a:cubicBezTo>
                  <a:pt x="127" y="197"/>
                  <a:pt x="64" y="107"/>
                  <a:pt x="1" y="17"/>
                </a:cubicBezTo>
                <a:cubicBezTo>
                  <a:pt x="1" y="11"/>
                  <a:pt x="1" y="6"/>
                  <a:pt x="1"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33" name="Freeform 13"/>
          <p:cNvSpPr/>
          <p:nvPr>
            <p:custDataLst>
              <p:tags r:id="rId4"/>
            </p:custDataLst>
          </p:nvPr>
        </p:nvSpPr>
        <p:spPr bwMode="auto">
          <a:xfrm>
            <a:off x="3862376" y="1795537"/>
            <a:ext cx="2123877" cy="771868"/>
          </a:xfrm>
          <a:custGeom>
            <a:avLst/>
            <a:gdLst>
              <a:gd name="T0" fmla="*/ 0 w 434"/>
              <a:gd name="T1" fmla="*/ 0 h 156"/>
              <a:gd name="T2" fmla="*/ 326 w 434"/>
              <a:gd name="T3" fmla="*/ 0 h 156"/>
              <a:gd name="T4" fmla="*/ 434 w 434"/>
              <a:gd name="T5" fmla="*/ 156 h 156"/>
              <a:gd name="T6" fmla="*/ 107 w 434"/>
              <a:gd name="T7" fmla="*/ 156 h 156"/>
              <a:gd name="T8" fmla="*/ 0 w 434"/>
              <a:gd name="T9" fmla="*/ 0 h 156"/>
            </a:gdLst>
            <a:ahLst/>
            <a:cxnLst>
              <a:cxn ang="0">
                <a:pos x="T0" y="T1"/>
              </a:cxn>
              <a:cxn ang="0">
                <a:pos x="T2" y="T3"/>
              </a:cxn>
              <a:cxn ang="0">
                <a:pos x="T4" y="T5"/>
              </a:cxn>
              <a:cxn ang="0">
                <a:pos x="T6" y="T7"/>
              </a:cxn>
              <a:cxn ang="0">
                <a:pos x="T8" y="T9"/>
              </a:cxn>
            </a:cxnLst>
            <a:rect l="0" t="0" r="r" b="b"/>
            <a:pathLst>
              <a:path w="434" h="156">
                <a:moveTo>
                  <a:pt x="0" y="0"/>
                </a:moveTo>
                <a:cubicBezTo>
                  <a:pt x="108" y="0"/>
                  <a:pt x="217" y="0"/>
                  <a:pt x="326" y="0"/>
                </a:cubicBezTo>
                <a:cubicBezTo>
                  <a:pt x="362" y="52"/>
                  <a:pt x="398" y="104"/>
                  <a:pt x="434" y="156"/>
                </a:cubicBezTo>
                <a:cubicBezTo>
                  <a:pt x="325" y="156"/>
                  <a:pt x="216" y="156"/>
                  <a:pt x="107" y="156"/>
                </a:cubicBezTo>
                <a:cubicBezTo>
                  <a:pt x="71" y="104"/>
                  <a:pt x="35" y="52"/>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7"/>
          <p:cNvSpPr/>
          <p:nvPr>
            <p:custDataLst>
              <p:tags r:id="rId5"/>
            </p:custDataLst>
          </p:nvPr>
        </p:nvSpPr>
        <p:spPr bwMode="auto">
          <a:xfrm>
            <a:off x="3866508" y="5106966"/>
            <a:ext cx="2123877" cy="771868"/>
          </a:xfrm>
          <a:custGeom>
            <a:avLst/>
            <a:gdLst>
              <a:gd name="T0" fmla="*/ 434 w 434"/>
              <a:gd name="T1" fmla="*/ 0 h 156"/>
              <a:gd name="T2" fmla="*/ 108 w 434"/>
              <a:gd name="T3" fmla="*/ 0 h 156"/>
              <a:gd name="T4" fmla="*/ 0 w 434"/>
              <a:gd name="T5" fmla="*/ 156 h 156"/>
              <a:gd name="T6" fmla="*/ 326 w 434"/>
              <a:gd name="T7" fmla="*/ 156 h 156"/>
              <a:gd name="T8" fmla="*/ 434 w 434"/>
              <a:gd name="T9" fmla="*/ 0 h 156"/>
            </a:gdLst>
            <a:ahLst/>
            <a:cxnLst>
              <a:cxn ang="0">
                <a:pos x="T0" y="T1"/>
              </a:cxn>
              <a:cxn ang="0">
                <a:pos x="T2" y="T3"/>
              </a:cxn>
              <a:cxn ang="0">
                <a:pos x="T4" y="T5"/>
              </a:cxn>
              <a:cxn ang="0">
                <a:pos x="T6" y="T7"/>
              </a:cxn>
              <a:cxn ang="0">
                <a:pos x="T8" y="T9"/>
              </a:cxn>
            </a:cxnLst>
            <a:rect l="0" t="0" r="r" b="b"/>
            <a:pathLst>
              <a:path w="434" h="156">
                <a:moveTo>
                  <a:pt x="434" y="0"/>
                </a:moveTo>
                <a:cubicBezTo>
                  <a:pt x="325" y="0"/>
                  <a:pt x="217" y="0"/>
                  <a:pt x="108" y="0"/>
                </a:cubicBezTo>
                <a:cubicBezTo>
                  <a:pt x="72" y="52"/>
                  <a:pt x="36" y="104"/>
                  <a:pt x="0" y="156"/>
                </a:cubicBezTo>
                <a:cubicBezTo>
                  <a:pt x="109" y="156"/>
                  <a:pt x="218" y="156"/>
                  <a:pt x="326" y="156"/>
                </a:cubicBezTo>
                <a:cubicBezTo>
                  <a:pt x="362" y="104"/>
                  <a:pt x="398" y="52"/>
                  <a:pt x="434"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1"/>
          <p:cNvSpPr/>
          <p:nvPr>
            <p:custDataLst>
              <p:tags r:id="rId6"/>
            </p:custDataLst>
          </p:nvPr>
        </p:nvSpPr>
        <p:spPr bwMode="auto">
          <a:xfrm>
            <a:off x="2087245" y="2791362"/>
            <a:ext cx="1704886" cy="2033798"/>
          </a:xfrm>
          <a:custGeom>
            <a:avLst/>
            <a:gdLst>
              <a:gd name="T0" fmla="*/ 0 w 348"/>
              <a:gd name="T1" fmla="*/ 0 h 416"/>
              <a:gd name="T2" fmla="*/ 348 w 348"/>
              <a:gd name="T3" fmla="*/ 189 h 416"/>
              <a:gd name="T4" fmla="*/ 348 w 348"/>
              <a:gd name="T5" fmla="*/ 228 h 416"/>
              <a:gd name="T6" fmla="*/ 0 w 348"/>
              <a:gd name="T7" fmla="*/ 416 h 416"/>
              <a:gd name="T8" fmla="*/ 0 w 348"/>
              <a:gd name="T9" fmla="*/ 0 h 416"/>
            </a:gdLst>
            <a:ahLst/>
            <a:cxnLst>
              <a:cxn ang="0">
                <a:pos x="T0" y="T1"/>
              </a:cxn>
              <a:cxn ang="0">
                <a:pos x="T2" y="T3"/>
              </a:cxn>
              <a:cxn ang="0">
                <a:pos x="T4" y="T5"/>
              </a:cxn>
              <a:cxn ang="0">
                <a:pos x="T6" y="T7"/>
              </a:cxn>
              <a:cxn ang="0">
                <a:pos x="T8" y="T9"/>
              </a:cxn>
            </a:cxnLst>
            <a:rect l="0" t="0" r="r" b="b"/>
            <a:pathLst>
              <a:path w="348" h="416">
                <a:moveTo>
                  <a:pt x="0" y="0"/>
                </a:moveTo>
                <a:cubicBezTo>
                  <a:pt x="116" y="63"/>
                  <a:pt x="232" y="126"/>
                  <a:pt x="348" y="189"/>
                </a:cubicBezTo>
                <a:cubicBezTo>
                  <a:pt x="348" y="202"/>
                  <a:pt x="348" y="215"/>
                  <a:pt x="348" y="228"/>
                </a:cubicBezTo>
                <a:cubicBezTo>
                  <a:pt x="232" y="290"/>
                  <a:pt x="116" y="353"/>
                  <a:pt x="0" y="416"/>
                </a:cubicBezTo>
                <a:cubicBezTo>
                  <a:pt x="0" y="277"/>
                  <a:pt x="0" y="139"/>
                  <a:pt x="0"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50" name="Rectangle 25"/>
          <p:cNvSpPr>
            <a:spLocks noChangeArrowheads="1"/>
          </p:cNvSpPr>
          <p:nvPr>
            <p:custDataLst>
              <p:tags r:id="rId7"/>
            </p:custDataLst>
          </p:nvPr>
        </p:nvSpPr>
        <p:spPr bwMode="auto">
          <a:xfrm>
            <a:off x="2397149" y="3702067"/>
            <a:ext cx="5831983" cy="226437"/>
          </a:xfrm>
          <a:prstGeom prst="rect">
            <a:avLst/>
          </a:prstGeom>
          <a:solidFill>
            <a:schemeClr val="lt2"/>
          </a:solidFill>
          <a:ln>
            <a:noFill/>
          </a:ln>
        </p:spPr>
        <p:txBody>
          <a:bodyPr vert="horz" wrap="square" lIns="91440" tIns="45720" rIns="91440" bIns="45720" numCol="1" anchor="t" anchorCtr="0" compatLnSpc="1"/>
          <a:lstStyle/>
          <a:p>
            <a:endParaRPr lang="zh-CN" altLang="en-US"/>
          </a:p>
        </p:txBody>
      </p:sp>
      <p:sp>
        <p:nvSpPr>
          <p:cNvPr id="53" name="Freeform 29"/>
          <p:cNvSpPr/>
          <p:nvPr>
            <p:custDataLst>
              <p:tags r:id="rId8"/>
            </p:custDataLst>
          </p:nvPr>
        </p:nvSpPr>
        <p:spPr bwMode="auto">
          <a:xfrm>
            <a:off x="9239007" y="3671490"/>
            <a:ext cx="335523" cy="346266"/>
          </a:xfrm>
          <a:custGeom>
            <a:avLst/>
            <a:gdLst>
              <a:gd name="T0" fmla="*/ 0 w 151"/>
              <a:gd name="T1" fmla="*/ 0 h 156"/>
              <a:gd name="T2" fmla="*/ 0 w 151"/>
              <a:gd name="T3" fmla="*/ 156 h 156"/>
              <a:gd name="T4" fmla="*/ 151 w 151"/>
              <a:gd name="T5" fmla="*/ 78 h 156"/>
              <a:gd name="T6" fmla="*/ 0 w 151"/>
              <a:gd name="T7" fmla="*/ 0 h 156"/>
            </a:gdLst>
            <a:ahLst/>
            <a:cxnLst>
              <a:cxn ang="0">
                <a:pos x="T0" y="T1"/>
              </a:cxn>
              <a:cxn ang="0">
                <a:pos x="T2" y="T3"/>
              </a:cxn>
              <a:cxn ang="0">
                <a:pos x="T4" y="T5"/>
              </a:cxn>
              <a:cxn ang="0">
                <a:pos x="T6" y="T7"/>
              </a:cxn>
            </a:cxnLst>
            <a:rect l="0" t="0" r="r" b="b"/>
            <a:pathLst>
              <a:path w="151" h="156">
                <a:moveTo>
                  <a:pt x="0" y="0"/>
                </a:moveTo>
                <a:lnTo>
                  <a:pt x="0" y="156"/>
                </a:lnTo>
                <a:lnTo>
                  <a:pt x="151" y="78"/>
                </a:lnTo>
                <a:lnTo>
                  <a:pt x="0" y="0"/>
                </a:ln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55" name="矩形 54"/>
          <p:cNvSpPr/>
          <p:nvPr>
            <p:custDataLst>
              <p:tags r:id="rId9"/>
            </p:custDataLst>
          </p:nvPr>
        </p:nvSpPr>
        <p:spPr>
          <a:xfrm>
            <a:off x="3663211" y="2826071"/>
            <a:ext cx="3052763" cy="841287"/>
          </a:xfrm>
          <a:prstGeom prst="rect">
            <a:avLst/>
          </a:prstGeom>
        </p:spPr>
        <p:txBody>
          <a:bodyPr wrap="square">
            <a:normAutofit/>
          </a:bodyPr>
          <a:lstStyle/>
          <a:p>
            <a:pPr marL="0" indent="0" algn="ctr">
              <a:lnSpc>
                <a:spcPct val="100000"/>
              </a:lnSpc>
              <a:spcBef>
                <a:spcPts val="0"/>
              </a:spcBef>
              <a:spcAft>
                <a:spcPts val="0"/>
              </a:spcAft>
              <a:buSzPct val="100000"/>
            </a:pPr>
            <a:r>
              <a:rPr lang="zh-CN" altLang="en-US" sz="2800">
                <a:solidFill>
                  <a:schemeClr val="tx1"/>
                </a:solidFill>
              </a:rPr>
              <a:t>互斥量测试</a:t>
            </a:r>
          </a:p>
        </p:txBody>
      </p:sp>
      <p:sp>
        <p:nvSpPr>
          <p:cNvPr id="72" name="矩形 71"/>
          <p:cNvSpPr/>
          <p:nvPr>
            <p:custDataLst>
              <p:tags r:id="rId10"/>
            </p:custDataLst>
          </p:nvPr>
        </p:nvSpPr>
        <p:spPr>
          <a:xfrm>
            <a:off x="2888946" y="4159115"/>
            <a:ext cx="4005416" cy="841261"/>
          </a:xfrm>
          <a:prstGeom prst="rect">
            <a:avLst/>
          </a:prstGeom>
        </p:spPr>
        <p:txBody>
          <a:bodyPr wrap="square">
            <a:noAutofit/>
          </a:bodyPr>
          <a:lstStyle/>
          <a:p>
            <a:pPr marL="0" indent="0" algn="ctr">
              <a:lnSpc>
                <a:spcPct val="100000"/>
              </a:lnSpc>
              <a:spcBef>
                <a:spcPts val="0"/>
              </a:spcBef>
              <a:spcAft>
                <a:spcPts val="0"/>
              </a:spcAft>
              <a:buSzPct val="100000"/>
            </a:pPr>
            <a:r>
              <a:rPr lang="zh-CN" altLang="en-US" sz="2800">
                <a:solidFill>
                  <a:schemeClr val="tx1"/>
                </a:solidFill>
              </a:rPr>
              <a:t>消息队列和邮箱测试</a:t>
            </a:r>
          </a:p>
        </p:txBody>
      </p:sp>
      <p:sp>
        <p:nvSpPr>
          <p:cNvPr id="81" name="KSO_Shape"/>
          <p:cNvSpPr/>
          <p:nvPr>
            <p:custDataLst>
              <p:tags r:id="rId11"/>
            </p:custDataLst>
          </p:nvPr>
        </p:nvSpPr>
        <p:spPr>
          <a:xfrm>
            <a:off x="4488796" y="1841816"/>
            <a:ext cx="961943" cy="68344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82" name="KSO_Shape"/>
          <p:cNvSpPr/>
          <p:nvPr>
            <p:custDataLst>
              <p:tags r:id="rId12"/>
            </p:custDataLst>
          </p:nvPr>
        </p:nvSpPr>
        <p:spPr>
          <a:xfrm>
            <a:off x="4488796" y="5163162"/>
            <a:ext cx="961943" cy="68344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Tree>
    <p:custDataLst>
      <p:tags r:id="rId1"/>
    </p:custData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5080000"/>
            <a:ext cx="12192000" cy="177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矩形 5"/>
          <p:cNvSpPr/>
          <p:nvPr>
            <p:custDataLst>
              <p:tags r:id="rId3"/>
            </p:custDataLst>
          </p:nvPr>
        </p:nvSpPr>
        <p:spPr>
          <a:xfrm>
            <a:off x="-635" y="5073650"/>
            <a:ext cx="12192000" cy="178435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矩形 6"/>
          <p:cNvSpPr/>
          <p:nvPr>
            <p:custDataLst>
              <p:tags r:id="rId4"/>
            </p:custDataLst>
          </p:nvPr>
        </p:nvSpPr>
        <p:spPr>
          <a:xfrm>
            <a:off x="1676413" y="2438420"/>
            <a:ext cx="8839271" cy="3581429"/>
          </a:xfrm>
          <a:prstGeom prst="rect">
            <a:avLst/>
          </a:prstGeom>
          <a:solidFill>
            <a:schemeClr val="lt1"/>
          </a:solidFill>
          <a:ln>
            <a:noFill/>
          </a:ln>
          <a:effectLst>
            <a:outerShdw blurRad="254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5"/>
            </p:custDataLst>
          </p:nvPr>
        </p:nvSpPr>
        <p:spPr>
          <a:xfrm>
            <a:off x="5333994" y="1988185"/>
            <a:ext cx="1524012" cy="2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1676365" y="914407"/>
            <a:ext cx="8839264" cy="7620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sz="4000" b="1" spc="160">
                <a:solidFill>
                  <a:schemeClr val="accent1"/>
                </a:solidFill>
                <a:latin typeface="微软雅黑" panose="020B0503020204020204" pitchFamily="34" charset="-122"/>
                <a:ea typeface="微软雅黑" panose="020B0503020204020204" pitchFamily="34" charset="-122"/>
              </a:rPr>
              <a:t>先谈谈堆</a:t>
            </a:r>
          </a:p>
        </p:txBody>
      </p:sp>
      <p:sp>
        <p:nvSpPr>
          <p:cNvPr id="38" name="AutoShape 3"/>
          <p:cNvSpPr>
            <a:spLocks noChangeAspect="1" noChangeArrowheads="1" noTextEdit="1"/>
          </p:cNvSpPr>
          <p:nvPr>
            <p:custDataLst>
              <p:tags r:id="rId7"/>
            </p:custDataLst>
          </p:nvPr>
        </p:nvSpPr>
        <p:spPr bwMode="auto">
          <a:xfrm rot="1800000">
            <a:off x="3033501" y="3037536"/>
            <a:ext cx="469339" cy="39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39" name="Freeform 5"/>
          <p:cNvSpPr/>
          <p:nvPr>
            <p:custDataLst>
              <p:tags r:id="rId8"/>
            </p:custDataLst>
          </p:nvPr>
        </p:nvSpPr>
        <p:spPr bwMode="auto">
          <a:xfrm rot="1800000">
            <a:off x="3168502" y="3108201"/>
            <a:ext cx="348049" cy="235197"/>
          </a:xfrm>
          <a:custGeom>
            <a:avLst/>
            <a:gdLst>
              <a:gd name="T0" fmla="*/ 523 w 530"/>
              <a:gd name="T1" fmla="*/ 0 h 357"/>
              <a:gd name="T2" fmla="*/ 206 w 530"/>
              <a:gd name="T3" fmla="*/ 164 h 357"/>
              <a:gd name="T4" fmla="*/ 0 w 530"/>
              <a:gd name="T5" fmla="*/ 346 h 357"/>
              <a:gd name="T6" fmla="*/ 8 w 530"/>
              <a:gd name="T7" fmla="*/ 357 h 357"/>
              <a:gd name="T8" fmla="*/ 203 w 530"/>
              <a:gd name="T9" fmla="*/ 185 h 357"/>
              <a:gd name="T10" fmla="*/ 530 w 530"/>
              <a:gd name="T11" fmla="*/ 17 h 357"/>
              <a:gd name="T12" fmla="*/ 523 w 530"/>
              <a:gd name="T13" fmla="*/ 0 h 357"/>
            </a:gdLst>
            <a:ahLst/>
            <a:cxnLst>
              <a:cxn ang="0">
                <a:pos x="T0" y="T1"/>
              </a:cxn>
              <a:cxn ang="0">
                <a:pos x="T2" y="T3"/>
              </a:cxn>
              <a:cxn ang="0">
                <a:pos x="T4" y="T5"/>
              </a:cxn>
              <a:cxn ang="0">
                <a:pos x="T6" y="T7"/>
              </a:cxn>
              <a:cxn ang="0">
                <a:pos x="T8" y="T9"/>
              </a:cxn>
              <a:cxn ang="0">
                <a:pos x="T10" y="T11"/>
              </a:cxn>
              <a:cxn ang="0">
                <a:pos x="T12" y="T13"/>
              </a:cxn>
            </a:cxnLst>
            <a:rect l="0" t="0" r="r" b="b"/>
            <a:pathLst>
              <a:path w="530" h="357">
                <a:moveTo>
                  <a:pt x="523" y="0"/>
                </a:moveTo>
                <a:cubicBezTo>
                  <a:pt x="436" y="31"/>
                  <a:pt x="324" y="81"/>
                  <a:pt x="206" y="164"/>
                </a:cubicBezTo>
                <a:cubicBezTo>
                  <a:pt x="119" y="226"/>
                  <a:pt x="51" y="290"/>
                  <a:pt x="0" y="346"/>
                </a:cubicBezTo>
                <a:cubicBezTo>
                  <a:pt x="2" y="350"/>
                  <a:pt x="5" y="353"/>
                  <a:pt x="8" y="357"/>
                </a:cubicBezTo>
                <a:cubicBezTo>
                  <a:pt x="57" y="304"/>
                  <a:pt x="121" y="243"/>
                  <a:pt x="203" y="185"/>
                </a:cubicBezTo>
                <a:cubicBezTo>
                  <a:pt x="324" y="98"/>
                  <a:pt x="441" y="47"/>
                  <a:pt x="530" y="17"/>
                </a:cubicBezTo>
                <a:cubicBezTo>
                  <a:pt x="528" y="11"/>
                  <a:pt x="525" y="5"/>
                  <a:pt x="523"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0" name="Freeform 6"/>
          <p:cNvSpPr/>
          <p:nvPr>
            <p:custDataLst>
              <p:tags r:id="rId9"/>
            </p:custDataLst>
          </p:nvPr>
        </p:nvSpPr>
        <p:spPr bwMode="auto">
          <a:xfrm rot="1800000">
            <a:off x="3002915" y="3204178"/>
            <a:ext cx="112852" cy="69610"/>
          </a:xfrm>
          <a:custGeom>
            <a:avLst/>
            <a:gdLst>
              <a:gd name="T0" fmla="*/ 172 w 172"/>
              <a:gd name="T1" fmla="*/ 1 h 106"/>
              <a:gd name="T2" fmla="*/ 42 w 172"/>
              <a:gd name="T3" fmla="*/ 29 h 106"/>
              <a:gd name="T4" fmla="*/ 0 w 172"/>
              <a:gd name="T5" fmla="*/ 72 h 106"/>
              <a:gd name="T6" fmla="*/ 9 w 172"/>
              <a:gd name="T7" fmla="*/ 93 h 106"/>
              <a:gd name="T8" fmla="*/ 82 w 172"/>
              <a:gd name="T9" fmla="*/ 75 h 106"/>
              <a:gd name="T10" fmla="*/ 172 w 172"/>
              <a:gd name="T11" fmla="*/ 1 h 106"/>
            </a:gdLst>
            <a:ahLst/>
            <a:cxnLst>
              <a:cxn ang="0">
                <a:pos x="T0" y="T1"/>
              </a:cxn>
              <a:cxn ang="0">
                <a:pos x="T2" y="T3"/>
              </a:cxn>
              <a:cxn ang="0">
                <a:pos x="T4" y="T5"/>
              </a:cxn>
              <a:cxn ang="0">
                <a:pos x="T6" y="T7"/>
              </a:cxn>
              <a:cxn ang="0">
                <a:pos x="T8" y="T9"/>
              </a:cxn>
              <a:cxn ang="0">
                <a:pos x="T10" y="T11"/>
              </a:cxn>
            </a:cxnLst>
            <a:rect l="0" t="0" r="r" b="b"/>
            <a:pathLst>
              <a:path w="172" h="106">
                <a:moveTo>
                  <a:pt x="172" y="1"/>
                </a:moveTo>
                <a:cubicBezTo>
                  <a:pt x="106" y="0"/>
                  <a:pt x="64" y="17"/>
                  <a:pt x="42" y="29"/>
                </a:cubicBezTo>
                <a:cubicBezTo>
                  <a:pt x="25" y="38"/>
                  <a:pt x="0" y="51"/>
                  <a:pt x="0" y="72"/>
                </a:cubicBezTo>
                <a:cubicBezTo>
                  <a:pt x="0" y="79"/>
                  <a:pt x="3" y="88"/>
                  <a:pt x="9" y="93"/>
                </a:cubicBezTo>
                <a:cubicBezTo>
                  <a:pt x="26" y="106"/>
                  <a:pt x="59" y="88"/>
                  <a:pt x="82" y="75"/>
                </a:cubicBezTo>
                <a:cubicBezTo>
                  <a:pt x="106" y="62"/>
                  <a:pt x="139" y="40"/>
                  <a:pt x="172" y="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1" name="Freeform 7"/>
          <p:cNvSpPr/>
          <p:nvPr>
            <p:custDataLst>
              <p:tags r:id="rId10"/>
            </p:custDataLst>
          </p:nvPr>
        </p:nvSpPr>
        <p:spPr bwMode="auto">
          <a:xfrm rot="1800000">
            <a:off x="3016626" y="3210506"/>
            <a:ext cx="88594" cy="103360"/>
          </a:xfrm>
          <a:custGeom>
            <a:avLst/>
            <a:gdLst>
              <a:gd name="T0" fmla="*/ 135 w 135"/>
              <a:gd name="T1" fmla="*/ 0 h 156"/>
              <a:gd name="T2" fmla="*/ 28 w 135"/>
              <a:gd name="T3" fmla="*/ 80 h 156"/>
              <a:gd name="T4" fmla="*/ 8 w 135"/>
              <a:gd name="T5" fmla="*/ 137 h 156"/>
              <a:gd name="T6" fmla="*/ 26 w 135"/>
              <a:gd name="T7" fmla="*/ 152 h 156"/>
              <a:gd name="T8" fmla="*/ 84 w 135"/>
              <a:gd name="T9" fmla="*/ 105 h 156"/>
              <a:gd name="T10" fmla="*/ 135 w 135"/>
              <a:gd name="T11" fmla="*/ 0 h 156"/>
            </a:gdLst>
            <a:ahLst/>
            <a:cxnLst>
              <a:cxn ang="0">
                <a:pos x="T0" y="T1"/>
              </a:cxn>
              <a:cxn ang="0">
                <a:pos x="T2" y="T3"/>
              </a:cxn>
              <a:cxn ang="0">
                <a:pos x="T4" y="T5"/>
              </a:cxn>
              <a:cxn ang="0">
                <a:pos x="T6" y="T7"/>
              </a:cxn>
              <a:cxn ang="0">
                <a:pos x="T8" y="T9"/>
              </a:cxn>
              <a:cxn ang="0">
                <a:pos x="T10" y="T11"/>
              </a:cxn>
            </a:cxnLst>
            <a:rect l="0" t="0" r="r" b="b"/>
            <a:pathLst>
              <a:path w="135" h="156">
                <a:moveTo>
                  <a:pt x="135" y="0"/>
                </a:moveTo>
                <a:cubicBezTo>
                  <a:pt x="74" y="27"/>
                  <a:pt x="43" y="60"/>
                  <a:pt x="28" y="80"/>
                </a:cubicBezTo>
                <a:cubicBezTo>
                  <a:pt x="17" y="95"/>
                  <a:pt x="0" y="118"/>
                  <a:pt x="8" y="137"/>
                </a:cubicBezTo>
                <a:cubicBezTo>
                  <a:pt x="11" y="143"/>
                  <a:pt x="17" y="150"/>
                  <a:pt x="26" y="152"/>
                </a:cubicBezTo>
                <a:cubicBezTo>
                  <a:pt x="46" y="156"/>
                  <a:pt x="69" y="127"/>
                  <a:pt x="84" y="105"/>
                </a:cubicBezTo>
                <a:cubicBezTo>
                  <a:pt x="100" y="83"/>
                  <a:pt x="121" y="49"/>
                  <a:pt x="135"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2" name="Freeform 8"/>
          <p:cNvSpPr/>
          <p:nvPr>
            <p:custDataLst>
              <p:tags r:id="rId11"/>
            </p:custDataLst>
          </p:nvPr>
        </p:nvSpPr>
        <p:spPr bwMode="auto">
          <a:xfrm rot="1800000">
            <a:off x="3051431" y="3219999"/>
            <a:ext cx="52735" cy="122345"/>
          </a:xfrm>
          <a:custGeom>
            <a:avLst/>
            <a:gdLst>
              <a:gd name="T0" fmla="*/ 72 w 80"/>
              <a:gd name="T1" fmla="*/ 0 h 186"/>
              <a:gd name="T2" fmla="*/ 9 w 80"/>
              <a:gd name="T3" fmla="*/ 118 h 186"/>
              <a:gd name="T4" fmla="*/ 15 w 80"/>
              <a:gd name="T5" fmla="*/ 177 h 186"/>
              <a:gd name="T6" fmla="*/ 37 w 80"/>
              <a:gd name="T7" fmla="*/ 184 h 186"/>
              <a:gd name="T8" fmla="*/ 71 w 80"/>
              <a:gd name="T9" fmla="*/ 116 h 186"/>
              <a:gd name="T10" fmla="*/ 72 w 80"/>
              <a:gd name="T11" fmla="*/ 0 h 186"/>
            </a:gdLst>
            <a:ahLst/>
            <a:cxnLst>
              <a:cxn ang="0">
                <a:pos x="T0" y="T1"/>
              </a:cxn>
              <a:cxn ang="0">
                <a:pos x="T2" y="T3"/>
              </a:cxn>
              <a:cxn ang="0">
                <a:pos x="T4" y="T5"/>
              </a:cxn>
              <a:cxn ang="0">
                <a:pos x="T6" y="T7"/>
              </a:cxn>
              <a:cxn ang="0">
                <a:pos x="T8" y="T9"/>
              </a:cxn>
              <a:cxn ang="0">
                <a:pos x="T10" y="T11"/>
              </a:cxn>
            </a:cxnLst>
            <a:rect l="0" t="0" r="r" b="b"/>
            <a:pathLst>
              <a:path w="80" h="186">
                <a:moveTo>
                  <a:pt x="72" y="0"/>
                </a:moveTo>
                <a:cubicBezTo>
                  <a:pt x="28" y="50"/>
                  <a:pt x="15" y="93"/>
                  <a:pt x="9" y="118"/>
                </a:cubicBezTo>
                <a:cubicBezTo>
                  <a:pt x="5" y="136"/>
                  <a:pt x="0" y="164"/>
                  <a:pt x="15" y="177"/>
                </a:cubicBezTo>
                <a:cubicBezTo>
                  <a:pt x="20" y="182"/>
                  <a:pt x="29" y="186"/>
                  <a:pt x="37" y="184"/>
                </a:cubicBezTo>
                <a:cubicBezTo>
                  <a:pt x="58" y="179"/>
                  <a:pt x="65" y="143"/>
                  <a:pt x="71" y="116"/>
                </a:cubicBezTo>
                <a:cubicBezTo>
                  <a:pt x="76" y="90"/>
                  <a:pt x="80" y="50"/>
                  <a:pt x="72"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3" name="Freeform 9"/>
          <p:cNvSpPr/>
          <p:nvPr>
            <p:custDataLst>
              <p:tags r:id="rId12"/>
            </p:custDataLst>
          </p:nvPr>
        </p:nvSpPr>
        <p:spPr bwMode="auto">
          <a:xfrm rot="1800000">
            <a:off x="3044048" y="3212616"/>
            <a:ext cx="82266" cy="49571"/>
          </a:xfrm>
          <a:custGeom>
            <a:avLst/>
            <a:gdLst>
              <a:gd name="T0" fmla="*/ 124 w 124"/>
              <a:gd name="T1" fmla="*/ 1 h 76"/>
              <a:gd name="T2" fmla="*/ 30 w 124"/>
              <a:gd name="T3" fmla="*/ 21 h 76"/>
              <a:gd name="T4" fmla="*/ 0 w 124"/>
              <a:gd name="T5" fmla="*/ 52 h 76"/>
              <a:gd name="T6" fmla="*/ 7 w 124"/>
              <a:gd name="T7" fmla="*/ 67 h 76"/>
              <a:gd name="T8" fmla="*/ 60 w 124"/>
              <a:gd name="T9" fmla="*/ 54 h 76"/>
              <a:gd name="T10" fmla="*/ 124 w 124"/>
              <a:gd name="T11" fmla="*/ 1 h 76"/>
            </a:gdLst>
            <a:ahLst/>
            <a:cxnLst>
              <a:cxn ang="0">
                <a:pos x="T0" y="T1"/>
              </a:cxn>
              <a:cxn ang="0">
                <a:pos x="T2" y="T3"/>
              </a:cxn>
              <a:cxn ang="0">
                <a:pos x="T4" y="T5"/>
              </a:cxn>
              <a:cxn ang="0">
                <a:pos x="T6" y="T7"/>
              </a:cxn>
              <a:cxn ang="0">
                <a:pos x="T8" y="T9"/>
              </a:cxn>
              <a:cxn ang="0">
                <a:pos x="T10" y="T11"/>
              </a:cxn>
            </a:cxnLst>
            <a:rect l="0" t="0" r="r" b="b"/>
            <a:pathLst>
              <a:path w="124" h="76">
                <a:moveTo>
                  <a:pt x="124" y="1"/>
                </a:moveTo>
                <a:cubicBezTo>
                  <a:pt x="76" y="0"/>
                  <a:pt x="46" y="13"/>
                  <a:pt x="30" y="21"/>
                </a:cubicBezTo>
                <a:cubicBezTo>
                  <a:pt x="19" y="28"/>
                  <a:pt x="1" y="38"/>
                  <a:pt x="0" y="52"/>
                </a:cubicBezTo>
                <a:cubicBezTo>
                  <a:pt x="0" y="57"/>
                  <a:pt x="2" y="64"/>
                  <a:pt x="7" y="67"/>
                </a:cubicBezTo>
                <a:cubicBezTo>
                  <a:pt x="19" y="76"/>
                  <a:pt x="43" y="64"/>
                  <a:pt x="60" y="54"/>
                </a:cubicBezTo>
                <a:cubicBezTo>
                  <a:pt x="76" y="45"/>
                  <a:pt x="100" y="29"/>
                  <a:pt x="124"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44" name="Freeform 10"/>
          <p:cNvSpPr/>
          <p:nvPr>
            <p:custDataLst>
              <p:tags r:id="rId13"/>
            </p:custDataLst>
          </p:nvPr>
        </p:nvSpPr>
        <p:spPr bwMode="auto">
          <a:xfrm rot="1800000">
            <a:off x="3054595" y="3217889"/>
            <a:ext cx="63282" cy="73829"/>
          </a:xfrm>
          <a:custGeom>
            <a:avLst/>
            <a:gdLst>
              <a:gd name="T0" fmla="*/ 96 w 96"/>
              <a:gd name="T1" fmla="*/ 0 h 112"/>
              <a:gd name="T2" fmla="*/ 20 w 96"/>
              <a:gd name="T3" fmla="*/ 58 h 112"/>
              <a:gd name="T4" fmla="*/ 5 w 96"/>
              <a:gd name="T5" fmla="*/ 98 h 112"/>
              <a:gd name="T6" fmla="*/ 18 w 96"/>
              <a:gd name="T7" fmla="*/ 109 h 112"/>
              <a:gd name="T8" fmla="*/ 60 w 96"/>
              <a:gd name="T9" fmla="*/ 75 h 112"/>
              <a:gd name="T10" fmla="*/ 96 w 96"/>
              <a:gd name="T11" fmla="*/ 0 h 112"/>
            </a:gdLst>
            <a:ahLst/>
            <a:cxnLst>
              <a:cxn ang="0">
                <a:pos x="T0" y="T1"/>
              </a:cxn>
              <a:cxn ang="0">
                <a:pos x="T2" y="T3"/>
              </a:cxn>
              <a:cxn ang="0">
                <a:pos x="T4" y="T5"/>
              </a:cxn>
              <a:cxn ang="0">
                <a:pos x="T6" y="T7"/>
              </a:cxn>
              <a:cxn ang="0">
                <a:pos x="T8" y="T9"/>
              </a:cxn>
              <a:cxn ang="0">
                <a:pos x="T10" y="T11"/>
              </a:cxn>
            </a:cxnLst>
            <a:rect l="0" t="0" r="r" b="b"/>
            <a:pathLst>
              <a:path w="96" h="112">
                <a:moveTo>
                  <a:pt x="96" y="0"/>
                </a:moveTo>
                <a:cubicBezTo>
                  <a:pt x="53" y="19"/>
                  <a:pt x="31" y="43"/>
                  <a:pt x="20" y="58"/>
                </a:cubicBezTo>
                <a:cubicBezTo>
                  <a:pt x="12" y="69"/>
                  <a:pt x="0" y="85"/>
                  <a:pt x="5" y="98"/>
                </a:cubicBezTo>
                <a:cubicBezTo>
                  <a:pt x="7" y="103"/>
                  <a:pt x="12" y="108"/>
                  <a:pt x="18" y="109"/>
                </a:cubicBezTo>
                <a:cubicBezTo>
                  <a:pt x="33" y="112"/>
                  <a:pt x="49" y="91"/>
                  <a:pt x="60" y="75"/>
                </a:cubicBezTo>
                <a:cubicBezTo>
                  <a:pt x="71" y="60"/>
                  <a:pt x="86" y="35"/>
                  <a:pt x="96"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5" name="Freeform 11"/>
          <p:cNvSpPr/>
          <p:nvPr>
            <p:custDataLst>
              <p:tags r:id="rId14"/>
            </p:custDataLst>
          </p:nvPr>
        </p:nvSpPr>
        <p:spPr bwMode="auto">
          <a:xfrm rot="1800000">
            <a:off x="3078853" y="3224217"/>
            <a:ext cx="37969" cy="87540"/>
          </a:xfrm>
          <a:custGeom>
            <a:avLst/>
            <a:gdLst>
              <a:gd name="T0" fmla="*/ 52 w 58"/>
              <a:gd name="T1" fmla="*/ 0 h 133"/>
              <a:gd name="T2" fmla="*/ 7 w 58"/>
              <a:gd name="T3" fmla="*/ 85 h 133"/>
              <a:gd name="T4" fmla="*/ 11 w 58"/>
              <a:gd name="T5" fmla="*/ 127 h 133"/>
              <a:gd name="T6" fmla="*/ 27 w 58"/>
              <a:gd name="T7" fmla="*/ 132 h 133"/>
              <a:gd name="T8" fmla="*/ 51 w 58"/>
              <a:gd name="T9" fmla="*/ 84 h 133"/>
              <a:gd name="T10" fmla="*/ 52 w 58"/>
              <a:gd name="T11" fmla="*/ 0 h 133"/>
            </a:gdLst>
            <a:ahLst/>
            <a:cxnLst>
              <a:cxn ang="0">
                <a:pos x="T0" y="T1"/>
              </a:cxn>
              <a:cxn ang="0">
                <a:pos x="T2" y="T3"/>
              </a:cxn>
              <a:cxn ang="0">
                <a:pos x="T4" y="T5"/>
              </a:cxn>
              <a:cxn ang="0">
                <a:pos x="T6" y="T7"/>
              </a:cxn>
              <a:cxn ang="0">
                <a:pos x="T8" y="T9"/>
              </a:cxn>
              <a:cxn ang="0">
                <a:pos x="T10" y="T11"/>
              </a:cxn>
            </a:cxnLst>
            <a:rect l="0" t="0" r="r" b="b"/>
            <a:pathLst>
              <a:path w="58" h="133">
                <a:moveTo>
                  <a:pt x="52" y="0"/>
                </a:moveTo>
                <a:cubicBezTo>
                  <a:pt x="21" y="36"/>
                  <a:pt x="11" y="67"/>
                  <a:pt x="7" y="85"/>
                </a:cubicBezTo>
                <a:cubicBezTo>
                  <a:pt x="4" y="98"/>
                  <a:pt x="0" y="118"/>
                  <a:pt x="11" y="127"/>
                </a:cubicBezTo>
                <a:cubicBezTo>
                  <a:pt x="15" y="131"/>
                  <a:pt x="21" y="133"/>
                  <a:pt x="27" y="132"/>
                </a:cubicBezTo>
                <a:cubicBezTo>
                  <a:pt x="42" y="129"/>
                  <a:pt x="47" y="102"/>
                  <a:pt x="51" y="84"/>
                </a:cubicBezTo>
                <a:cubicBezTo>
                  <a:pt x="55" y="65"/>
                  <a:pt x="58" y="36"/>
                  <a:pt x="5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6" name="Freeform 12"/>
          <p:cNvSpPr/>
          <p:nvPr>
            <p:custDataLst>
              <p:tags r:id="rId15"/>
            </p:custDataLst>
          </p:nvPr>
        </p:nvSpPr>
        <p:spPr bwMode="auto">
          <a:xfrm rot="1800000">
            <a:off x="3089400" y="3215780"/>
            <a:ext cx="55899" cy="52735"/>
          </a:xfrm>
          <a:custGeom>
            <a:avLst/>
            <a:gdLst>
              <a:gd name="T0" fmla="*/ 9 w 85"/>
              <a:gd name="T1" fmla="*/ 25 h 79"/>
              <a:gd name="T2" fmla="*/ 3 w 85"/>
              <a:gd name="T3" fmla="*/ 40 h 79"/>
              <a:gd name="T4" fmla="*/ 30 w 85"/>
              <a:gd name="T5" fmla="*/ 38 h 79"/>
              <a:gd name="T6" fmla="*/ 23 w 85"/>
              <a:gd name="T7" fmla="*/ 60 h 79"/>
              <a:gd name="T8" fmla="*/ 47 w 85"/>
              <a:gd name="T9" fmla="*/ 53 h 79"/>
              <a:gd name="T10" fmla="*/ 47 w 85"/>
              <a:gd name="T11" fmla="*/ 76 h 79"/>
              <a:gd name="T12" fmla="*/ 65 w 85"/>
              <a:gd name="T13" fmla="*/ 70 h 79"/>
              <a:gd name="T14" fmla="*/ 75 w 85"/>
              <a:gd name="T15" fmla="*/ 14 h 79"/>
              <a:gd name="T16" fmla="*/ 9 w 85"/>
              <a:gd name="T1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9">
                <a:moveTo>
                  <a:pt x="9" y="25"/>
                </a:moveTo>
                <a:cubicBezTo>
                  <a:pt x="8" y="26"/>
                  <a:pt x="0" y="35"/>
                  <a:pt x="3" y="40"/>
                </a:cubicBezTo>
                <a:cubicBezTo>
                  <a:pt x="6" y="44"/>
                  <a:pt x="17" y="44"/>
                  <a:pt x="30" y="38"/>
                </a:cubicBezTo>
                <a:cubicBezTo>
                  <a:pt x="22" y="47"/>
                  <a:pt x="20" y="57"/>
                  <a:pt x="23" y="60"/>
                </a:cubicBezTo>
                <a:cubicBezTo>
                  <a:pt x="26" y="63"/>
                  <a:pt x="37" y="62"/>
                  <a:pt x="47" y="53"/>
                </a:cubicBezTo>
                <a:cubicBezTo>
                  <a:pt x="39" y="62"/>
                  <a:pt x="41" y="73"/>
                  <a:pt x="47" y="76"/>
                </a:cubicBezTo>
                <a:cubicBezTo>
                  <a:pt x="51" y="79"/>
                  <a:pt x="59" y="77"/>
                  <a:pt x="65" y="70"/>
                </a:cubicBezTo>
                <a:cubicBezTo>
                  <a:pt x="83" y="51"/>
                  <a:pt x="85" y="25"/>
                  <a:pt x="75" y="14"/>
                </a:cubicBezTo>
                <a:cubicBezTo>
                  <a:pt x="63" y="0"/>
                  <a:pt x="31" y="0"/>
                  <a:pt x="9" y="25"/>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7" name="Freeform 13"/>
          <p:cNvSpPr/>
          <p:nvPr>
            <p:custDataLst>
              <p:tags r:id="rId16"/>
            </p:custDataLst>
          </p:nvPr>
        </p:nvSpPr>
        <p:spPr bwMode="auto">
          <a:xfrm rot="1800000">
            <a:off x="3111549" y="3221053"/>
            <a:ext cx="35860" cy="35860"/>
          </a:xfrm>
          <a:custGeom>
            <a:avLst/>
            <a:gdLst>
              <a:gd name="T0" fmla="*/ 45 w 55"/>
              <a:gd name="T1" fmla="*/ 47 h 55"/>
              <a:gd name="T2" fmla="*/ 47 w 55"/>
              <a:gd name="T3" fmla="*/ 55 h 55"/>
              <a:gd name="T4" fmla="*/ 47 w 55"/>
              <a:gd name="T5" fmla="*/ 13 h 55"/>
              <a:gd name="T6" fmla="*/ 0 w 55"/>
              <a:gd name="T7" fmla="*/ 9 h 55"/>
              <a:gd name="T8" fmla="*/ 45 w 55"/>
              <a:gd name="T9" fmla="*/ 47 h 55"/>
            </a:gdLst>
            <a:ahLst/>
            <a:cxnLst>
              <a:cxn ang="0">
                <a:pos x="T0" y="T1"/>
              </a:cxn>
              <a:cxn ang="0">
                <a:pos x="T2" y="T3"/>
              </a:cxn>
              <a:cxn ang="0">
                <a:pos x="T4" y="T5"/>
              </a:cxn>
              <a:cxn ang="0">
                <a:pos x="T6" y="T7"/>
              </a:cxn>
              <a:cxn ang="0">
                <a:pos x="T8" y="T9"/>
              </a:cxn>
            </a:cxnLst>
            <a:rect l="0" t="0" r="r" b="b"/>
            <a:pathLst>
              <a:path w="55" h="55">
                <a:moveTo>
                  <a:pt x="45" y="47"/>
                </a:moveTo>
                <a:cubicBezTo>
                  <a:pt x="46" y="49"/>
                  <a:pt x="47" y="52"/>
                  <a:pt x="47" y="55"/>
                </a:cubicBezTo>
                <a:cubicBezTo>
                  <a:pt x="55" y="39"/>
                  <a:pt x="54" y="22"/>
                  <a:pt x="47" y="13"/>
                </a:cubicBezTo>
                <a:cubicBezTo>
                  <a:pt x="38" y="3"/>
                  <a:pt x="18" y="0"/>
                  <a:pt x="0" y="9"/>
                </a:cubicBezTo>
                <a:cubicBezTo>
                  <a:pt x="20" y="15"/>
                  <a:pt x="38" y="27"/>
                  <a:pt x="45" y="47"/>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8" name="Freeform 14"/>
          <p:cNvSpPr/>
          <p:nvPr>
            <p:custDataLst>
              <p:tags r:id="rId17"/>
            </p:custDataLst>
          </p:nvPr>
        </p:nvSpPr>
        <p:spPr bwMode="auto">
          <a:xfrm rot="1800000">
            <a:off x="3092564" y="3166209"/>
            <a:ext cx="125509" cy="32696"/>
          </a:xfrm>
          <a:custGeom>
            <a:avLst/>
            <a:gdLst>
              <a:gd name="T0" fmla="*/ 0 w 192"/>
              <a:gd name="T1" fmla="*/ 42 h 50"/>
              <a:gd name="T2" fmla="*/ 86 w 192"/>
              <a:gd name="T3" fmla="*/ 5 h 50"/>
              <a:gd name="T4" fmla="*/ 192 w 192"/>
              <a:gd name="T5" fmla="*/ 35 h 50"/>
              <a:gd name="T6" fmla="*/ 153 w 192"/>
              <a:gd name="T7" fmla="*/ 48 h 50"/>
              <a:gd name="T8" fmla="*/ 88 w 192"/>
              <a:gd name="T9" fmla="*/ 35 h 50"/>
              <a:gd name="T10" fmla="*/ 0 w 192"/>
              <a:gd name="T11" fmla="*/ 42 h 50"/>
            </a:gdLst>
            <a:ahLst/>
            <a:cxnLst>
              <a:cxn ang="0">
                <a:pos x="T0" y="T1"/>
              </a:cxn>
              <a:cxn ang="0">
                <a:pos x="T2" y="T3"/>
              </a:cxn>
              <a:cxn ang="0">
                <a:pos x="T4" y="T5"/>
              </a:cxn>
              <a:cxn ang="0">
                <a:pos x="T6" y="T7"/>
              </a:cxn>
              <a:cxn ang="0">
                <a:pos x="T8" y="T9"/>
              </a:cxn>
              <a:cxn ang="0">
                <a:pos x="T10" y="T11"/>
              </a:cxn>
            </a:cxnLst>
            <a:rect l="0" t="0" r="r" b="b"/>
            <a:pathLst>
              <a:path w="192" h="50">
                <a:moveTo>
                  <a:pt x="0" y="42"/>
                </a:moveTo>
                <a:cubicBezTo>
                  <a:pt x="11" y="32"/>
                  <a:pt x="41" y="10"/>
                  <a:pt x="86" y="5"/>
                </a:cubicBezTo>
                <a:cubicBezTo>
                  <a:pt x="142" y="0"/>
                  <a:pt x="182" y="27"/>
                  <a:pt x="192" y="35"/>
                </a:cubicBezTo>
                <a:cubicBezTo>
                  <a:pt x="184" y="40"/>
                  <a:pt x="170" y="46"/>
                  <a:pt x="153" y="48"/>
                </a:cubicBezTo>
                <a:cubicBezTo>
                  <a:pt x="126" y="50"/>
                  <a:pt x="109" y="40"/>
                  <a:pt x="88" y="35"/>
                </a:cubicBezTo>
                <a:cubicBezTo>
                  <a:pt x="69" y="30"/>
                  <a:pt x="40" y="28"/>
                  <a:pt x="0" y="42"/>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49" name="Freeform 15"/>
          <p:cNvSpPr/>
          <p:nvPr>
            <p:custDataLst>
              <p:tags r:id="rId18"/>
            </p:custDataLst>
          </p:nvPr>
        </p:nvSpPr>
        <p:spPr bwMode="auto">
          <a:xfrm rot="1800000">
            <a:off x="3362566" y="3196795"/>
            <a:ext cx="34805" cy="101251"/>
          </a:xfrm>
          <a:custGeom>
            <a:avLst/>
            <a:gdLst>
              <a:gd name="T0" fmla="*/ 6 w 53"/>
              <a:gd name="T1" fmla="*/ 0 h 154"/>
              <a:gd name="T2" fmla="*/ 49 w 53"/>
              <a:gd name="T3" fmla="*/ 92 h 154"/>
              <a:gd name="T4" fmla="*/ 14 w 53"/>
              <a:gd name="T5" fmla="*/ 154 h 154"/>
              <a:gd name="T6" fmla="*/ 20 w 53"/>
              <a:gd name="T7" fmla="*/ 107 h 154"/>
              <a:gd name="T8" fmla="*/ 2 w 53"/>
              <a:gd name="T9" fmla="*/ 41 h 154"/>
              <a:gd name="T10" fmla="*/ 6 w 53"/>
              <a:gd name="T11" fmla="*/ 0 h 154"/>
            </a:gdLst>
            <a:ahLst/>
            <a:cxnLst>
              <a:cxn ang="0">
                <a:pos x="T0" y="T1"/>
              </a:cxn>
              <a:cxn ang="0">
                <a:pos x="T2" y="T3"/>
              </a:cxn>
              <a:cxn ang="0">
                <a:pos x="T4" y="T5"/>
              </a:cxn>
              <a:cxn ang="0">
                <a:pos x="T6" y="T7"/>
              </a:cxn>
              <a:cxn ang="0">
                <a:pos x="T8" y="T9"/>
              </a:cxn>
              <a:cxn ang="0">
                <a:pos x="T10" y="T11"/>
              </a:cxn>
            </a:cxnLst>
            <a:rect l="0" t="0" r="r" b="b"/>
            <a:pathLst>
              <a:path w="53" h="154">
                <a:moveTo>
                  <a:pt x="6" y="0"/>
                </a:moveTo>
                <a:cubicBezTo>
                  <a:pt x="36" y="22"/>
                  <a:pt x="53" y="57"/>
                  <a:pt x="49" y="92"/>
                </a:cubicBezTo>
                <a:cubicBezTo>
                  <a:pt x="45" y="128"/>
                  <a:pt x="20" y="149"/>
                  <a:pt x="14" y="154"/>
                </a:cubicBezTo>
                <a:cubicBezTo>
                  <a:pt x="21" y="134"/>
                  <a:pt x="21" y="118"/>
                  <a:pt x="20" y="107"/>
                </a:cubicBezTo>
                <a:cubicBezTo>
                  <a:pt x="17" y="81"/>
                  <a:pt x="5" y="69"/>
                  <a:pt x="2" y="41"/>
                </a:cubicBezTo>
                <a:cubicBezTo>
                  <a:pt x="0" y="24"/>
                  <a:pt x="3" y="9"/>
                  <a:pt x="6"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0" name="Freeform 16"/>
          <p:cNvSpPr/>
          <p:nvPr>
            <p:custDataLst>
              <p:tags r:id="rId19"/>
            </p:custDataLst>
          </p:nvPr>
        </p:nvSpPr>
        <p:spPr bwMode="auto">
          <a:xfrm rot="1800000">
            <a:off x="3264479" y="3154608"/>
            <a:ext cx="277385" cy="64336"/>
          </a:xfrm>
          <a:custGeom>
            <a:avLst/>
            <a:gdLst>
              <a:gd name="T0" fmla="*/ 0 w 422"/>
              <a:gd name="T1" fmla="*/ 72 h 98"/>
              <a:gd name="T2" fmla="*/ 2 w 422"/>
              <a:gd name="T3" fmla="*/ 57 h 98"/>
              <a:gd name="T4" fmla="*/ 72 w 422"/>
              <a:gd name="T5" fmla="*/ 68 h 98"/>
              <a:gd name="T6" fmla="*/ 419 w 422"/>
              <a:gd name="T7" fmla="*/ 0 h 98"/>
              <a:gd name="T8" fmla="*/ 422 w 422"/>
              <a:gd name="T9" fmla="*/ 18 h 98"/>
              <a:gd name="T10" fmla="*/ 60 w 422"/>
              <a:gd name="T11" fmla="*/ 82 h 98"/>
              <a:gd name="T12" fmla="*/ 0 w 422"/>
              <a:gd name="T13" fmla="*/ 72 h 98"/>
            </a:gdLst>
            <a:ahLst/>
            <a:cxnLst>
              <a:cxn ang="0">
                <a:pos x="T0" y="T1"/>
              </a:cxn>
              <a:cxn ang="0">
                <a:pos x="T2" y="T3"/>
              </a:cxn>
              <a:cxn ang="0">
                <a:pos x="T4" y="T5"/>
              </a:cxn>
              <a:cxn ang="0">
                <a:pos x="T6" y="T7"/>
              </a:cxn>
              <a:cxn ang="0">
                <a:pos x="T8" y="T9"/>
              </a:cxn>
              <a:cxn ang="0">
                <a:pos x="T10" y="T11"/>
              </a:cxn>
              <a:cxn ang="0">
                <a:pos x="T12" y="T13"/>
              </a:cxn>
            </a:cxnLst>
            <a:rect l="0" t="0" r="r" b="b"/>
            <a:pathLst>
              <a:path w="422" h="98">
                <a:moveTo>
                  <a:pt x="0" y="72"/>
                </a:moveTo>
                <a:cubicBezTo>
                  <a:pt x="1" y="67"/>
                  <a:pt x="2" y="62"/>
                  <a:pt x="2" y="57"/>
                </a:cubicBezTo>
                <a:cubicBezTo>
                  <a:pt x="24" y="62"/>
                  <a:pt x="47" y="65"/>
                  <a:pt x="72" y="68"/>
                </a:cubicBezTo>
                <a:cubicBezTo>
                  <a:pt x="217" y="82"/>
                  <a:pt x="340" y="39"/>
                  <a:pt x="419" y="0"/>
                </a:cubicBezTo>
                <a:cubicBezTo>
                  <a:pt x="420" y="6"/>
                  <a:pt x="421" y="12"/>
                  <a:pt x="422" y="18"/>
                </a:cubicBezTo>
                <a:cubicBezTo>
                  <a:pt x="334" y="59"/>
                  <a:pt x="207" y="98"/>
                  <a:pt x="60" y="82"/>
                </a:cubicBezTo>
                <a:cubicBezTo>
                  <a:pt x="39" y="79"/>
                  <a:pt x="19" y="76"/>
                  <a:pt x="0" y="72"/>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1" name="Freeform 17"/>
          <p:cNvSpPr/>
          <p:nvPr>
            <p:custDataLst>
              <p:tags r:id="rId20"/>
            </p:custDataLst>
          </p:nvPr>
        </p:nvSpPr>
        <p:spPr bwMode="auto">
          <a:xfrm rot="1800000">
            <a:off x="3228620" y="3031208"/>
            <a:ext cx="73829" cy="74883"/>
          </a:xfrm>
          <a:custGeom>
            <a:avLst/>
            <a:gdLst>
              <a:gd name="T0" fmla="*/ 112 w 112"/>
              <a:gd name="T1" fmla="*/ 114 h 114"/>
              <a:gd name="T2" fmla="*/ 60 w 112"/>
              <a:gd name="T3" fmla="*/ 25 h 114"/>
              <a:gd name="T4" fmla="*/ 18 w 112"/>
              <a:gd name="T5" fmla="*/ 5 h 114"/>
              <a:gd name="T6" fmla="*/ 5 w 112"/>
              <a:gd name="T7" fmla="*/ 17 h 114"/>
              <a:gd name="T8" fmla="*/ 36 w 112"/>
              <a:gd name="T9" fmla="*/ 66 h 114"/>
              <a:gd name="T10" fmla="*/ 112 w 112"/>
              <a:gd name="T11" fmla="*/ 114 h 114"/>
            </a:gdLst>
            <a:ahLst/>
            <a:cxnLst>
              <a:cxn ang="0">
                <a:pos x="T0" y="T1"/>
              </a:cxn>
              <a:cxn ang="0">
                <a:pos x="T2" y="T3"/>
              </a:cxn>
              <a:cxn ang="0">
                <a:pos x="T4" y="T5"/>
              </a:cxn>
              <a:cxn ang="0">
                <a:pos x="T6" y="T7"/>
              </a:cxn>
              <a:cxn ang="0">
                <a:pos x="T8" y="T9"/>
              </a:cxn>
              <a:cxn ang="0">
                <a:pos x="T10" y="T11"/>
              </a:cxn>
            </a:cxnLst>
            <a:rect l="0" t="0" r="r" b="b"/>
            <a:pathLst>
              <a:path w="112" h="114">
                <a:moveTo>
                  <a:pt x="112" y="114"/>
                </a:moveTo>
                <a:cubicBezTo>
                  <a:pt x="97" y="65"/>
                  <a:pt x="74" y="38"/>
                  <a:pt x="60" y="25"/>
                </a:cubicBezTo>
                <a:cubicBezTo>
                  <a:pt x="49" y="15"/>
                  <a:pt x="33" y="0"/>
                  <a:pt x="18" y="5"/>
                </a:cubicBezTo>
                <a:cubicBezTo>
                  <a:pt x="13" y="7"/>
                  <a:pt x="7" y="11"/>
                  <a:pt x="5" y="17"/>
                </a:cubicBezTo>
                <a:cubicBezTo>
                  <a:pt x="0" y="33"/>
                  <a:pt x="21" y="52"/>
                  <a:pt x="36" y="66"/>
                </a:cubicBezTo>
                <a:cubicBezTo>
                  <a:pt x="51" y="80"/>
                  <a:pt x="76" y="99"/>
                  <a:pt x="112"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52" name="Freeform 18"/>
          <p:cNvSpPr/>
          <p:nvPr>
            <p:custDataLst>
              <p:tags r:id="rId21"/>
            </p:custDataLst>
          </p:nvPr>
        </p:nvSpPr>
        <p:spPr bwMode="auto">
          <a:xfrm rot="1800000">
            <a:off x="3202252" y="3054412"/>
            <a:ext cx="90704" cy="47461"/>
          </a:xfrm>
          <a:custGeom>
            <a:avLst/>
            <a:gdLst>
              <a:gd name="T0" fmla="*/ 138 w 138"/>
              <a:gd name="T1" fmla="*/ 70 h 72"/>
              <a:gd name="T2" fmla="*/ 54 w 138"/>
              <a:gd name="T3" fmla="*/ 12 h 72"/>
              <a:gd name="T4" fmla="*/ 8 w 138"/>
              <a:gd name="T5" fmla="*/ 11 h 72"/>
              <a:gd name="T6" fmla="*/ 1 w 138"/>
              <a:gd name="T7" fmla="*/ 27 h 72"/>
              <a:gd name="T8" fmla="*/ 49 w 138"/>
              <a:gd name="T9" fmla="*/ 59 h 72"/>
              <a:gd name="T10" fmla="*/ 138 w 138"/>
              <a:gd name="T11" fmla="*/ 70 h 72"/>
            </a:gdLst>
            <a:ahLst/>
            <a:cxnLst>
              <a:cxn ang="0">
                <a:pos x="T0" y="T1"/>
              </a:cxn>
              <a:cxn ang="0">
                <a:pos x="T2" y="T3"/>
              </a:cxn>
              <a:cxn ang="0">
                <a:pos x="T4" y="T5"/>
              </a:cxn>
              <a:cxn ang="0">
                <a:pos x="T6" y="T7"/>
              </a:cxn>
              <a:cxn ang="0">
                <a:pos x="T8" y="T9"/>
              </a:cxn>
              <a:cxn ang="0">
                <a:pos x="T10" y="T11"/>
              </a:cxn>
            </a:cxnLst>
            <a:rect l="0" t="0" r="r" b="b"/>
            <a:pathLst>
              <a:path w="138" h="72">
                <a:moveTo>
                  <a:pt x="138" y="70"/>
                </a:moveTo>
                <a:cubicBezTo>
                  <a:pt x="104" y="32"/>
                  <a:pt x="72" y="18"/>
                  <a:pt x="54" y="12"/>
                </a:cubicBezTo>
                <a:cubicBezTo>
                  <a:pt x="40" y="7"/>
                  <a:pt x="19" y="0"/>
                  <a:pt x="8" y="11"/>
                </a:cubicBezTo>
                <a:cubicBezTo>
                  <a:pt x="3" y="14"/>
                  <a:pt x="0" y="21"/>
                  <a:pt x="1" y="27"/>
                </a:cubicBezTo>
                <a:cubicBezTo>
                  <a:pt x="2" y="44"/>
                  <a:pt x="30" y="53"/>
                  <a:pt x="49" y="59"/>
                </a:cubicBezTo>
                <a:cubicBezTo>
                  <a:pt x="69" y="65"/>
                  <a:pt x="99" y="72"/>
                  <a:pt x="138" y="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53" name="Freeform 19"/>
          <p:cNvSpPr/>
          <p:nvPr>
            <p:custDataLst>
              <p:tags r:id="rId22"/>
            </p:custDataLst>
          </p:nvPr>
        </p:nvSpPr>
        <p:spPr bwMode="auto">
          <a:xfrm rot="1800000">
            <a:off x="3185377" y="3083943"/>
            <a:ext cx="95977" cy="34805"/>
          </a:xfrm>
          <a:custGeom>
            <a:avLst/>
            <a:gdLst>
              <a:gd name="T0" fmla="*/ 146 w 146"/>
              <a:gd name="T1" fmla="*/ 19 h 53"/>
              <a:gd name="T2" fmla="*/ 44 w 146"/>
              <a:gd name="T3" fmla="*/ 2 h 53"/>
              <a:gd name="T4" fmla="*/ 2 w 146"/>
              <a:gd name="T5" fmla="*/ 21 h 53"/>
              <a:gd name="T6" fmla="*/ 3 w 146"/>
              <a:gd name="T7" fmla="*/ 39 h 53"/>
              <a:gd name="T8" fmla="*/ 60 w 146"/>
              <a:gd name="T9" fmla="*/ 47 h 53"/>
              <a:gd name="T10" fmla="*/ 146 w 146"/>
              <a:gd name="T11" fmla="*/ 19 h 53"/>
            </a:gdLst>
            <a:ahLst/>
            <a:cxnLst>
              <a:cxn ang="0">
                <a:pos x="T0" y="T1"/>
              </a:cxn>
              <a:cxn ang="0">
                <a:pos x="T2" y="T3"/>
              </a:cxn>
              <a:cxn ang="0">
                <a:pos x="T4" y="T5"/>
              </a:cxn>
              <a:cxn ang="0">
                <a:pos x="T6" y="T7"/>
              </a:cxn>
              <a:cxn ang="0">
                <a:pos x="T8" y="T9"/>
              </a:cxn>
              <a:cxn ang="0">
                <a:pos x="T10" y="T11"/>
              </a:cxn>
            </a:cxnLst>
            <a:rect l="0" t="0" r="r" b="b"/>
            <a:pathLst>
              <a:path w="146" h="53">
                <a:moveTo>
                  <a:pt x="146" y="19"/>
                </a:moveTo>
                <a:cubicBezTo>
                  <a:pt x="99" y="0"/>
                  <a:pt x="63" y="0"/>
                  <a:pt x="44" y="2"/>
                </a:cubicBezTo>
                <a:cubicBezTo>
                  <a:pt x="30" y="4"/>
                  <a:pt x="8" y="6"/>
                  <a:pt x="2" y="21"/>
                </a:cubicBezTo>
                <a:cubicBezTo>
                  <a:pt x="0" y="26"/>
                  <a:pt x="0" y="33"/>
                  <a:pt x="3" y="39"/>
                </a:cubicBezTo>
                <a:cubicBezTo>
                  <a:pt x="11" y="53"/>
                  <a:pt x="40" y="49"/>
                  <a:pt x="60" y="47"/>
                </a:cubicBezTo>
                <a:cubicBezTo>
                  <a:pt x="81" y="44"/>
                  <a:pt x="111" y="37"/>
                  <a:pt x="146"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4" name="Freeform 20"/>
          <p:cNvSpPr/>
          <p:nvPr>
            <p:custDataLst>
              <p:tags r:id="rId23"/>
            </p:custDataLst>
          </p:nvPr>
        </p:nvSpPr>
        <p:spPr bwMode="auto">
          <a:xfrm rot="1800000">
            <a:off x="3244440" y="3061794"/>
            <a:ext cx="52735" cy="52735"/>
          </a:xfrm>
          <a:custGeom>
            <a:avLst/>
            <a:gdLst>
              <a:gd name="T0" fmla="*/ 80 w 80"/>
              <a:gd name="T1" fmla="*/ 81 h 81"/>
              <a:gd name="T2" fmla="*/ 42 w 80"/>
              <a:gd name="T3" fmla="*/ 18 h 81"/>
              <a:gd name="T4" fmla="*/ 13 w 80"/>
              <a:gd name="T5" fmla="*/ 3 h 81"/>
              <a:gd name="T6" fmla="*/ 3 w 80"/>
              <a:gd name="T7" fmla="*/ 12 h 81"/>
              <a:gd name="T8" fmla="*/ 26 w 80"/>
              <a:gd name="T9" fmla="*/ 47 h 81"/>
              <a:gd name="T10" fmla="*/ 80 w 80"/>
              <a:gd name="T11" fmla="*/ 81 h 81"/>
            </a:gdLst>
            <a:ahLst/>
            <a:cxnLst>
              <a:cxn ang="0">
                <a:pos x="T0" y="T1"/>
              </a:cxn>
              <a:cxn ang="0">
                <a:pos x="T2" y="T3"/>
              </a:cxn>
              <a:cxn ang="0">
                <a:pos x="T4" y="T5"/>
              </a:cxn>
              <a:cxn ang="0">
                <a:pos x="T6" y="T7"/>
              </a:cxn>
              <a:cxn ang="0">
                <a:pos x="T8" y="T9"/>
              </a:cxn>
              <a:cxn ang="0">
                <a:pos x="T10" y="T11"/>
              </a:cxn>
            </a:cxnLst>
            <a:rect l="0" t="0" r="r" b="b"/>
            <a:pathLst>
              <a:path w="80" h="81">
                <a:moveTo>
                  <a:pt x="80" y="81"/>
                </a:moveTo>
                <a:cubicBezTo>
                  <a:pt x="69" y="46"/>
                  <a:pt x="52" y="27"/>
                  <a:pt x="42" y="18"/>
                </a:cubicBezTo>
                <a:cubicBezTo>
                  <a:pt x="35" y="10"/>
                  <a:pt x="23" y="0"/>
                  <a:pt x="13" y="3"/>
                </a:cubicBezTo>
                <a:cubicBezTo>
                  <a:pt x="9" y="4"/>
                  <a:pt x="5" y="7"/>
                  <a:pt x="3" y="12"/>
                </a:cubicBezTo>
                <a:cubicBezTo>
                  <a:pt x="0" y="23"/>
                  <a:pt x="15" y="37"/>
                  <a:pt x="26" y="47"/>
                </a:cubicBezTo>
                <a:cubicBezTo>
                  <a:pt x="36" y="57"/>
                  <a:pt x="54" y="70"/>
                  <a:pt x="80" y="8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5" name="Freeform 21"/>
          <p:cNvSpPr/>
          <p:nvPr>
            <p:custDataLst>
              <p:tags r:id="rId24"/>
            </p:custDataLst>
          </p:nvPr>
        </p:nvSpPr>
        <p:spPr bwMode="auto">
          <a:xfrm rot="1800000">
            <a:off x="3225456" y="3077615"/>
            <a:ext cx="65391" cy="33750"/>
          </a:xfrm>
          <a:custGeom>
            <a:avLst/>
            <a:gdLst>
              <a:gd name="T0" fmla="*/ 99 w 99"/>
              <a:gd name="T1" fmla="*/ 50 h 51"/>
              <a:gd name="T2" fmla="*/ 38 w 99"/>
              <a:gd name="T3" fmla="*/ 8 h 51"/>
              <a:gd name="T4" fmla="*/ 5 w 99"/>
              <a:gd name="T5" fmla="*/ 7 h 51"/>
              <a:gd name="T6" fmla="*/ 0 w 99"/>
              <a:gd name="T7" fmla="*/ 19 h 51"/>
              <a:gd name="T8" fmla="*/ 35 w 99"/>
              <a:gd name="T9" fmla="*/ 42 h 51"/>
              <a:gd name="T10" fmla="*/ 99 w 99"/>
              <a:gd name="T11" fmla="*/ 50 h 51"/>
            </a:gdLst>
            <a:ahLst/>
            <a:cxnLst>
              <a:cxn ang="0">
                <a:pos x="T0" y="T1"/>
              </a:cxn>
              <a:cxn ang="0">
                <a:pos x="T2" y="T3"/>
              </a:cxn>
              <a:cxn ang="0">
                <a:pos x="T4" y="T5"/>
              </a:cxn>
              <a:cxn ang="0">
                <a:pos x="T6" y="T7"/>
              </a:cxn>
              <a:cxn ang="0">
                <a:pos x="T8" y="T9"/>
              </a:cxn>
              <a:cxn ang="0">
                <a:pos x="T10" y="T11"/>
              </a:cxn>
            </a:cxnLst>
            <a:rect l="0" t="0" r="r" b="b"/>
            <a:pathLst>
              <a:path w="99" h="51">
                <a:moveTo>
                  <a:pt x="99" y="50"/>
                </a:moveTo>
                <a:cubicBezTo>
                  <a:pt x="74" y="23"/>
                  <a:pt x="51" y="12"/>
                  <a:pt x="38" y="8"/>
                </a:cubicBezTo>
                <a:cubicBezTo>
                  <a:pt x="28" y="5"/>
                  <a:pt x="14" y="0"/>
                  <a:pt x="5" y="7"/>
                </a:cubicBezTo>
                <a:cubicBezTo>
                  <a:pt x="2" y="10"/>
                  <a:pt x="0" y="15"/>
                  <a:pt x="0" y="19"/>
                </a:cubicBezTo>
                <a:cubicBezTo>
                  <a:pt x="2" y="31"/>
                  <a:pt x="21" y="37"/>
                  <a:pt x="35" y="42"/>
                </a:cubicBezTo>
                <a:cubicBezTo>
                  <a:pt x="49" y="46"/>
                  <a:pt x="71" y="51"/>
                  <a:pt x="99" y="5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6" name="Freeform 22"/>
          <p:cNvSpPr/>
          <p:nvPr>
            <p:custDataLst>
              <p:tags r:id="rId25"/>
            </p:custDataLst>
          </p:nvPr>
        </p:nvSpPr>
        <p:spPr bwMode="auto">
          <a:xfrm rot="1800000">
            <a:off x="3213854" y="3097654"/>
            <a:ext cx="69610" cy="25313"/>
          </a:xfrm>
          <a:custGeom>
            <a:avLst/>
            <a:gdLst>
              <a:gd name="T0" fmla="*/ 105 w 105"/>
              <a:gd name="T1" fmla="*/ 14 h 38"/>
              <a:gd name="T2" fmla="*/ 32 w 105"/>
              <a:gd name="T3" fmla="*/ 2 h 38"/>
              <a:gd name="T4" fmla="*/ 2 w 105"/>
              <a:gd name="T5" fmla="*/ 15 h 38"/>
              <a:gd name="T6" fmla="*/ 2 w 105"/>
              <a:gd name="T7" fmla="*/ 28 h 38"/>
              <a:gd name="T8" fmla="*/ 44 w 105"/>
              <a:gd name="T9" fmla="*/ 34 h 38"/>
              <a:gd name="T10" fmla="*/ 105 w 105"/>
              <a:gd name="T11" fmla="*/ 14 h 38"/>
            </a:gdLst>
            <a:ahLst/>
            <a:cxnLst>
              <a:cxn ang="0">
                <a:pos x="T0" y="T1"/>
              </a:cxn>
              <a:cxn ang="0">
                <a:pos x="T2" y="T3"/>
              </a:cxn>
              <a:cxn ang="0">
                <a:pos x="T4" y="T5"/>
              </a:cxn>
              <a:cxn ang="0">
                <a:pos x="T6" y="T7"/>
              </a:cxn>
              <a:cxn ang="0">
                <a:pos x="T8" y="T9"/>
              </a:cxn>
              <a:cxn ang="0">
                <a:pos x="T10" y="T11"/>
              </a:cxn>
            </a:cxnLst>
            <a:rect l="0" t="0" r="r" b="b"/>
            <a:pathLst>
              <a:path w="105" h="38">
                <a:moveTo>
                  <a:pt x="105" y="14"/>
                </a:moveTo>
                <a:cubicBezTo>
                  <a:pt x="71" y="0"/>
                  <a:pt x="46" y="0"/>
                  <a:pt x="32" y="2"/>
                </a:cubicBezTo>
                <a:cubicBezTo>
                  <a:pt x="22" y="3"/>
                  <a:pt x="6" y="5"/>
                  <a:pt x="2" y="15"/>
                </a:cubicBezTo>
                <a:cubicBezTo>
                  <a:pt x="0" y="19"/>
                  <a:pt x="0" y="24"/>
                  <a:pt x="2" y="28"/>
                </a:cubicBezTo>
                <a:cubicBezTo>
                  <a:pt x="8" y="38"/>
                  <a:pt x="29" y="36"/>
                  <a:pt x="44" y="34"/>
                </a:cubicBezTo>
                <a:cubicBezTo>
                  <a:pt x="58" y="32"/>
                  <a:pt x="80" y="27"/>
                  <a:pt x="105"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7" name="Freeform 23"/>
          <p:cNvSpPr/>
          <p:nvPr>
            <p:custDataLst>
              <p:tags r:id="rId26"/>
            </p:custDataLst>
          </p:nvPr>
        </p:nvSpPr>
        <p:spPr bwMode="auto">
          <a:xfrm rot="1800000">
            <a:off x="3254987" y="3095545"/>
            <a:ext cx="39024" cy="43243"/>
          </a:xfrm>
          <a:custGeom>
            <a:avLst/>
            <a:gdLst>
              <a:gd name="T0" fmla="*/ 29 w 60"/>
              <a:gd name="T1" fmla="*/ 4 h 65"/>
              <a:gd name="T2" fmla="*/ 17 w 60"/>
              <a:gd name="T3" fmla="*/ 3 h 65"/>
              <a:gd name="T4" fmla="*/ 25 w 60"/>
              <a:gd name="T5" fmla="*/ 23 h 65"/>
              <a:gd name="T6" fmla="*/ 7 w 60"/>
              <a:gd name="T7" fmla="*/ 23 h 65"/>
              <a:gd name="T8" fmla="*/ 18 w 60"/>
              <a:gd name="T9" fmla="*/ 38 h 65"/>
              <a:gd name="T10" fmla="*/ 1 w 60"/>
              <a:gd name="T11" fmla="*/ 44 h 65"/>
              <a:gd name="T12" fmla="*/ 10 w 60"/>
              <a:gd name="T13" fmla="*/ 56 h 65"/>
              <a:gd name="T14" fmla="*/ 53 w 60"/>
              <a:gd name="T15" fmla="*/ 49 h 65"/>
              <a:gd name="T16" fmla="*/ 29 w 60"/>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29" y="4"/>
                </a:moveTo>
                <a:cubicBezTo>
                  <a:pt x="28" y="3"/>
                  <a:pt x="19" y="0"/>
                  <a:pt x="17" y="3"/>
                </a:cubicBezTo>
                <a:cubicBezTo>
                  <a:pt x="14" y="6"/>
                  <a:pt x="17" y="14"/>
                  <a:pt x="25" y="23"/>
                </a:cubicBezTo>
                <a:cubicBezTo>
                  <a:pt x="16" y="19"/>
                  <a:pt x="9" y="20"/>
                  <a:pt x="7" y="23"/>
                </a:cubicBezTo>
                <a:cubicBezTo>
                  <a:pt x="5" y="26"/>
                  <a:pt x="9" y="33"/>
                  <a:pt x="18" y="38"/>
                </a:cubicBezTo>
                <a:cubicBezTo>
                  <a:pt x="10" y="35"/>
                  <a:pt x="2" y="39"/>
                  <a:pt x="1" y="44"/>
                </a:cubicBezTo>
                <a:cubicBezTo>
                  <a:pt x="0" y="48"/>
                  <a:pt x="3" y="53"/>
                  <a:pt x="10" y="56"/>
                </a:cubicBezTo>
                <a:cubicBezTo>
                  <a:pt x="28" y="65"/>
                  <a:pt x="47" y="60"/>
                  <a:pt x="53" y="49"/>
                </a:cubicBezTo>
                <a:cubicBezTo>
                  <a:pt x="60" y="37"/>
                  <a:pt x="53" y="13"/>
                  <a:pt x="29" y="4"/>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8" name="Freeform 24"/>
          <p:cNvSpPr/>
          <p:nvPr>
            <p:custDataLst>
              <p:tags r:id="rId27"/>
            </p:custDataLst>
          </p:nvPr>
        </p:nvSpPr>
        <p:spPr bwMode="auto">
          <a:xfrm rot="1800000">
            <a:off x="3320378" y="3101873"/>
            <a:ext cx="56954" cy="71719"/>
          </a:xfrm>
          <a:custGeom>
            <a:avLst/>
            <a:gdLst>
              <a:gd name="T0" fmla="*/ 86 w 86"/>
              <a:gd name="T1" fmla="*/ 109 h 109"/>
              <a:gd name="T2" fmla="*/ 47 w 86"/>
              <a:gd name="T3" fmla="*/ 31 h 109"/>
              <a:gd name="T4" fmla="*/ 0 w 86"/>
              <a:gd name="T5" fmla="*/ 0 h 109"/>
              <a:gd name="T6" fmla="*/ 23 w 86"/>
              <a:gd name="T7" fmla="*/ 38 h 109"/>
              <a:gd name="T8" fmla="*/ 53 w 86"/>
              <a:gd name="T9" fmla="*/ 97 h 109"/>
              <a:gd name="T10" fmla="*/ 86 w 86"/>
              <a:gd name="T11" fmla="*/ 109 h 109"/>
            </a:gdLst>
            <a:ahLst/>
            <a:cxnLst>
              <a:cxn ang="0">
                <a:pos x="T0" y="T1"/>
              </a:cxn>
              <a:cxn ang="0">
                <a:pos x="T2" y="T3"/>
              </a:cxn>
              <a:cxn ang="0">
                <a:pos x="T4" y="T5"/>
              </a:cxn>
              <a:cxn ang="0">
                <a:pos x="T6" y="T7"/>
              </a:cxn>
              <a:cxn ang="0">
                <a:pos x="T8" y="T9"/>
              </a:cxn>
              <a:cxn ang="0">
                <a:pos x="T10" y="T11"/>
              </a:cxn>
            </a:cxnLst>
            <a:rect l="0" t="0" r="r" b="b"/>
            <a:pathLst>
              <a:path w="86" h="109">
                <a:moveTo>
                  <a:pt x="86" y="109"/>
                </a:moveTo>
                <a:cubicBezTo>
                  <a:pt x="84" y="96"/>
                  <a:pt x="77" y="61"/>
                  <a:pt x="47" y="31"/>
                </a:cubicBezTo>
                <a:cubicBezTo>
                  <a:pt x="30" y="14"/>
                  <a:pt x="12" y="5"/>
                  <a:pt x="0" y="0"/>
                </a:cubicBezTo>
                <a:cubicBezTo>
                  <a:pt x="6" y="9"/>
                  <a:pt x="15" y="21"/>
                  <a:pt x="23" y="38"/>
                </a:cubicBezTo>
                <a:cubicBezTo>
                  <a:pt x="37" y="67"/>
                  <a:pt x="37" y="84"/>
                  <a:pt x="53" y="97"/>
                </a:cubicBezTo>
                <a:cubicBezTo>
                  <a:pt x="63" y="105"/>
                  <a:pt x="75" y="109"/>
                  <a:pt x="86" y="109"/>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59" name="Freeform 25"/>
          <p:cNvSpPr/>
          <p:nvPr>
            <p:custDataLst>
              <p:tags r:id="rId28"/>
            </p:custDataLst>
          </p:nvPr>
        </p:nvSpPr>
        <p:spPr bwMode="auto">
          <a:xfrm rot="1800000">
            <a:off x="3297175" y="3101873"/>
            <a:ext cx="214103" cy="205666"/>
          </a:xfrm>
          <a:custGeom>
            <a:avLst/>
            <a:gdLst>
              <a:gd name="T0" fmla="*/ 0 w 325"/>
              <a:gd name="T1" fmla="*/ 304 h 312"/>
              <a:gd name="T2" fmla="*/ 173 w 325"/>
              <a:gd name="T3" fmla="*/ 106 h 312"/>
              <a:gd name="T4" fmla="*/ 316 w 325"/>
              <a:gd name="T5" fmla="*/ 0 h 312"/>
              <a:gd name="T6" fmla="*/ 325 w 325"/>
              <a:gd name="T7" fmla="*/ 15 h 312"/>
              <a:gd name="T8" fmla="*/ 182 w 325"/>
              <a:gd name="T9" fmla="*/ 117 h 312"/>
              <a:gd name="T10" fmla="*/ 12 w 325"/>
              <a:gd name="T11" fmla="*/ 312 h 312"/>
              <a:gd name="T12" fmla="*/ 0 w 325"/>
              <a:gd name="T13" fmla="*/ 304 h 312"/>
            </a:gdLst>
            <a:ahLst/>
            <a:cxnLst>
              <a:cxn ang="0">
                <a:pos x="T0" y="T1"/>
              </a:cxn>
              <a:cxn ang="0">
                <a:pos x="T2" y="T3"/>
              </a:cxn>
              <a:cxn ang="0">
                <a:pos x="T4" y="T5"/>
              </a:cxn>
              <a:cxn ang="0">
                <a:pos x="T6" y="T7"/>
              </a:cxn>
              <a:cxn ang="0">
                <a:pos x="T8" y="T9"/>
              </a:cxn>
              <a:cxn ang="0">
                <a:pos x="T10" y="T11"/>
              </a:cxn>
              <a:cxn ang="0">
                <a:pos x="T12" y="T13"/>
              </a:cxn>
            </a:cxnLst>
            <a:rect l="0" t="0" r="r" b="b"/>
            <a:pathLst>
              <a:path w="325" h="312">
                <a:moveTo>
                  <a:pt x="0" y="304"/>
                </a:moveTo>
                <a:cubicBezTo>
                  <a:pt x="39" y="246"/>
                  <a:pt x="95" y="175"/>
                  <a:pt x="173" y="106"/>
                </a:cubicBezTo>
                <a:cubicBezTo>
                  <a:pt x="223" y="61"/>
                  <a:pt x="272" y="27"/>
                  <a:pt x="316" y="0"/>
                </a:cubicBezTo>
                <a:cubicBezTo>
                  <a:pt x="319" y="5"/>
                  <a:pt x="322" y="10"/>
                  <a:pt x="325" y="15"/>
                </a:cubicBezTo>
                <a:cubicBezTo>
                  <a:pt x="282" y="40"/>
                  <a:pt x="233" y="73"/>
                  <a:pt x="182" y="117"/>
                </a:cubicBezTo>
                <a:cubicBezTo>
                  <a:pt x="103" y="185"/>
                  <a:pt x="49" y="256"/>
                  <a:pt x="12" y="312"/>
                </a:cubicBezTo>
                <a:cubicBezTo>
                  <a:pt x="8" y="310"/>
                  <a:pt x="4" y="307"/>
                  <a:pt x="0" y="304"/>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60" name="Freeform 26"/>
          <p:cNvSpPr/>
          <p:nvPr>
            <p:custDataLst>
              <p:tags r:id="rId29"/>
            </p:custDataLst>
          </p:nvPr>
        </p:nvSpPr>
        <p:spPr bwMode="auto">
          <a:xfrm rot="1800000">
            <a:off x="3174830" y="3164100"/>
            <a:ext cx="172970" cy="164532"/>
          </a:xfrm>
          <a:custGeom>
            <a:avLst/>
            <a:gdLst>
              <a:gd name="T0" fmla="*/ 249 w 264"/>
              <a:gd name="T1" fmla="*/ 108 h 250"/>
              <a:gd name="T2" fmla="*/ 221 w 264"/>
              <a:gd name="T3" fmla="*/ 102 h 250"/>
              <a:gd name="T4" fmla="*/ 191 w 264"/>
              <a:gd name="T5" fmla="*/ 105 h 250"/>
              <a:gd name="T6" fmla="*/ 221 w 264"/>
              <a:gd name="T7" fmla="*/ 86 h 250"/>
              <a:gd name="T8" fmla="*/ 230 w 264"/>
              <a:gd name="T9" fmla="*/ 49 h 250"/>
              <a:gd name="T10" fmla="*/ 219 w 264"/>
              <a:gd name="T11" fmla="*/ 36 h 250"/>
              <a:gd name="T12" fmla="*/ 179 w 264"/>
              <a:gd name="T13" fmla="*/ 51 h 250"/>
              <a:gd name="T14" fmla="*/ 155 w 264"/>
              <a:gd name="T15" fmla="*/ 77 h 250"/>
              <a:gd name="T16" fmla="*/ 169 w 264"/>
              <a:gd name="T17" fmla="*/ 43 h 250"/>
              <a:gd name="T18" fmla="*/ 155 w 264"/>
              <a:gd name="T19" fmla="*/ 5 h 250"/>
              <a:gd name="T20" fmla="*/ 138 w 264"/>
              <a:gd name="T21" fmla="*/ 1 h 250"/>
              <a:gd name="T22" fmla="*/ 111 w 264"/>
              <a:gd name="T23" fmla="*/ 39 h 250"/>
              <a:gd name="T24" fmla="*/ 110 w 264"/>
              <a:gd name="T25" fmla="*/ 56 h 250"/>
              <a:gd name="T26" fmla="*/ 94 w 264"/>
              <a:gd name="T27" fmla="*/ 28 h 250"/>
              <a:gd name="T28" fmla="*/ 66 w 264"/>
              <a:gd name="T29" fmla="*/ 8 h 250"/>
              <a:gd name="T30" fmla="*/ 44 w 264"/>
              <a:gd name="T31" fmla="*/ 27 h 250"/>
              <a:gd name="T32" fmla="*/ 63 w 264"/>
              <a:gd name="T33" fmla="*/ 74 h 250"/>
              <a:gd name="T34" fmla="*/ 70 w 264"/>
              <a:gd name="T35" fmla="*/ 82 h 250"/>
              <a:gd name="T36" fmla="*/ 45 w 264"/>
              <a:gd name="T37" fmla="*/ 73 h 250"/>
              <a:gd name="T38" fmla="*/ 6 w 264"/>
              <a:gd name="T39" fmla="*/ 83 h 250"/>
              <a:gd name="T40" fmla="*/ 1 w 264"/>
              <a:gd name="T41" fmla="*/ 99 h 250"/>
              <a:gd name="T42" fmla="*/ 28 w 264"/>
              <a:gd name="T43" fmla="*/ 122 h 250"/>
              <a:gd name="T44" fmla="*/ 62 w 264"/>
              <a:gd name="T45" fmla="*/ 128 h 250"/>
              <a:gd name="T46" fmla="*/ 24 w 264"/>
              <a:gd name="T47" fmla="*/ 139 h 250"/>
              <a:gd name="T48" fmla="*/ 3 w 264"/>
              <a:gd name="T49" fmla="*/ 167 h 250"/>
              <a:gd name="T50" fmla="*/ 9 w 264"/>
              <a:gd name="T51" fmla="*/ 183 h 250"/>
              <a:gd name="T52" fmla="*/ 58 w 264"/>
              <a:gd name="T53" fmla="*/ 180 h 250"/>
              <a:gd name="T54" fmla="*/ 68 w 264"/>
              <a:gd name="T55" fmla="*/ 171 h 250"/>
              <a:gd name="T56" fmla="*/ 57 w 264"/>
              <a:gd name="T57" fmla="*/ 194 h 250"/>
              <a:gd name="T58" fmla="*/ 65 w 264"/>
              <a:gd name="T59" fmla="*/ 242 h 250"/>
              <a:gd name="T60" fmla="*/ 81 w 264"/>
              <a:gd name="T61" fmla="*/ 248 h 250"/>
              <a:gd name="T62" fmla="*/ 111 w 264"/>
              <a:gd name="T63" fmla="*/ 213 h 250"/>
              <a:gd name="T64" fmla="*/ 114 w 264"/>
              <a:gd name="T65" fmla="*/ 187 h 250"/>
              <a:gd name="T66" fmla="*/ 116 w 264"/>
              <a:gd name="T67" fmla="*/ 214 h 250"/>
              <a:gd name="T68" fmla="*/ 150 w 264"/>
              <a:gd name="T69" fmla="*/ 249 h 250"/>
              <a:gd name="T70" fmla="*/ 166 w 264"/>
              <a:gd name="T71" fmla="*/ 244 h 250"/>
              <a:gd name="T72" fmla="*/ 169 w 264"/>
              <a:gd name="T73" fmla="*/ 204 h 250"/>
              <a:gd name="T74" fmla="*/ 158 w 264"/>
              <a:gd name="T75" fmla="*/ 180 h 250"/>
              <a:gd name="T76" fmla="*/ 174 w 264"/>
              <a:gd name="T77" fmla="*/ 201 h 250"/>
              <a:gd name="T78" fmla="*/ 218 w 264"/>
              <a:gd name="T79" fmla="*/ 218 h 250"/>
              <a:gd name="T80" fmla="*/ 230 w 264"/>
              <a:gd name="T81" fmla="*/ 205 h 250"/>
              <a:gd name="T82" fmla="*/ 210 w 264"/>
              <a:gd name="T83" fmla="*/ 165 h 250"/>
              <a:gd name="T84" fmla="*/ 187 w 264"/>
              <a:gd name="T85" fmla="*/ 151 h 250"/>
              <a:gd name="T86" fmla="*/ 231 w 264"/>
              <a:gd name="T87" fmla="*/ 156 h 250"/>
              <a:gd name="T88" fmla="*/ 259 w 264"/>
              <a:gd name="T89" fmla="*/ 140 h 250"/>
              <a:gd name="T90" fmla="*/ 249 w 264"/>
              <a:gd name="T91" fmla="*/ 1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4" h="250">
                <a:moveTo>
                  <a:pt x="249" y="108"/>
                </a:moveTo>
                <a:cubicBezTo>
                  <a:pt x="242" y="102"/>
                  <a:pt x="233" y="102"/>
                  <a:pt x="221" y="102"/>
                </a:cubicBezTo>
                <a:cubicBezTo>
                  <a:pt x="204" y="102"/>
                  <a:pt x="191" y="107"/>
                  <a:pt x="191" y="105"/>
                </a:cubicBezTo>
                <a:cubicBezTo>
                  <a:pt x="190" y="104"/>
                  <a:pt x="209" y="102"/>
                  <a:pt x="221" y="86"/>
                </a:cubicBezTo>
                <a:cubicBezTo>
                  <a:pt x="224" y="83"/>
                  <a:pt x="237" y="66"/>
                  <a:pt x="230" y="49"/>
                </a:cubicBezTo>
                <a:cubicBezTo>
                  <a:pt x="229" y="47"/>
                  <a:pt x="226" y="40"/>
                  <a:pt x="219" y="36"/>
                </a:cubicBezTo>
                <a:cubicBezTo>
                  <a:pt x="206" y="31"/>
                  <a:pt x="191" y="43"/>
                  <a:pt x="179" y="51"/>
                </a:cubicBezTo>
                <a:cubicBezTo>
                  <a:pt x="173" y="56"/>
                  <a:pt x="164" y="64"/>
                  <a:pt x="155" y="77"/>
                </a:cubicBezTo>
                <a:cubicBezTo>
                  <a:pt x="159" y="72"/>
                  <a:pt x="168" y="60"/>
                  <a:pt x="169" y="43"/>
                </a:cubicBezTo>
                <a:cubicBezTo>
                  <a:pt x="169" y="38"/>
                  <a:pt x="170" y="14"/>
                  <a:pt x="155" y="5"/>
                </a:cubicBezTo>
                <a:cubicBezTo>
                  <a:pt x="153" y="3"/>
                  <a:pt x="147" y="0"/>
                  <a:pt x="138" y="1"/>
                </a:cubicBezTo>
                <a:cubicBezTo>
                  <a:pt x="118" y="4"/>
                  <a:pt x="111" y="36"/>
                  <a:pt x="111" y="39"/>
                </a:cubicBezTo>
                <a:cubicBezTo>
                  <a:pt x="109" y="46"/>
                  <a:pt x="109" y="52"/>
                  <a:pt x="110" y="56"/>
                </a:cubicBezTo>
                <a:cubicBezTo>
                  <a:pt x="107" y="50"/>
                  <a:pt x="103" y="39"/>
                  <a:pt x="94" y="28"/>
                </a:cubicBezTo>
                <a:cubicBezTo>
                  <a:pt x="86" y="18"/>
                  <a:pt x="78" y="8"/>
                  <a:pt x="66" y="8"/>
                </a:cubicBezTo>
                <a:cubicBezTo>
                  <a:pt x="56" y="9"/>
                  <a:pt x="47" y="18"/>
                  <a:pt x="44" y="27"/>
                </a:cubicBezTo>
                <a:cubicBezTo>
                  <a:pt x="39" y="44"/>
                  <a:pt x="53" y="64"/>
                  <a:pt x="63" y="74"/>
                </a:cubicBezTo>
                <a:cubicBezTo>
                  <a:pt x="66" y="77"/>
                  <a:pt x="71" y="81"/>
                  <a:pt x="70" y="82"/>
                </a:cubicBezTo>
                <a:cubicBezTo>
                  <a:pt x="69" y="83"/>
                  <a:pt x="59" y="75"/>
                  <a:pt x="45" y="73"/>
                </a:cubicBezTo>
                <a:cubicBezTo>
                  <a:pt x="41" y="73"/>
                  <a:pt x="17" y="69"/>
                  <a:pt x="6" y="83"/>
                </a:cubicBezTo>
                <a:cubicBezTo>
                  <a:pt x="5" y="84"/>
                  <a:pt x="0" y="91"/>
                  <a:pt x="1" y="99"/>
                </a:cubicBezTo>
                <a:cubicBezTo>
                  <a:pt x="3" y="112"/>
                  <a:pt x="18" y="118"/>
                  <a:pt x="28" y="122"/>
                </a:cubicBezTo>
                <a:cubicBezTo>
                  <a:pt x="34" y="125"/>
                  <a:pt x="46" y="129"/>
                  <a:pt x="62" y="128"/>
                </a:cubicBezTo>
                <a:cubicBezTo>
                  <a:pt x="54" y="128"/>
                  <a:pt x="39" y="129"/>
                  <a:pt x="24" y="139"/>
                </a:cubicBezTo>
                <a:cubicBezTo>
                  <a:pt x="17" y="144"/>
                  <a:pt x="3" y="153"/>
                  <a:pt x="3" y="167"/>
                </a:cubicBezTo>
                <a:cubicBezTo>
                  <a:pt x="3" y="168"/>
                  <a:pt x="3" y="176"/>
                  <a:pt x="9" y="183"/>
                </a:cubicBezTo>
                <a:cubicBezTo>
                  <a:pt x="20" y="194"/>
                  <a:pt x="44" y="190"/>
                  <a:pt x="58" y="180"/>
                </a:cubicBezTo>
                <a:cubicBezTo>
                  <a:pt x="63" y="176"/>
                  <a:pt x="67" y="171"/>
                  <a:pt x="68" y="171"/>
                </a:cubicBezTo>
                <a:cubicBezTo>
                  <a:pt x="69" y="172"/>
                  <a:pt x="61" y="181"/>
                  <a:pt x="57" y="194"/>
                </a:cubicBezTo>
                <a:cubicBezTo>
                  <a:pt x="53" y="208"/>
                  <a:pt x="52" y="230"/>
                  <a:pt x="65" y="242"/>
                </a:cubicBezTo>
                <a:cubicBezTo>
                  <a:pt x="67" y="243"/>
                  <a:pt x="73" y="249"/>
                  <a:pt x="81" y="248"/>
                </a:cubicBezTo>
                <a:cubicBezTo>
                  <a:pt x="99" y="248"/>
                  <a:pt x="110" y="216"/>
                  <a:pt x="111" y="213"/>
                </a:cubicBezTo>
                <a:cubicBezTo>
                  <a:pt x="114" y="202"/>
                  <a:pt x="114" y="193"/>
                  <a:pt x="114" y="187"/>
                </a:cubicBezTo>
                <a:cubicBezTo>
                  <a:pt x="113" y="194"/>
                  <a:pt x="113" y="204"/>
                  <a:pt x="116" y="214"/>
                </a:cubicBezTo>
                <a:cubicBezTo>
                  <a:pt x="117" y="216"/>
                  <a:pt x="128" y="247"/>
                  <a:pt x="150" y="249"/>
                </a:cubicBezTo>
                <a:cubicBezTo>
                  <a:pt x="152" y="249"/>
                  <a:pt x="160" y="250"/>
                  <a:pt x="166" y="244"/>
                </a:cubicBezTo>
                <a:cubicBezTo>
                  <a:pt x="178" y="234"/>
                  <a:pt x="172" y="213"/>
                  <a:pt x="169" y="204"/>
                </a:cubicBezTo>
                <a:cubicBezTo>
                  <a:pt x="166" y="193"/>
                  <a:pt x="161" y="185"/>
                  <a:pt x="158" y="180"/>
                </a:cubicBezTo>
                <a:cubicBezTo>
                  <a:pt x="161" y="185"/>
                  <a:pt x="166" y="194"/>
                  <a:pt x="174" y="201"/>
                </a:cubicBezTo>
                <a:cubicBezTo>
                  <a:pt x="179" y="206"/>
                  <a:pt x="201" y="225"/>
                  <a:pt x="218" y="218"/>
                </a:cubicBezTo>
                <a:cubicBezTo>
                  <a:pt x="219" y="217"/>
                  <a:pt x="227" y="213"/>
                  <a:pt x="230" y="205"/>
                </a:cubicBezTo>
                <a:cubicBezTo>
                  <a:pt x="236" y="188"/>
                  <a:pt x="214" y="169"/>
                  <a:pt x="210" y="165"/>
                </a:cubicBezTo>
                <a:cubicBezTo>
                  <a:pt x="199" y="155"/>
                  <a:pt x="186" y="152"/>
                  <a:pt x="187" y="151"/>
                </a:cubicBezTo>
                <a:cubicBezTo>
                  <a:pt x="187" y="149"/>
                  <a:pt x="207" y="160"/>
                  <a:pt x="231" y="156"/>
                </a:cubicBezTo>
                <a:cubicBezTo>
                  <a:pt x="239" y="154"/>
                  <a:pt x="254" y="152"/>
                  <a:pt x="259" y="140"/>
                </a:cubicBezTo>
                <a:cubicBezTo>
                  <a:pt x="264" y="129"/>
                  <a:pt x="258" y="115"/>
                  <a:pt x="249" y="10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62" name="Freeform 28"/>
          <p:cNvSpPr/>
          <p:nvPr>
            <p:custDataLst>
              <p:tags r:id="rId30"/>
            </p:custDataLst>
          </p:nvPr>
        </p:nvSpPr>
        <p:spPr bwMode="auto">
          <a:xfrm rot="1800000">
            <a:off x="3237057" y="3221053"/>
            <a:ext cx="44297" cy="41133"/>
          </a:xfrm>
          <a:custGeom>
            <a:avLst/>
            <a:gdLst>
              <a:gd name="T0" fmla="*/ 31 w 67"/>
              <a:gd name="T1" fmla="*/ 61 h 63"/>
              <a:gd name="T2" fmla="*/ 0 w 67"/>
              <a:gd name="T3" fmla="*/ 31 h 63"/>
              <a:gd name="T4" fmla="*/ 29 w 67"/>
              <a:gd name="T5" fmla="*/ 2 h 63"/>
              <a:gd name="T6" fmla="*/ 67 w 67"/>
              <a:gd name="T7" fmla="*/ 31 h 63"/>
              <a:gd name="T8" fmla="*/ 31 w 67"/>
              <a:gd name="T9" fmla="*/ 61 h 63"/>
            </a:gdLst>
            <a:ahLst/>
            <a:cxnLst>
              <a:cxn ang="0">
                <a:pos x="T0" y="T1"/>
              </a:cxn>
              <a:cxn ang="0">
                <a:pos x="T2" y="T3"/>
              </a:cxn>
              <a:cxn ang="0">
                <a:pos x="T4" y="T5"/>
              </a:cxn>
              <a:cxn ang="0">
                <a:pos x="T6" y="T7"/>
              </a:cxn>
              <a:cxn ang="0">
                <a:pos x="T8" y="T9"/>
              </a:cxn>
            </a:cxnLst>
            <a:rect l="0" t="0" r="r" b="b"/>
            <a:pathLst>
              <a:path w="67" h="63">
                <a:moveTo>
                  <a:pt x="31" y="61"/>
                </a:moveTo>
                <a:cubicBezTo>
                  <a:pt x="16" y="60"/>
                  <a:pt x="0" y="48"/>
                  <a:pt x="0" y="31"/>
                </a:cubicBezTo>
                <a:cubicBezTo>
                  <a:pt x="1" y="15"/>
                  <a:pt x="15" y="4"/>
                  <a:pt x="29" y="2"/>
                </a:cubicBezTo>
                <a:cubicBezTo>
                  <a:pt x="46" y="0"/>
                  <a:pt x="66" y="13"/>
                  <a:pt x="67" y="31"/>
                </a:cubicBezTo>
                <a:cubicBezTo>
                  <a:pt x="67" y="49"/>
                  <a:pt x="49" y="63"/>
                  <a:pt x="31" y="61"/>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63" name="Freeform 29"/>
          <p:cNvSpPr/>
          <p:nvPr>
            <p:custDataLst>
              <p:tags r:id="rId31"/>
            </p:custDataLst>
          </p:nvPr>
        </p:nvSpPr>
        <p:spPr bwMode="auto">
          <a:xfrm rot="1800000">
            <a:off x="3257097" y="3230546"/>
            <a:ext cx="18985" cy="18985"/>
          </a:xfrm>
          <a:custGeom>
            <a:avLst/>
            <a:gdLst>
              <a:gd name="T0" fmla="*/ 7 w 29"/>
              <a:gd name="T1" fmla="*/ 23 h 28"/>
              <a:gd name="T2" fmla="*/ 4 w 29"/>
              <a:gd name="T3" fmla="*/ 5 h 28"/>
              <a:gd name="T4" fmla="*/ 22 w 29"/>
              <a:gd name="T5" fmla="*/ 4 h 28"/>
              <a:gd name="T6" fmla="*/ 24 w 29"/>
              <a:gd name="T7" fmla="*/ 23 h 28"/>
              <a:gd name="T8" fmla="*/ 7 w 29"/>
              <a:gd name="T9" fmla="*/ 23 h 28"/>
            </a:gdLst>
            <a:ahLst/>
            <a:cxnLst>
              <a:cxn ang="0">
                <a:pos x="T0" y="T1"/>
              </a:cxn>
              <a:cxn ang="0">
                <a:pos x="T2" y="T3"/>
              </a:cxn>
              <a:cxn ang="0">
                <a:pos x="T4" y="T5"/>
              </a:cxn>
              <a:cxn ang="0">
                <a:pos x="T6" y="T7"/>
              </a:cxn>
              <a:cxn ang="0">
                <a:pos x="T8" y="T9"/>
              </a:cxn>
            </a:cxnLst>
            <a:rect l="0" t="0" r="r" b="b"/>
            <a:pathLst>
              <a:path w="29" h="28">
                <a:moveTo>
                  <a:pt x="7" y="23"/>
                </a:moveTo>
                <a:cubicBezTo>
                  <a:pt x="2" y="19"/>
                  <a:pt x="0" y="11"/>
                  <a:pt x="4" y="5"/>
                </a:cubicBezTo>
                <a:cubicBezTo>
                  <a:pt x="9" y="0"/>
                  <a:pt x="17" y="0"/>
                  <a:pt x="22" y="4"/>
                </a:cubicBezTo>
                <a:cubicBezTo>
                  <a:pt x="28" y="9"/>
                  <a:pt x="29" y="18"/>
                  <a:pt x="24" y="23"/>
                </a:cubicBezTo>
                <a:cubicBezTo>
                  <a:pt x="19" y="28"/>
                  <a:pt x="11" y="27"/>
                  <a:pt x="7" y="23"/>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35" name="文本框 75"/>
          <p:cNvSpPr txBox="1"/>
          <p:nvPr>
            <p:custDataLst>
              <p:tags r:id="rId32"/>
            </p:custDataLst>
          </p:nvPr>
        </p:nvSpPr>
        <p:spPr>
          <a:xfrm>
            <a:off x="3570341" y="2765425"/>
            <a:ext cx="4832614" cy="686607"/>
          </a:xfrm>
          <a:prstGeom prst="rect">
            <a:avLst/>
          </a:prstGeom>
          <a:noFill/>
        </p:spPr>
        <p:txBody>
          <a:bodyPr vert="horz" wrap="square" lIns="71755" tIns="0" rIns="0" bIns="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spc="4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OS管理的内存资源就是堆，或者说OS所管理的内存属于堆的范畴。</a:t>
            </a:r>
          </a:p>
        </p:txBody>
      </p:sp>
      <p:sp>
        <p:nvSpPr>
          <p:cNvPr id="69" name="AutoShape 3"/>
          <p:cNvSpPr>
            <a:spLocks noChangeAspect="1" noChangeArrowheads="1" noTextEdit="1"/>
          </p:cNvSpPr>
          <p:nvPr>
            <p:custDataLst>
              <p:tags r:id="rId33"/>
            </p:custDataLst>
          </p:nvPr>
        </p:nvSpPr>
        <p:spPr bwMode="auto">
          <a:xfrm rot="1800000">
            <a:off x="3033501" y="5146927"/>
            <a:ext cx="469339" cy="39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0" name="Freeform 5"/>
          <p:cNvSpPr/>
          <p:nvPr>
            <p:custDataLst>
              <p:tags r:id="rId34"/>
            </p:custDataLst>
          </p:nvPr>
        </p:nvSpPr>
        <p:spPr bwMode="auto">
          <a:xfrm rot="1800000">
            <a:off x="3168502" y="5216537"/>
            <a:ext cx="348049" cy="235197"/>
          </a:xfrm>
          <a:custGeom>
            <a:avLst/>
            <a:gdLst>
              <a:gd name="T0" fmla="*/ 523 w 530"/>
              <a:gd name="T1" fmla="*/ 0 h 357"/>
              <a:gd name="T2" fmla="*/ 206 w 530"/>
              <a:gd name="T3" fmla="*/ 164 h 357"/>
              <a:gd name="T4" fmla="*/ 0 w 530"/>
              <a:gd name="T5" fmla="*/ 346 h 357"/>
              <a:gd name="T6" fmla="*/ 8 w 530"/>
              <a:gd name="T7" fmla="*/ 357 h 357"/>
              <a:gd name="T8" fmla="*/ 203 w 530"/>
              <a:gd name="T9" fmla="*/ 185 h 357"/>
              <a:gd name="T10" fmla="*/ 530 w 530"/>
              <a:gd name="T11" fmla="*/ 17 h 357"/>
              <a:gd name="T12" fmla="*/ 523 w 530"/>
              <a:gd name="T13" fmla="*/ 0 h 357"/>
            </a:gdLst>
            <a:ahLst/>
            <a:cxnLst>
              <a:cxn ang="0">
                <a:pos x="T0" y="T1"/>
              </a:cxn>
              <a:cxn ang="0">
                <a:pos x="T2" y="T3"/>
              </a:cxn>
              <a:cxn ang="0">
                <a:pos x="T4" y="T5"/>
              </a:cxn>
              <a:cxn ang="0">
                <a:pos x="T6" y="T7"/>
              </a:cxn>
              <a:cxn ang="0">
                <a:pos x="T8" y="T9"/>
              </a:cxn>
              <a:cxn ang="0">
                <a:pos x="T10" y="T11"/>
              </a:cxn>
              <a:cxn ang="0">
                <a:pos x="T12" y="T13"/>
              </a:cxn>
            </a:cxnLst>
            <a:rect l="0" t="0" r="r" b="b"/>
            <a:pathLst>
              <a:path w="530" h="357">
                <a:moveTo>
                  <a:pt x="523" y="0"/>
                </a:moveTo>
                <a:cubicBezTo>
                  <a:pt x="436" y="31"/>
                  <a:pt x="324" y="81"/>
                  <a:pt x="206" y="164"/>
                </a:cubicBezTo>
                <a:cubicBezTo>
                  <a:pt x="119" y="226"/>
                  <a:pt x="51" y="290"/>
                  <a:pt x="0" y="346"/>
                </a:cubicBezTo>
                <a:cubicBezTo>
                  <a:pt x="2" y="350"/>
                  <a:pt x="5" y="353"/>
                  <a:pt x="8" y="357"/>
                </a:cubicBezTo>
                <a:cubicBezTo>
                  <a:pt x="57" y="304"/>
                  <a:pt x="121" y="243"/>
                  <a:pt x="203" y="185"/>
                </a:cubicBezTo>
                <a:cubicBezTo>
                  <a:pt x="324" y="98"/>
                  <a:pt x="441" y="47"/>
                  <a:pt x="530" y="17"/>
                </a:cubicBezTo>
                <a:cubicBezTo>
                  <a:pt x="528" y="11"/>
                  <a:pt x="525" y="5"/>
                  <a:pt x="523"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1" name="Freeform 6"/>
          <p:cNvSpPr/>
          <p:nvPr>
            <p:custDataLst>
              <p:tags r:id="rId35"/>
            </p:custDataLst>
          </p:nvPr>
        </p:nvSpPr>
        <p:spPr bwMode="auto">
          <a:xfrm rot="1800000">
            <a:off x="3002915" y="5313569"/>
            <a:ext cx="112852" cy="69610"/>
          </a:xfrm>
          <a:custGeom>
            <a:avLst/>
            <a:gdLst>
              <a:gd name="T0" fmla="*/ 172 w 172"/>
              <a:gd name="T1" fmla="*/ 1 h 106"/>
              <a:gd name="T2" fmla="*/ 42 w 172"/>
              <a:gd name="T3" fmla="*/ 29 h 106"/>
              <a:gd name="T4" fmla="*/ 0 w 172"/>
              <a:gd name="T5" fmla="*/ 72 h 106"/>
              <a:gd name="T6" fmla="*/ 9 w 172"/>
              <a:gd name="T7" fmla="*/ 93 h 106"/>
              <a:gd name="T8" fmla="*/ 82 w 172"/>
              <a:gd name="T9" fmla="*/ 75 h 106"/>
              <a:gd name="T10" fmla="*/ 172 w 172"/>
              <a:gd name="T11" fmla="*/ 1 h 106"/>
            </a:gdLst>
            <a:ahLst/>
            <a:cxnLst>
              <a:cxn ang="0">
                <a:pos x="T0" y="T1"/>
              </a:cxn>
              <a:cxn ang="0">
                <a:pos x="T2" y="T3"/>
              </a:cxn>
              <a:cxn ang="0">
                <a:pos x="T4" y="T5"/>
              </a:cxn>
              <a:cxn ang="0">
                <a:pos x="T6" y="T7"/>
              </a:cxn>
              <a:cxn ang="0">
                <a:pos x="T8" y="T9"/>
              </a:cxn>
              <a:cxn ang="0">
                <a:pos x="T10" y="T11"/>
              </a:cxn>
            </a:cxnLst>
            <a:rect l="0" t="0" r="r" b="b"/>
            <a:pathLst>
              <a:path w="172" h="106">
                <a:moveTo>
                  <a:pt x="172" y="1"/>
                </a:moveTo>
                <a:cubicBezTo>
                  <a:pt x="106" y="0"/>
                  <a:pt x="64" y="17"/>
                  <a:pt x="42" y="29"/>
                </a:cubicBezTo>
                <a:cubicBezTo>
                  <a:pt x="25" y="38"/>
                  <a:pt x="0" y="51"/>
                  <a:pt x="0" y="72"/>
                </a:cubicBezTo>
                <a:cubicBezTo>
                  <a:pt x="0" y="79"/>
                  <a:pt x="3" y="88"/>
                  <a:pt x="9" y="93"/>
                </a:cubicBezTo>
                <a:cubicBezTo>
                  <a:pt x="26" y="106"/>
                  <a:pt x="59" y="88"/>
                  <a:pt x="82" y="75"/>
                </a:cubicBezTo>
                <a:cubicBezTo>
                  <a:pt x="106" y="62"/>
                  <a:pt x="139" y="40"/>
                  <a:pt x="172" y="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2" name="Freeform 7"/>
          <p:cNvSpPr/>
          <p:nvPr>
            <p:custDataLst>
              <p:tags r:id="rId36"/>
            </p:custDataLst>
          </p:nvPr>
        </p:nvSpPr>
        <p:spPr bwMode="auto">
          <a:xfrm rot="1800000">
            <a:off x="3016626" y="5319897"/>
            <a:ext cx="88594" cy="103360"/>
          </a:xfrm>
          <a:custGeom>
            <a:avLst/>
            <a:gdLst>
              <a:gd name="T0" fmla="*/ 135 w 135"/>
              <a:gd name="T1" fmla="*/ 0 h 156"/>
              <a:gd name="T2" fmla="*/ 28 w 135"/>
              <a:gd name="T3" fmla="*/ 80 h 156"/>
              <a:gd name="T4" fmla="*/ 8 w 135"/>
              <a:gd name="T5" fmla="*/ 137 h 156"/>
              <a:gd name="T6" fmla="*/ 26 w 135"/>
              <a:gd name="T7" fmla="*/ 152 h 156"/>
              <a:gd name="T8" fmla="*/ 84 w 135"/>
              <a:gd name="T9" fmla="*/ 105 h 156"/>
              <a:gd name="T10" fmla="*/ 135 w 135"/>
              <a:gd name="T11" fmla="*/ 0 h 156"/>
            </a:gdLst>
            <a:ahLst/>
            <a:cxnLst>
              <a:cxn ang="0">
                <a:pos x="T0" y="T1"/>
              </a:cxn>
              <a:cxn ang="0">
                <a:pos x="T2" y="T3"/>
              </a:cxn>
              <a:cxn ang="0">
                <a:pos x="T4" y="T5"/>
              </a:cxn>
              <a:cxn ang="0">
                <a:pos x="T6" y="T7"/>
              </a:cxn>
              <a:cxn ang="0">
                <a:pos x="T8" y="T9"/>
              </a:cxn>
              <a:cxn ang="0">
                <a:pos x="T10" y="T11"/>
              </a:cxn>
            </a:cxnLst>
            <a:rect l="0" t="0" r="r" b="b"/>
            <a:pathLst>
              <a:path w="135" h="156">
                <a:moveTo>
                  <a:pt x="135" y="0"/>
                </a:moveTo>
                <a:cubicBezTo>
                  <a:pt x="74" y="27"/>
                  <a:pt x="43" y="60"/>
                  <a:pt x="28" y="80"/>
                </a:cubicBezTo>
                <a:cubicBezTo>
                  <a:pt x="17" y="95"/>
                  <a:pt x="0" y="118"/>
                  <a:pt x="8" y="137"/>
                </a:cubicBezTo>
                <a:cubicBezTo>
                  <a:pt x="11" y="143"/>
                  <a:pt x="17" y="150"/>
                  <a:pt x="26" y="152"/>
                </a:cubicBezTo>
                <a:cubicBezTo>
                  <a:pt x="46" y="156"/>
                  <a:pt x="69" y="127"/>
                  <a:pt x="84" y="105"/>
                </a:cubicBezTo>
                <a:cubicBezTo>
                  <a:pt x="100" y="83"/>
                  <a:pt x="121" y="49"/>
                  <a:pt x="135"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3" name="Freeform 8"/>
          <p:cNvSpPr/>
          <p:nvPr>
            <p:custDataLst>
              <p:tags r:id="rId37"/>
            </p:custDataLst>
          </p:nvPr>
        </p:nvSpPr>
        <p:spPr bwMode="auto">
          <a:xfrm rot="1800000">
            <a:off x="3051431" y="5329389"/>
            <a:ext cx="52735" cy="122345"/>
          </a:xfrm>
          <a:custGeom>
            <a:avLst/>
            <a:gdLst>
              <a:gd name="T0" fmla="*/ 72 w 80"/>
              <a:gd name="T1" fmla="*/ 0 h 186"/>
              <a:gd name="T2" fmla="*/ 9 w 80"/>
              <a:gd name="T3" fmla="*/ 118 h 186"/>
              <a:gd name="T4" fmla="*/ 15 w 80"/>
              <a:gd name="T5" fmla="*/ 177 h 186"/>
              <a:gd name="T6" fmla="*/ 37 w 80"/>
              <a:gd name="T7" fmla="*/ 184 h 186"/>
              <a:gd name="T8" fmla="*/ 71 w 80"/>
              <a:gd name="T9" fmla="*/ 116 h 186"/>
              <a:gd name="T10" fmla="*/ 72 w 80"/>
              <a:gd name="T11" fmla="*/ 0 h 186"/>
            </a:gdLst>
            <a:ahLst/>
            <a:cxnLst>
              <a:cxn ang="0">
                <a:pos x="T0" y="T1"/>
              </a:cxn>
              <a:cxn ang="0">
                <a:pos x="T2" y="T3"/>
              </a:cxn>
              <a:cxn ang="0">
                <a:pos x="T4" y="T5"/>
              </a:cxn>
              <a:cxn ang="0">
                <a:pos x="T6" y="T7"/>
              </a:cxn>
              <a:cxn ang="0">
                <a:pos x="T8" y="T9"/>
              </a:cxn>
              <a:cxn ang="0">
                <a:pos x="T10" y="T11"/>
              </a:cxn>
            </a:cxnLst>
            <a:rect l="0" t="0" r="r" b="b"/>
            <a:pathLst>
              <a:path w="80" h="186">
                <a:moveTo>
                  <a:pt x="72" y="0"/>
                </a:moveTo>
                <a:cubicBezTo>
                  <a:pt x="28" y="50"/>
                  <a:pt x="15" y="93"/>
                  <a:pt x="9" y="118"/>
                </a:cubicBezTo>
                <a:cubicBezTo>
                  <a:pt x="5" y="136"/>
                  <a:pt x="0" y="164"/>
                  <a:pt x="15" y="177"/>
                </a:cubicBezTo>
                <a:cubicBezTo>
                  <a:pt x="20" y="182"/>
                  <a:pt x="29" y="186"/>
                  <a:pt x="37" y="184"/>
                </a:cubicBezTo>
                <a:cubicBezTo>
                  <a:pt x="58" y="179"/>
                  <a:pt x="65" y="143"/>
                  <a:pt x="71" y="116"/>
                </a:cubicBezTo>
                <a:cubicBezTo>
                  <a:pt x="76" y="90"/>
                  <a:pt x="80" y="50"/>
                  <a:pt x="72"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4" name="Freeform 9"/>
          <p:cNvSpPr/>
          <p:nvPr>
            <p:custDataLst>
              <p:tags r:id="rId38"/>
            </p:custDataLst>
          </p:nvPr>
        </p:nvSpPr>
        <p:spPr bwMode="auto">
          <a:xfrm rot="1800000">
            <a:off x="3044048" y="5322006"/>
            <a:ext cx="82266" cy="49571"/>
          </a:xfrm>
          <a:custGeom>
            <a:avLst/>
            <a:gdLst>
              <a:gd name="T0" fmla="*/ 124 w 124"/>
              <a:gd name="T1" fmla="*/ 1 h 76"/>
              <a:gd name="T2" fmla="*/ 30 w 124"/>
              <a:gd name="T3" fmla="*/ 21 h 76"/>
              <a:gd name="T4" fmla="*/ 0 w 124"/>
              <a:gd name="T5" fmla="*/ 52 h 76"/>
              <a:gd name="T6" fmla="*/ 7 w 124"/>
              <a:gd name="T7" fmla="*/ 67 h 76"/>
              <a:gd name="T8" fmla="*/ 60 w 124"/>
              <a:gd name="T9" fmla="*/ 54 h 76"/>
              <a:gd name="T10" fmla="*/ 124 w 124"/>
              <a:gd name="T11" fmla="*/ 1 h 76"/>
            </a:gdLst>
            <a:ahLst/>
            <a:cxnLst>
              <a:cxn ang="0">
                <a:pos x="T0" y="T1"/>
              </a:cxn>
              <a:cxn ang="0">
                <a:pos x="T2" y="T3"/>
              </a:cxn>
              <a:cxn ang="0">
                <a:pos x="T4" y="T5"/>
              </a:cxn>
              <a:cxn ang="0">
                <a:pos x="T6" y="T7"/>
              </a:cxn>
              <a:cxn ang="0">
                <a:pos x="T8" y="T9"/>
              </a:cxn>
              <a:cxn ang="0">
                <a:pos x="T10" y="T11"/>
              </a:cxn>
            </a:cxnLst>
            <a:rect l="0" t="0" r="r" b="b"/>
            <a:pathLst>
              <a:path w="124" h="76">
                <a:moveTo>
                  <a:pt x="124" y="1"/>
                </a:moveTo>
                <a:cubicBezTo>
                  <a:pt x="76" y="0"/>
                  <a:pt x="46" y="13"/>
                  <a:pt x="30" y="21"/>
                </a:cubicBezTo>
                <a:cubicBezTo>
                  <a:pt x="19" y="28"/>
                  <a:pt x="1" y="38"/>
                  <a:pt x="0" y="52"/>
                </a:cubicBezTo>
                <a:cubicBezTo>
                  <a:pt x="0" y="57"/>
                  <a:pt x="2" y="64"/>
                  <a:pt x="7" y="67"/>
                </a:cubicBezTo>
                <a:cubicBezTo>
                  <a:pt x="19" y="76"/>
                  <a:pt x="43" y="64"/>
                  <a:pt x="60" y="54"/>
                </a:cubicBezTo>
                <a:cubicBezTo>
                  <a:pt x="76" y="45"/>
                  <a:pt x="100" y="29"/>
                  <a:pt x="124"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75" name="Freeform 10"/>
          <p:cNvSpPr/>
          <p:nvPr>
            <p:custDataLst>
              <p:tags r:id="rId39"/>
            </p:custDataLst>
          </p:nvPr>
        </p:nvSpPr>
        <p:spPr bwMode="auto">
          <a:xfrm rot="1800000">
            <a:off x="3054595" y="5327280"/>
            <a:ext cx="63282" cy="73829"/>
          </a:xfrm>
          <a:custGeom>
            <a:avLst/>
            <a:gdLst>
              <a:gd name="T0" fmla="*/ 96 w 96"/>
              <a:gd name="T1" fmla="*/ 0 h 112"/>
              <a:gd name="T2" fmla="*/ 20 w 96"/>
              <a:gd name="T3" fmla="*/ 58 h 112"/>
              <a:gd name="T4" fmla="*/ 5 w 96"/>
              <a:gd name="T5" fmla="*/ 98 h 112"/>
              <a:gd name="T6" fmla="*/ 18 w 96"/>
              <a:gd name="T7" fmla="*/ 109 h 112"/>
              <a:gd name="T8" fmla="*/ 60 w 96"/>
              <a:gd name="T9" fmla="*/ 75 h 112"/>
              <a:gd name="T10" fmla="*/ 96 w 96"/>
              <a:gd name="T11" fmla="*/ 0 h 112"/>
            </a:gdLst>
            <a:ahLst/>
            <a:cxnLst>
              <a:cxn ang="0">
                <a:pos x="T0" y="T1"/>
              </a:cxn>
              <a:cxn ang="0">
                <a:pos x="T2" y="T3"/>
              </a:cxn>
              <a:cxn ang="0">
                <a:pos x="T4" y="T5"/>
              </a:cxn>
              <a:cxn ang="0">
                <a:pos x="T6" y="T7"/>
              </a:cxn>
              <a:cxn ang="0">
                <a:pos x="T8" y="T9"/>
              </a:cxn>
              <a:cxn ang="0">
                <a:pos x="T10" y="T11"/>
              </a:cxn>
            </a:cxnLst>
            <a:rect l="0" t="0" r="r" b="b"/>
            <a:pathLst>
              <a:path w="96" h="112">
                <a:moveTo>
                  <a:pt x="96" y="0"/>
                </a:moveTo>
                <a:cubicBezTo>
                  <a:pt x="53" y="19"/>
                  <a:pt x="31" y="43"/>
                  <a:pt x="20" y="58"/>
                </a:cubicBezTo>
                <a:cubicBezTo>
                  <a:pt x="12" y="69"/>
                  <a:pt x="0" y="85"/>
                  <a:pt x="5" y="98"/>
                </a:cubicBezTo>
                <a:cubicBezTo>
                  <a:pt x="7" y="103"/>
                  <a:pt x="12" y="108"/>
                  <a:pt x="18" y="109"/>
                </a:cubicBezTo>
                <a:cubicBezTo>
                  <a:pt x="33" y="112"/>
                  <a:pt x="49" y="91"/>
                  <a:pt x="60" y="75"/>
                </a:cubicBezTo>
                <a:cubicBezTo>
                  <a:pt x="71" y="60"/>
                  <a:pt x="86" y="35"/>
                  <a:pt x="96"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6" name="Freeform 11"/>
          <p:cNvSpPr/>
          <p:nvPr>
            <p:custDataLst>
              <p:tags r:id="rId40"/>
            </p:custDataLst>
          </p:nvPr>
        </p:nvSpPr>
        <p:spPr bwMode="auto">
          <a:xfrm rot="1800000">
            <a:off x="3078853" y="5333608"/>
            <a:ext cx="37969" cy="87540"/>
          </a:xfrm>
          <a:custGeom>
            <a:avLst/>
            <a:gdLst>
              <a:gd name="T0" fmla="*/ 52 w 58"/>
              <a:gd name="T1" fmla="*/ 0 h 133"/>
              <a:gd name="T2" fmla="*/ 7 w 58"/>
              <a:gd name="T3" fmla="*/ 85 h 133"/>
              <a:gd name="T4" fmla="*/ 11 w 58"/>
              <a:gd name="T5" fmla="*/ 127 h 133"/>
              <a:gd name="T6" fmla="*/ 27 w 58"/>
              <a:gd name="T7" fmla="*/ 132 h 133"/>
              <a:gd name="T8" fmla="*/ 51 w 58"/>
              <a:gd name="T9" fmla="*/ 84 h 133"/>
              <a:gd name="T10" fmla="*/ 52 w 58"/>
              <a:gd name="T11" fmla="*/ 0 h 133"/>
            </a:gdLst>
            <a:ahLst/>
            <a:cxnLst>
              <a:cxn ang="0">
                <a:pos x="T0" y="T1"/>
              </a:cxn>
              <a:cxn ang="0">
                <a:pos x="T2" y="T3"/>
              </a:cxn>
              <a:cxn ang="0">
                <a:pos x="T4" y="T5"/>
              </a:cxn>
              <a:cxn ang="0">
                <a:pos x="T6" y="T7"/>
              </a:cxn>
              <a:cxn ang="0">
                <a:pos x="T8" y="T9"/>
              </a:cxn>
              <a:cxn ang="0">
                <a:pos x="T10" y="T11"/>
              </a:cxn>
            </a:cxnLst>
            <a:rect l="0" t="0" r="r" b="b"/>
            <a:pathLst>
              <a:path w="58" h="133">
                <a:moveTo>
                  <a:pt x="52" y="0"/>
                </a:moveTo>
                <a:cubicBezTo>
                  <a:pt x="21" y="36"/>
                  <a:pt x="11" y="67"/>
                  <a:pt x="7" y="85"/>
                </a:cubicBezTo>
                <a:cubicBezTo>
                  <a:pt x="4" y="98"/>
                  <a:pt x="0" y="118"/>
                  <a:pt x="11" y="127"/>
                </a:cubicBezTo>
                <a:cubicBezTo>
                  <a:pt x="15" y="131"/>
                  <a:pt x="21" y="133"/>
                  <a:pt x="27" y="132"/>
                </a:cubicBezTo>
                <a:cubicBezTo>
                  <a:pt x="42" y="129"/>
                  <a:pt x="47" y="102"/>
                  <a:pt x="51" y="84"/>
                </a:cubicBezTo>
                <a:cubicBezTo>
                  <a:pt x="55" y="65"/>
                  <a:pt x="58" y="36"/>
                  <a:pt x="5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7" name="Freeform 12"/>
          <p:cNvSpPr/>
          <p:nvPr>
            <p:custDataLst>
              <p:tags r:id="rId41"/>
            </p:custDataLst>
          </p:nvPr>
        </p:nvSpPr>
        <p:spPr bwMode="auto">
          <a:xfrm rot="1800000">
            <a:off x="3089400" y="5325171"/>
            <a:ext cx="55899" cy="52735"/>
          </a:xfrm>
          <a:custGeom>
            <a:avLst/>
            <a:gdLst>
              <a:gd name="T0" fmla="*/ 9 w 85"/>
              <a:gd name="T1" fmla="*/ 25 h 79"/>
              <a:gd name="T2" fmla="*/ 3 w 85"/>
              <a:gd name="T3" fmla="*/ 40 h 79"/>
              <a:gd name="T4" fmla="*/ 30 w 85"/>
              <a:gd name="T5" fmla="*/ 38 h 79"/>
              <a:gd name="T6" fmla="*/ 23 w 85"/>
              <a:gd name="T7" fmla="*/ 60 h 79"/>
              <a:gd name="T8" fmla="*/ 47 w 85"/>
              <a:gd name="T9" fmla="*/ 53 h 79"/>
              <a:gd name="T10" fmla="*/ 47 w 85"/>
              <a:gd name="T11" fmla="*/ 76 h 79"/>
              <a:gd name="T12" fmla="*/ 65 w 85"/>
              <a:gd name="T13" fmla="*/ 70 h 79"/>
              <a:gd name="T14" fmla="*/ 75 w 85"/>
              <a:gd name="T15" fmla="*/ 14 h 79"/>
              <a:gd name="T16" fmla="*/ 9 w 85"/>
              <a:gd name="T1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9">
                <a:moveTo>
                  <a:pt x="9" y="25"/>
                </a:moveTo>
                <a:cubicBezTo>
                  <a:pt x="8" y="26"/>
                  <a:pt x="0" y="35"/>
                  <a:pt x="3" y="40"/>
                </a:cubicBezTo>
                <a:cubicBezTo>
                  <a:pt x="6" y="44"/>
                  <a:pt x="17" y="44"/>
                  <a:pt x="30" y="38"/>
                </a:cubicBezTo>
                <a:cubicBezTo>
                  <a:pt x="22" y="47"/>
                  <a:pt x="20" y="57"/>
                  <a:pt x="23" y="60"/>
                </a:cubicBezTo>
                <a:cubicBezTo>
                  <a:pt x="26" y="63"/>
                  <a:pt x="37" y="62"/>
                  <a:pt x="47" y="53"/>
                </a:cubicBezTo>
                <a:cubicBezTo>
                  <a:pt x="39" y="62"/>
                  <a:pt x="41" y="73"/>
                  <a:pt x="47" y="76"/>
                </a:cubicBezTo>
                <a:cubicBezTo>
                  <a:pt x="51" y="79"/>
                  <a:pt x="59" y="77"/>
                  <a:pt x="65" y="70"/>
                </a:cubicBezTo>
                <a:cubicBezTo>
                  <a:pt x="83" y="51"/>
                  <a:pt x="85" y="25"/>
                  <a:pt x="75" y="14"/>
                </a:cubicBezTo>
                <a:cubicBezTo>
                  <a:pt x="63" y="0"/>
                  <a:pt x="31" y="0"/>
                  <a:pt x="9" y="25"/>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8" name="Freeform 13"/>
          <p:cNvSpPr/>
          <p:nvPr>
            <p:custDataLst>
              <p:tags r:id="rId42"/>
            </p:custDataLst>
          </p:nvPr>
        </p:nvSpPr>
        <p:spPr bwMode="auto">
          <a:xfrm rot="1800000">
            <a:off x="3111549" y="5330444"/>
            <a:ext cx="35860" cy="35860"/>
          </a:xfrm>
          <a:custGeom>
            <a:avLst/>
            <a:gdLst>
              <a:gd name="T0" fmla="*/ 45 w 55"/>
              <a:gd name="T1" fmla="*/ 47 h 55"/>
              <a:gd name="T2" fmla="*/ 47 w 55"/>
              <a:gd name="T3" fmla="*/ 55 h 55"/>
              <a:gd name="T4" fmla="*/ 47 w 55"/>
              <a:gd name="T5" fmla="*/ 13 h 55"/>
              <a:gd name="T6" fmla="*/ 0 w 55"/>
              <a:gd name="T7" fmla="*/ 9 h 55"/>
              <a:gd name="T8" fmla="*/ 45 w 55"/>
              <a:gd name="T9" fmla="*/ 47 h 55"/>
            </a:gdLst>
            <a:ahLst/>
            <a:cxnLst>
              <a:cxn ang="0">
                <a:pos x="T0" y="T1"/>
              </a:cxn>
              <a:cxn ang="0">
                <a:pos x="T2" y="T3"/>
              </a:cxn>
              <a:cxn ang="0">
                <a:pos x="T4" y="T5"/>
              </a:cxn>
              <a:cxn ang="0">
                <a:pos x="T6" y="T7"/>
              </a:cxn>
              <a:cxn ang="0">
                <a:pos x="T8" y="T9"/>
              </a:cxn>
            </a:cxnLst>
            <a:rect l="0" t="0" r="r" b="b"/>
            <a:pathLst>
              <a:path w="55" h="55">
                <a:moveTo>
                  <a:pt x="45" y="47"/>
                </a:moveTo>
                <a:cubicBezTo>
                  <a:pt x="46" y="49"/>
                  <a:pt x="47" y="52"/>
                  <a:pt x="47" y="55"/>
                </a:cubicBezTo>
                <a:cubicBezTo>
                  <a:pt x="55" y="39"/>
                  <a:pt x="54" y="22"/>
                  <a:pt x="47" y="13"/>
                </a:cubicBezTo>
                <a:cubicBezTo>
                  <a:pt x="38" y="3"/>
                  <a:pt x="18" y="0"/>
                  <a:pt x="0" y="9"/>
                </a:cubicBezTo>
                <a:cubicBezTo>
                  <a:pt x="20" y="15"/>
                  <a:pt x="38" y="27"/>
                  <a:pt x="45" y="47"/>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79" name="Freeform 14"/>
          <p:cNvSpPr/>
          <p:nvPr>
            <p:custDataLst>
              <p:tags r:id="rId43"/>
            </p:custDataLst>
          </p:nvPr>
        </p:nvSpPr>
        <p:spPr bwMode="auto">
          <a:xfrm rot="1800000">
            <a:off x="3092564" y="5275600"/>
            <a:ext cx="125509" cy="32696"/>
          </a:xfrm>
          <a:custGeom>
            <a:avLst/>
            <a:gdLst>
              <a:gd name="T0" fmla="*/ 0 w 192"/>
              <a:gd name="T1" fmla="*/ 42 h 50"/>
              <a:gd name="T2" fmla="*/ 86 w 192"/>
              <a:gd name="T3" fmla="*/ 5 h 50"/>
              <a:gd name="T4" fmla="*/ 192 w 192"/>
              <a:gd name="T5" fmla="*/ 35 h 50"/>
              <a:gd name="T6" fmla="*/ 153 w 192"/>
              <a:gd name="T7" fmla="*/ 48 h 50"/>
              <a:gd name="T8" fmla="*/ 88 w 192"/>
              <a:gd name="T9" fmla="*/ 35 h 50"/>
              <a:gd name="T10" fmla="*/ 0 w 192"/>
              <a:gd name="T11" fmla="*/ 42 h 50"/>
            </a:gdLst>
            <a:ahLst/>
            <a:cxnLst>
              <a:cxn ang="0">
                <a:pos x="T0" y="T1"/>
              </a:cxn>
              <a:cxn ang="0">
                <a:pos x="T2" y="T3"/>
              </a:cxn>
              <a:cxn ang="0">
                <a:pos x="T4" y="T5"/>
              </a:cxn>
              <a:cxn ang="0">
                <a:pos x="T6" y="T7"/>
              </a:cxn>
              <a:cxn ang="0">
                <a:pos x="T8" y="T9"/>
              </a:cxn>
              <a:cxn ang="0">
                <a:pos x="T10" y="T11"/>
              </a:cxn>
            </a:cxnLst>
            <a:rect l="0" t="0" r="r" b="b"/>
            <a:pathLst>
              <a:path w="192" h="50">
                <a:moveTo>
                  <a:pt x="0" y="42"/>
                </a:moveTo>
                <a:cubicBezTo>
                  <a:pt x="11" y="32"/>
                  <a:pt x="41" y="10"/>
                  <a:pt x="86" y="5"/>
                </a:cubicBezTo>
                <a:cubicBezTo>
                  <a:pt x="142" y="0"/>
                  <a:pt x="182" y="27"/>
                  <a:pt x="192" y="35"/>
                </a:cubicBezTo>
                <a:cubicBezTo>
                  <a:pt x="184" y="40"/>
                  <a:pt x="170" y="46"/>
                  <a:pt x="153" y="48"/>
                </a:cubicBezTo>
                <a:cubicBezTo>
                  <a:pt x="126" y="50"/>
                  <a:pt x="109" y="40"/>
                  <a:pt x="88" y="35"/>
                </a:cubicBezTo>
                <a:cubicBezTo>
                  <a:pt x="69" y="30"/>
                  <a:pt x="40" y="28"/>
                  <a:pt x="0" y="42"/>
                </a:cubicBezTo>
                <a:close/>
              </a:path>
            </a:pathLst>
          </a:custGeom>
          <a:pattFill prst="pct5">
            <a:fgClr>
              <a:srgbClr val="C4E364"/>
            </a:fgClr>
            <a:bgClr>
              <a:schemeClr val="bg1"/>
            </a:bgClr>
          </a:patt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0" name="Freeform 15"/>
          <p:cNvSpPr/>
          <p:nvPr>
            <p:custDataLst>
              <p:tags r:id="rId44"/>
            </p:custDataLst>
          </p:nvPr>
        </p:nvSpPr>
        <p:spPr bwMode="auto">
          <a:xfrm rot="1800000">
            <a:off x="3362566" y="5306186"/>
            <a:ext cx="34805" cy="101251"/>
          </a:xfrm>
          <a:custGeom>
            <a:avLst/>
            <a:gdLst>
              <a:gd name="T0" fmla="*/ 6 w 53"/>
              <a:gd name="T1" fmla="*/ 0 h 154"/>
              <a:gd name="T2" fmla="*/ 49 w 53"/>
              <a:gd name="T3" fmla="*/ 92 h 154"/>
              <a:gd name="T4" fmla="*/ 14 w 53"/>
              <a:gd name="T5" fmla="*/ 154 h 154"/>
              <a:gd name="T6" fmla="*/ 20 w 53"/>
              <a:gd name="T7" fmla="*/ 107 h 154"/>
              <a:gd name="T8" fmla="*/ 2 w 53"/>
              <a:gd name="T9" fmla="*/ 41 h 154"/>
              <a:gd name="T10" fmla="*/ 6 w 53"/>
              <a:gd name="T11" fmla="*/ 0 h 154"/>
            </a:gdLst>
            <a:ahLst/>
            <a:cxnLst>
              <a:cxn ang="0">
                <a:pos x="T0" y="T1"/>
              </a:cxn>
              <a:cxn ang="0">
                <a:pos x="T2" y="T3"/>
              </a:cxn>
              <a:cxn ang="0">
                <a:pos x="T4" y="T5"/>
              </a:cxn>
              <a:cxn ang="0">
                <a:pos x="T6" y="T7"/>
              </a:cxn>
              <a:cxn ang="0">
                <a:pos x="T8" y="T9"/>
              </a:cxn>
              <a:cxn ang="0">
                <a:pos x="T10" y="T11"/>
              </a:cxn>
            </a:cxnLst>
            <a:rect l="0" t="0" r="r" b="b"/>
            <a:pathLst>
              <a:path w="53" h="154">
                <a:moveTo>
                  <a:pt x="6" y="0"/>
                </a:moveTo>
                <a:cubicBezTo>
                  <a:pt x="36" y="22"/>
                  <a:pt x="53" y="57"/>
                  <a:pt x="49" y="92"/>
                </a:cubicBezTo>
                <a:cubicBezTo>
                  <a:pt x="45" y="128"/>
                  <a:pt x="20" y="149"/>
                  <a:pt x="14" y="154"/>
                </a:cubicBezTo>
                <a:cubicBezTo>
                  <a:pt x="21" y="134"/>
                  <a:pt x="21" y="118"/>
                  <a:pt x="20" y="107"/>
                </a:cubicBezTo>
                <a:cubicBezTo>
                  <a:pt x="17" y="81"/>
                  <a:pt x="5" y="69"/>
                  <a:pt x="2" y="41"/>
                </a:cubicBezTo>
                <a:cubicBezTo>
                  <a:pt x="0" y="24"/>
                  <a:pt x="3" y="9"/>
                  <a:pt x="6"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1" name="Freeform 16"/>
          <p:cNvSpPr/>
          <p:nvPr>
            <p:custDataLst>
              <p:tags r:id="rId45"/>
            </p:custDataLst>
          </p:nvPr>
        </p:nvSpPr>
        <p:spPr bwMode="auto">
          <a:xfrm rot="1800000">
            <a:off x="3264479" y="5263998"/>
            <a:ext cx="277385" cy="64336"/>
          </a:xfrm>
          <a:custGeom>
            <a:avLst/>
            <a:gdLst>
              <a:gd name="T0" fmla="*/ 0 w 422"/>
              <a:gd name="T1" fmla="*/ 72 h 98"/>
              <a:gd name="T2" fmla="*/ 2 w 422"/>
              <a:gd name="T3" fmla="*/ 57 h 98"/>
              <a:gd name="T4" fmla="*/ 72 w 422"/>
              <a:gd name="T5" fmla="*/ 68 h 98"/>
              <a:gd name="T6" fmla="*/ 419 w 422"/>
              <a:gd name="T7" fmla="*/ 0 h 98"/>
              <a:gd name="T8" fmla="*/ 422 w 422"/>
              <a:gd name="T9" fmla="*/ 18 h 98"/>
              <a:gd name="T10" fmla="*/ 60 w 422"/>
              <a:gd name="T11" fmla="*/ 82 h 98"/>
              <a:gd name="T12" fmla="*/ 0 w 422"/>
              <a:gd name="T13" fmla="*/ 72 h 98"/>
            </a:gdLst>
            <a:ahLst/>
            <a:cxnLst>
              <a:cxn ang="0">
                <a:pos x="T0" y="T1"/>
              </a:cxn>
              <a:cxn ang="0">
                <a:pos x="T2" y="T3"/>
              </a:cxn>
              <a:cxn ang="0">
                <a:pos x="T4" y="T5"/>
              </a:cxn>
              <a:cxn ang="0">
                <a:pos x="T6" y="T7"/>
              </a:cxn>
              <a:cxn ang="0">
                <a:pos x="T8" y="T9"/>
              </a:cxn>
              <a:cxn ang="0">
                <a:pos x="T10" y="T11"/>
              </a:cxn>
              <a:cxn ang="0">
                <a:pos x="T12" y="T13"/>
              </a:cxn>
            </a:cxnLst>
            <a:rect l="0" t="0" r="r" b="b"/>
            <a:pathLst>
              <a:path w="422" h="98">
                <a:moveTo>
                  <a:pt x="0" y="72"/>
                </a:moveTo>
                <a:cubicBezTo>
                  <a:pt x="1" y="67"/>
                  <a:pt x="2" y="62"/>
                  <a:pt x="2" y="57"/>
                </a:cubicBezTo>
                <a:cubicBezTo>
                  <a:pt x="24" y="62"/>
                  <a:pt x="47" y="65"/>
                  <a:pt x="72" y="68"/>
                </a:cubicBezTo>
                <a:cubicBezTo>
                  <a:pt x="217" y="82"/>
                  <a:pt x="340" y="39"/>
                  <a:pt x="419" y="0"/>
                </a:cubicBezTo>
                <a:cubicBezTo>
                  <a:pt x="420" y="6"/>
                  <a:pt x="421" y="12"/>
                  <a:pt x="422" y="18"/>
                </a:cubicBezTo>
                <a:cubicBezTo>
                  <a:pt x="334" y="59"/>
                  <a:pt x="207" y="98"/>
                  <a:pt x="60" y="82"/>
                </a:cubicBezTo>
                <a:cubicBezTo>
                  <a:pt x="39" y="79"/>
                  <a:pt x="19" y="76"/>
                  <a:pt x="0" y="72"/>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2" name="Freeform 17"/>
          <p:cNvSpPr/>
          <p:nvPr>
            <p:custDataLst>
              <p:tags r:id="rId46"/>
            </p:custDataLst>
          </p:nvPr>
        </p:nvSpPr>
        <p:spPr bwMode="auto">
          <a:xfrm rot="1800000">
            <a:off x="3228620" y="5140599"/>
            <a:ext cx="73829" cy="74883"/>
          </a:xfrm>
          <a:custGeom>
            <a:avLst/>
            <a:gdLst>
              <a:gd name="T0" fmla="*/ 112 w 112"/>
              <a:gd name="T1" fmla="*/ 114 h 114"/>
              <a:gd name="T2" fmla="*/ 60 w 112"/>
              <a:gd name="T3" fmla="*/ 25 h 114"/>
              <a:gd name="T4" fmla="*/ 18 w 112"/>
              <a:gd name="T5" fmla="*/ 5 h 114"/>
              <a:gd name="T6" fmla="*/ 5 w 112"/>
              <a:gd name="T7" fmla="*/ 17 h 114"/>
              <a:gd name="T8" fmla="*/ 36 w 112"/>
              <a:gd name="T9" fmla="*/ 66 h 114"/>
              <a:gd name="T10" fmla="*/ 112 w 112"/>
              <a:gd name="T11" fmla="*/ 114 h 114"/>
            </a:gdLst>
            <a:ahLst/>
            <a:cxnLst>
              <a:cxn ang="0">
                <a:pos x="T0" y="T1"/>
              </a:cxn>
              <a:cxn ang="0">
                <a:pos x="T2" y="T3"/>
              </a:cxn>
              <a:cxn ang="0">
                <a:pos x="T4" y="T5"/>
              </a:cxn>
              <a:cxn ang="0">
                <a:pos x="T6" y="T7"/>
              </a:cxn>
              <a:cxn ang="0">
                <a:pos x="T8" y="T9"/>
              </a:cxn>
              <a:cxn ang="0">
                <a:pos x="T10" y="T11"/>
              </a:cxn>
            </a:cxnLst>
            <a:rect l="0" t="0" r="r" b="b"/>
            <a:pathLst>
              <a:path w="112" h="114">
                <a:moveTo>
                  <a:pt x="112" y="114"/>
                </a:moveTo>
                <a:cubicBezTo>
                  <a:pt x="97" y="65"/>
                  <a:pt x="74" y="38"/>
                  <a:pt x="60" y="25"/>
                </a:cubicBezTo>
                <a:cubicBezTo>
                  <a:pt x="49" y="15"/>
                  <a:pt x="33" y="0"/>
                  <a:pt x="18" y="5"/>
                </a:cubicBezTo>
                <a:cubicBezTo>
                  <a:pt x="13" y="7"/>
                  <a:pt x="7" y="11"/>
                  <a:pt x="5" y="17"/>
                </a:cubicBezTo>
                <a:cubicBezTo>
                  <a:pt x="0" y="33"/>
                  <a:pt x="21" y="52"/>
                  <a:pt x="36" y="66"/>
                </a:cubicBezTo>
                <a:cubicBezTo>
                  <a:pt x="51" y="80"/>
                  <a:pt x="76" y="99"/>
                  <a:pt x="112"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83" name="Freeform 18"/>
          <p:cNvSpPr/>
          <p:nvPr>
            <p:custDataLst>
              <p:tags r:id="rId47"/>
            </p:custDataLst>
          </p:nvPr>
        </p:nvSpPr>
        <p:spPr bwMode="auto">
          <a:xfrm rot="1800000">
            <a:off x="3202252" y="5163802"/>
            <a:ext cx="90704" cy="47461"/>
          </a:xfrm>
          <a:custGeom>
            <a:avLst/>
            <a:gdLst>
              <a:gd name="T0" fmla="*/ 138 w 138"/>
              <a:gd name="T1" fmla="*/ 70 h 72"/>
              <a:gd name="T2" fmla="*/ 54 w 138"/>
              <a:gd name="T3" fmla="*/ 12 h 72"/>
              <a:gd name="T4" fmla="*/ 8 w 138"/>
              <a:gd name="T5" fmla="*/ 11 h 72"/>
              <a:gd name="T6" fmla="*/ 1 w 138"/>
              <a:gd name="T7" fmla="*/ 27 h 72"/>
              <a:gd name="T8" fmla="*/ 49 w 138"/>
              <a:gd name="T9" fmla="*/ 59 h 72"/>
              <a:gd name="T10" fmla="*/ 138 w 138"/>
              <a:gd name="T11" fmla="*/ 70 h 72"/>
            </a:gdLst>
            <a:ahLst/>
            <a:cxnLst>
              <a:cxn ang="0">
                <a:pos x="T0" y="T1"/>
              </a:cxn>
              <a:cxn ang="0">
                <a:pos x="T2" y="T3"/>
              </a:cxn>
              <a:cxn ang="0">
                <a:pos x="T4" y="T5"/>
              </a:cxn>
              <a:cxn ang="0">
                <a:pos x="T6" y="T7"/>
              </a:cxn>
              <a:cxn ang="0">
                <a:pos x="T8" y="T9"/>
              </a:cxn>
              <a:cxn ang="0">
                <a:pos x="T10" y="T11"/>
              </a:cxn>
            </a:cxnLst>
            <a:rect l="0" t="0" r="r" b="b"/>
            <a:pathLst>
              <a:path w="138" h="72">
                <a:moveTo>
                  <a:pt x="138" y="70"/>
                </a:moveTo>
                <a:cubicBezTo>
                  <a:pt x="104" y="32"/>
                  <a:pt x="72" y="18"/>
                  <a:pt x="54" y="12"/>
                </a:cubicBezTo>
                <a:cubicBezTo>
                  <a:pt x="40" y="7"/>
                  <a:pt x="19" y="0"/>
                  <a:pt x="8" y="11"/>
                </a:cubicBezTo>
                <a:cubicBezTo>
                  <a:pt x="3" y="14"/>
                  <a:pt x="0" y="21"/>
                  <a:pt x="1" y="27"/>
                </a:cubicBezTo>
                <a:cubicBezTo>
                  <a:pt x="2" y="44"/>
                  <a:pt x="30" y="53"/>
                  <a:pt x="49" y="59"/>
                </a:cubicBezTo>
                <a:cubicBezTo>
                  <a:pt x="69" y="65"/>
                  <a:pt x="99" y="72"/>
                  <a:pt x="138" y="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84" name="Freeform 19"/>
          <p:cNvSpPr/>
          <p:nvPr>
            <p:custDataLst>
              <p:tags r:id="rId48"/>
            </p:custDataLst>
          </p:nvPr>
        </p:nvSpPr>
        <p:spPr bwMode="auto">
          <a:xfrm rot="1800000">
            <a:off x="3185377" y="5193334"/>
            <a:ext cx="95977" cy="34805"/>
          </a:xfrm>
          <a:custGeom>
            <a:avLst/>
            <a:gdLst>
              <a:gd name="T0" fmla="*/ 146 w 146"/>
              <a:gd name="T1" fmla="*/ 19 h 53"/>
              <a:gd name="T2" fmla="*/ 44 w 146"/>
              <a:gd name="T3" fmla="*/ 2 h 53"/>
              <a:gd name="T4" fmla="*/ 2 w 146"/>
              <a:gd name="T5" fmla="*/ 21 h 53"/>
              <a:gd name="T6" fmla="*/ 3 w 146"/>
              <a:gd name="T7" fmla="*/ 39 h 53"/>
              <a:gd name="T8" fmla="*/ 60 w 146"/>
              <a:gd name="T9" fmla="*/ 47 h 53"/>
              <a:gd name="T10" fmla="*/ 146 w 146"/>
              <a:gd name="T11" fmla="*/ 19 h 53"/>
            </a:gdLst>
            <a:ahLst/>
            <a:cxnLst>
              <a:cxn ang="0">
                <a:pos x="T0" y="T1"/>
              </a:cxn>
              <a:cxn ang="0">
                <a:pos x="T2" y="T3"/>
              </a:cxn>
              <a:cxn ang="0">
                <a:pos x="T4" y="T5"/>
              </a:cxn>
              <a:cxn ang="0">
                <a:pos x="T6" y="T7"/>
              </a:cxn>
              <a:cxn ang="0">
                <a:pos x="T8" y="T9"/>
              </a:cxn>
              <a:cxn ang="0">
                <a:pos x="T10" y="T11"/>
              </a:cxn>
            </a:cxnLst>
            <a:rect l="0" t="0" r="r" b="b"/>
            <a:pathLst>
              <a:path w="146" h="53">
                <a:moveTo>
                  <a:pt x="146" y="19"/>
                </a:moveTo>
                <a:cubicBezTo>
                  <a:pt x="99" y="0"/>
                  <a:pt x="63" y="0"/>
                  <a:pt x="44" y="2"/>
                </a:cubicBezTo>
                <a:cubicBezTo>
                  <a:pt x="30" y="4"/>
                  <a:pt x="8" y="6"/>
                  <a:pt x="2" y="21"/>
                </a:cubicBezTo>
                <a:cubicBezTo>
                  <a:pt x="0" y="26"/>
                  <a:pt x="0" y="33"/>
                  <a:pt x="3" y="39"/>
                </a:cubicBezTo>
                <a:cubicBezTo>
                  <a:pt x="11" y="53"/>
                  <a:pt x="40" y="49"/>
                  <a:pt x="60" y="47"/>
                </a:cubicBezTo>
                <a:cubicBezTo>
                  <a:pt x="81" y="44"/>
                  <a:pt x="111" y="37"/>
                  <a:pt x="146"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5" name="Freeform 20"/>
          <p:cNvSpPr/>
          <p:nvPr>
            <p:custDataLst>
              <p:tags r:id="rId49"/>
            </p:custDataLst>
          </p:nvPr>
        </p:nvSpPr>
        <p:spPr bwMode="auto">
          <a:xfrm rot="1800000">
            <a:off x="3244440" y="5171185"/>
            <a:ext cx="52735" cy="52735"/>
          </a:xfrm>
          <a:custGeom>
            <a:avLst/>
            <a:gdLst>
              <a:gd name="T0" fmla="*/ 80 w 80"/>
              <a:gd name="T1" fmla="*/ 81 h 81"/>
              <a:gd name="T2" fmla="*/ 42 w 80"/>
              <a:gd name="T3" fmla="*/ 18 h 81"/>
              <a:gd name="T4" fmla="*/ 13 w 80"/>
              <a:gd name="T5" fmla="*/ 3 h 81"/>
              <a:gd name="T6" fmla="*/ 3 w 80"/>
              <a:gd name="T7" fmla="*/ 12 h 81"/>
              <a:gd name="T8" fmla="*/ 26 w 80"/>
              <a:gd name="T9" fmla="*/ 47 h 81"/>
              <a:gd name="T10" fmla="*/ 80 w 80"/>
              <a:gd name="T11" fmla="*/ 81 h 81"/>
            </a:gdLst>
            <a:ahLst/>
            <a:cxnLst>
              <a:cxn ang="0">
                <a:pos x="T0" y="T1"/>
              </a:cxn>
              <a:cxn ang="0">
                <a:pos x="T2" y="T3"/>
              </a:cxn>
              <a:cxn ang="0">
                <a:pos x="T4" y="T5"/>
              </a:cxn>
              <a:cxn ang="0">
                <a:pos x="T6" y="T7"/>
              </a:cxn>
              <a:cxn ang="0">
                <a:pos x="T8" y="T9"/>
              </a:cxn>
              <a:cxn ang="0">
                <a:pos x="T10" y="T11"/>
              </a:cxn>
            </a:cxnLst>
            <a:rect l="0" t="0" r="r" b="b"/>
            <a:pathLst>
              <a:path w="80" h="81">
                <a:moveTo>
                  <a:pt x="80" y="81"/>
                </a:moveTo>
                <a:cubicBezTo>
                  <a:pt x="69" y="46"/>
                  <a:pt x="52" y="27"/>
                  <a:pt x="42" y="18"/>
                </a:cubicBezTo>
                <a:cubicBezTo>
                  <a:pt x="35" y="10"/>
                  <a:pt x="23" y="0"/>
                  <a:pt x="13" y="3"/>
                </a:cubicBezTo>
                <a:cubicBezTo>
                  <a:pt x="9" y="4"/>
                  <a:pt x="5" y="7"/>
                  <a:pt x="3" y="12"/>
                </a:cubicBezTo>
                <a:cubicBezTo>
                  <a:pt x="0" y="23"/>
                  <a:pt x="15" y="37"/>
                  <a:pt x="26" y="47"/>
                </a:cubicBezTo>
                <a:cubicBezTo>
                  <a:pt x="36" y="57"/>
                  <a:pt x="54" y="70"/>
                  <a:pt x="80" y="8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6" name="Freeform 21"/>
          <p:cNvSpPr/>
          <p:nvPr>
            <p:custDataLst>
              <p:tags r:id="rId50"/>
            </p:custDataLst>
          </p:nvPr>
        </p:nvSpPr>
        <p:spPr bwMode="auto">
          <a:xfrm rot="1800000">
            <a:off x="3225456" y="5187005"/>
            <a:ext cx="65391" cy="33750"/>
          </a:xfrm>
          <a:custGeom>
            <a:avLst/>
            <a:gdLst>
              <a:gd name="T0" fmla="*/ 99 w 99"/>
              <a:gd name="T1" fmla="*/ 50 h 51"/>
              <a:gd name="T2" fmla="*/ 38 w 99"/>
              <a:gd name="T3" fmla="*/ 8 h 51"/>
              <a:gd name="T4" fmla="*/ 5 w 99"/>
              <a:gd name="T5" fmla="*/ 7 h 51"/>
              <a:gd name="T6" fmla="*/ 0 w 99"/>
              <a:gd name="T7" fmla="*/ 19 h 51"/>
              <a:gd name="T8" fmla="*/ 35 w 99"/>
              <a:gd name="T9" fmla="*/ 42 h 51"/>
              <a:gd name="T10" fmla="*/ 99 w 99"/>
              <a:gd name="T11" fmla="*/ 50 h 51"/>
            </a:gdLst>
            <a:ahLst/>
            <a:cxnLst>
              <a:cxn ang="0">
                <a:pos x="T0" y="T1"/>
              </a:cxn>
              <a:cxn ang="0">
                <a:pos x="T2" y="T3"/>
              </a:cxn>
              <a:cxn ang="0">
                <a:pos x="T4" y="T5"/>
              </a:cxn>
              <a:cxn ang="0">
                <a:pos x="T6" y="T7"/>
              </a:cxn>
              <a:cxn ang="0">
                <a:pos x="T8" y="T9"/>
              </a:cxn>
              <a:cxn ang="0">
                <a:pos x="T10" y="T11"/>
              </a:cxn>
            </a:cxnLst>
            <a:rect l="0" t="0" r="r" b="b"/>
            <a:pathLst>
              <a:path w="99" h="51">
                <a:moveTo>
                  <a:pt x="99" y="50"/>
                </a:moveTo>
                <a:cubicBezTo>
                  <a:pt x="74" y="23"/>
                  <a:pt x="51" y="12"/>
                  <a:pt x="38" y="8"/>
                </a:cubicBezTo>
                <a:cubicBezTo>
                  <a:pt x="28" y="5"/>
                  <a:pt x="14" y="0"/>
                  <a:pt x="5" y="7"/>
                </a:cubicBezTo>
                <a:cubicBezTo>
                  <a:pt x="2" y="10"/>
                  <a:pt x="0" y="15"/>
                  <a:pt x="0" y="19"/>
                </a:cubicBezTo>
                <a:cubicBezTo>
                  <a:pt x="2" y="31"/>
                  <a:pt x="21" y="37"/>
                  <a:pt x="35" y="42"/>
                </a:cubicBezTo>
                <a:cubicBezTo>
                  <a:pt x="49" y="46"/>
                  <a:pt x="71" y="51"/>
                  <a:pt x="99" y="5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7" name="Freeform 22"/>
          <p:cNvSpPr/>
          <p:nvPr>
            <p:custDataLst>
              <p:tags r:id="rId51"/>
            </p:custDataLst>
          </p:nvPr>
        </p:nvSpPr>
        <p:spPr bwMode="auto">
          <a:xfrm rot="1800000">
            <a:off x="3213854" y="5207045"/>
            <a:ext cx="69610" cy="25313"/>
          </a:xfrm>
          <a:custGeom>
            <a:avLst/>
            <a:gdLst>
              <a:gd name="T0" fmla="*/ 105 w 105"/>
              <a:gd name="T1" fmla="*/ 14 h 38"/>
              <a:gd name="T2" fmla="*/ 32 w 105"/>
              <a:gd name="T3" fmla="*/ 2 h 38"/>
              <a:gd name="T4" fmla="*/ 2 w 105"/>
              <a:gd name="T5" fmla="*/ 15 h 38"/>
              <a:gd name="T6" fmla="*/ 2 w 105"/>
              <a:gd name="T7" fmla="*/ 28 h 38"/>
              <a:gd name="T8" fmla="*/ 44 w 105"/>
              <a:gd name="T9" fmla="*/ 34 h 38"/>
              <a:gd name="T10" fmla="*/ 105 w 105"/>
              <a:gd name="T11" fmla="*/ 14 h 38"/>
            </a:gdLst>
            <a:ahLst/>
            <a:cxnLst>
              <a:cxn ang="0">
                <a:pos x="T0" y="T1"/>
              </a:cxn>
              <a:cxn ang="0">
                <a:pos x="T2" y="T3"/>
              </a:cxn>
              <a:cxn ang="0">
                <a:pos x="T4" y="T5"/>
              </a:cxn>
              <a:cxn ang="0">
                <a:pos x="T6" y="T7"/>
              </a:cxn>
              <a:cxn ang="0">
                <a:pos x="T8" y="T9"/>
              </a:cxn>
              <a:cxn ang="0">
                <a:pos x="T10" y="T11"/>
              </a:cxn>
            </a:cxnLst>
            <a:rect l="0" t="0" r="r" b="b"/>
            <a:pathLst>
              <a:path w="105" h="38">
                <a:moveTo>
                  <a:pt x="105" y="14"/>
                </a:moveTo>
                <a:cubicBezTo>
                  <a:pt x="71" y="0"/>
                  <a:pt x="46" y="0"/>
                  <a:pt x="32" y="2"/>
                </a:cubicBezTo>
                <a:cubicBezTo>
                  <a:pt x="22" y="3"/>
                  <a:pt x="6" y="5"/>
                  <a:pt x="2" y="15"/>
                </a:cubicBezTo>
                <a:cubicBezTo>
                  <a:pt x="0" y="19"/>
                  <a:pt x="0" y="24"/>
                  <a:pt x="2" y="28"/>
                </a:cubicBezTo>
                <a:cubicBezTo>
                  <a:pt x="8" y="38"/>
                  <a:pt x="29" y="36"/>
                  <a:pt x="44" y="34"/>
                </a:cubicBezTo>
                <a:cubicBezTo>
                  <a:pt x="58" y="32"/>
                  <a:pt x="80" y="27"/>
                  <a:pt x="105"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8" name="Freeform 23"/>
          <p:cNvSpPr/>
          <p:nvPr>
            <p:custDataLst>
              <p:tags r:id="rId52"/>
            </p:custDataLst>
          </p:nvPr>
        </p:nvSpPr>
        <p:spPr bwMode="auto">
          <a:xfrm rot="1800000">
            <a:off x="3254987" y="5204935"/>
            <a:ext cx="39024" cy="43243"/>
          </a:xfrm>
          <a:custGeom>
            <a:avLst/>
            <a:gdLst>
              <a:gd name="T0" fmla="*/ 29 w 60"/>
              <a:gd name="T1" fmla="*/ 4 h 65"/>
              <a:gd name="T2" fmla="*/ 17 w 60"/>
              <a:gd name="T3" fmla="*/ 3 h 65"/>
              <a:gd name="T4" fmla="*/ 25 w 60"/>
              <a:gd name="T5" fmla="*/ 23 h 65"/>
              <a:gd name="T6" fmla="*/ 7 w 60"/>
              <a:gd name="T7" fmla="*/ 23 h 65"/>
              <a:gd name="T8" fmla="*/ 18 w 60"/>
              <a:gd name="T9" fmla="*/ 38 h 65"/>
              <a:gd name="T10" fmla="*/ 1 w 60"/>
              <a:gd name="T11" fmla="*/ 44 h 65"/>
              <a:gd name="T12" fmla="*/ 10 w 60"/>
              <a:gd name="T13" fmla="*/ 56 h 65"/>
              <a:gd name="T14" fmla="*/ 53 w 60"/>
              <a:gd name="T15" fmla="*/ 49 h 65"/>
              <a:gd name="T16" fmla="*/ 29 w 60"/>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29" y="4"/>
                </a:moveTo>
                <a:cubicBezTo>
                  <a:pt x="28" y="3"/>
                  <a:pt x="19" y="0"/>
                  <a:pt x="17" y="3"/>
                </a:cubicBezTo>
                <a:cubicBezTo>
                  <a:pt x="14" y="6"/>
                  <a:pt x="17" y="14"/>
                  <a:pt x="25" y="23"/>
                </a:cubicBezTo>
                <a:cubicBezTo>
                  <a:pt x="16" y="19"/>
                  <a:pt x="9" y="20"/>
                  <a:pt x="7" y="23"/>
                </a:cubicBezTo>
                <a:cubicBezTo>
                  <a:pt x="5" y="26"/>
                  <a:pt x="9" y="33"/>
                  <a:pt x="18" y="38"/>
                </a:cubicBezTo>
                <a:cubicBezTo>
                  <a:pt x="10" y="35"/>
                  <a:pt x="2" y="39"/>
                  <a:pt x="1" y="44"/>
                </a:cubicBezTo>
                <a:cubicBezTo>
                  <a:pt x="0" y="48"/>
                  <a:pt x="3" y="53"/>
                  <a:pt x="10" y="56"/>
                </a:cubicBezTo>
                <a:cubicBezTo>
                  <a:pt x="28" y="65"/>
                  <a:pt x="47" y="60"/>
                  <a:pt x="53" y="49"/>
                </a:cubicBezTo>
                <a:cubicBezTo>
                  <a:pt x="60" y="37"/>
                  <a:pt x="53" y="13"/>
                  <a:pt x="29" y="4"/>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89" name="Freeform 24"/>
          <p:cNvSpPr/>
          <p:nvPr>
            <p:custDataLst>
              <p:tags r:id="rId53"/>
            </p:custDataLst>
          </p:nvPr>
        </p:nvSpPr>
        <p:spPr bwMode="auto">
          <a:xfrm rot="1800000">
            <a:off x="3320378" y="5211263"/>
            <a:ext cx="56954" cy="71719"/>
          </a:xfrm>
          <a:custGeom>
            <a:avLst/>
            <a:gdLst>
              <a:gd name="T0" fmla="*/ 86 w 86"/>
              <a:gd name="T1" fmla="*/ 109 h 109"/>
              <a:gd name="T2" fmla="*/ 47 w 86"/>
              <a:gd name="T3" fmla="*/ 31 h 109"/>
              <a:gd name="T4" fmla="*/ 0 w 86"/>
              <a:gd name="T5" fmla="*/ 0 h 109"/>
              <a:gd name="T6" fmla="*/ 23 w 86"/>
              <a:gd name="T7" fmla="*/ 38 h 109"/>
              <a:gd name="T8" fmla="*/ 53 w 86"/>
              <a:gd name="T9" fmla="*/ 97 h 109"/>
              <a:gd name="T10" fmla="*/ 86 w 86"/>
              <a:gd name="T11" fmla="*/ 109 h 109"/>
            </a:gdLst>
            <a:ahLst/>
            <a:cxnLst>
              <a:cxn ang="0">
                <a:pos x="T0" y="T1"/>
              </a:cxn>
              <a:cxn ang="0">
                <a:pos x="T2" y="T3"/>
              </a:cxn>
              <a:cxn ang="0">
                <a:pos x="T4" y="T5"/>
              </a:cxn>
              <a:cxn ang="0">
                <a:pos x="T6" y="T7"/>
              </a:cxn>
              <a:cxn ang="0">
                <a:pos x="T8" y="T9"/>
              </a:cxn>
              <a:cxn ang="0">
                <a:pos x="T10" y="T11"/>
              </a:cxn>
            </a:cxnLst>
            <a:rect l="0" t="0" r="r" b="b"/>
            <a:pathLst>
              <a:path w="86" h="109">
                <a:moveTo>
                  <a:pt x="86" y="109"/>
                </a:moveTo>
                <a:cubicBezTo>
                  <a:pt x="84" y="96"/>
                  <a:pt x="77" y="61"/>
                  <a:pt x="47" y="31"/>
                </a:cubicBezTo>
                <a:cubicBezTo>
                  <a:pt x="30" y="14"/>
                  <a:pt x="12" y="5"/>
                  <a:pt x="0" y="0"/>
                </a:cubicBezTo>
                <a:cubicBezTo>
                  <a:pt x="6" y="9"/>
                  <a:pt x="15" y="21"/>
                  <a:pt x="23" y="38"/>
                </a:cubicBezTo>
                <a:cubicBezTo>
                  <a:pt x="37" y="67"/>
                  <a:pt x="37" y="84"/>
                  <a:pt x="53" y="97"/>
                </a:cubicBezTo>
                <a:cubicBezTo>
                  <a:pt x="63" y="105"/>
                  <a:pt x="75" y="109"/>
                  <a:pt x="86" y="109"/>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90" name="Freeform 25"/>
          <p:cNvSpPr/>
          <p:nvPr>
            <p:custDataLst>
              <p:tags r:id="rId54"/>
            </p:custDataLst>
          </p:nvPr>
        </p:nvSpPr>
        <p:spPr bwMode="auto">
          <a:xfrm rot="1800000">
            <a:off x="3297175" y="5211263"/>
            <a:ext cx="214103" cy="205666"/>
          </a:xfrm>
          <a:custGeom>
            <a:avLst/>
            <a:gdLst>
              <a:gd name="T0" fmla="*/ 0 w 325"/>
              <a:gd name="T1" fmla="*/ 304 h 312"/>
              <a:gd name="T2" fmla="*/ 173 w 325"/>
              <a:gd name="T3" fmla="*/ 106 h 312"/>
              <a:gd name="T4" fmla="*/ 316 w 325"/>
              <a:gd name="T5" fmla="*/ 0 h 312"/>
              <a:gd name="T6" fmla="*/ 325 w 325"/>
              <a:gd name="T7" fmla="*/ 15 h 312"/>
              <a:gd name="T8" fmla="*/ 182 w 325"/>
              <a:gd name="T9" fmla="*/ 117 h 312"/>
              <a:gd name="T10" fmla="*/ 12 w 325"/>
              <a:gd name="T11" fmla="*/ 312 h 312"/>
              <a:gd name="T12" fmla="*/ 0 w 325"/>
              <a:gd name="T13" fmla="*/ 304 h 312"/>
            </a:gdLst>
            <a:ahLst/>
            <a:cxnLst>
              <a:cxn ang="0">
                <a:pos x="T0" y="T1"/>
              </a:cxn>
              <a:cxn ang="0">
                <a:pos x="T2" y="T3"/>
              </a:cxn>
              <a:cxn ang="0">
                <a:pos x="T4" y="T5"/>
              </a:cxn>
              <a:cxn ang="0">
                <a:pos x="T6" y="T7"/>
              </a:cxn>
              <a:cxn ang="0">
                <a:pos x="T8" y="T9"/>
              </a:cxn>
              <a:cxn ang="0">
                <a:pos x="T10" y="T11"/>
              </a:cxn>
              <a:cxn ang="0">
                <a:pos x="T12" y="T13"/>
              </a:cxn>
            </a:cxnLst>
            <a:rect l="0" t="0" r="r" b="b"/>
            <a:pathLst>
              <a:path w="325" h="312">
                <a:moveTo>
                  <a:pt x="0" y="304"/>
                </a:moveTo>
                <a:cubicBezTo>
                  <a:pt x="39" y="246"/>
                  <a:pt x="95" y="175"/>
                  <a:pt x="173" y="106"/>
                </a:cubicBezTo>
                <a:cubicBezTo>
                  <a:pt x="223" y="61"/>
                  <a:pt x="272" y="27"/>
                  <a:pt x="316" y="0"/>
                </a:cubicBezTo>
                <a:cubicBezTo>
                  <a:pt x="319" y="5"/>
                  <a:pt x="322" y="10"/>
                  <a:pt x="325" y="15"/>
                </a:cubicBezTo>
                <a:cubicBezTo>
                  <a:pt x="282" y="40"/>
                  <a:pt x="233" y="73"/>
                  <a:pt x="182" y="117"/>
                </a:cubicBezTo>
                <a:cubicBezTo>
                  <a:pt x="103" y="185"/>
                  <a:pt x="49" y="256"/>
                  <a:pt x="12" y="312"/>
                </a:cubicBezTo>
                <a:cubicBezTo>
                  <a:pt x="8" y="310"/>
                  <a:pt x="4" y="307"/>
                  <a:pt x="0" y="304"/>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93" name="Freeform 28"/>
          <p:cNvSpPr/>
          <p:nvPr>
            <p:custDataLst>
              <p:tags r:id="rId55"/>
            </p:custDataLst>
          </p:nvPr>
        </p:nvSpPr>
        <p:spPr bwMode="auto">
          <a:xfrm rot="1800000">
            <a:off x="3237057" y="5330444"/>
            <a:ext cx="44297" cy="41133"/>
          </a:xfrm>
          <a:custGeom>
            <a:avLst/>
            <a:gdLst>
              <a:gd name="T0" fmla="*/ 31 w 67"/>
              <a:gd name="T1" fmla="*/ 61 h 63"/>
              <a:gd name="T2" fmla="*/ 0 w 67"/>
              <a:gd name="T3" fmla="*/ 31 h 63"/>
              <a:gd name="T4" fmla="*/ 29 w 67"/>
              <a:gd name="T5" fmla="*/ 2 h 63"/>
              <a:gd name="T6" fmla="*/ 67 w 67"/>
              <a:gd name="T7" fmla="*/ 31 h 63"/>
              <a:gd name="T8" fmla="*/ 31 w 67"/>
              <a:gd name="T9" fmla="*/ 61 h 63"/>
            </a:gdLst>
            <a:ahLst/>
            <a:cxnLst>
              <a:cxn ang="0">
                <a:pos x="T0" y="T1"/>
              </a:cxn>
              <a:cxn ang="0">
                <a:pos x="T2" y="T3"/>
              </a:cxn>
              <a:cxn ang="0">
                <a:pos x="T4" y="T5"/>
              </a:cxn>
              <a:cxn ang="0">
                <a:pos x="T6" y="T7"/>
              </a:cxn>
              <a:cxn ang="0">
                <a:pos x="T8" y="T9"/>
              </a:cxn>
            </a:cxnLst>
            <a:rect l="0" t="0" r="r" b="b"/>
            <a:pathLst>
              <a:path w="67" h="63">
                <a:moveTo>
                  <a:pt x="31" y="61"/>
                </a:moveTo>
                <a:cubicBezTo>
                  <a:pt x="16" y="60"/>
                  <a:pt x="0" y="48"/>
                  <a:pt x="0" y="31"/>
                </a:cubicBezTo>
                <a:cubicBezTo>
                  <a:pt x="1" y="15"/>
                  <a:pt x="15" y="4"/>
                  <a:pt x="29" y="2"/>
                </a:cubicBezTo>
                <a:cubicBezTo>
                  <a:pt x="46" y="0"/>
                  <a:pt x="66" y="13"/>
                  <a:pt x="67" y="31"/>
                </a:cubicBezTo>
                <a:cubicBezTo>
                  <a:pt x="67" y="49"/>
                  <a:pt x="49" y="63"/>
                  <a:pt x="31" y="61"/>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66" name="文本框 75"/>
          <p:cNvSpPr txBox="1"/>
          <p:nvPr>
            <p:custDataLst>
              <p:tags r:id="rId56"/>
            </p:custDataLst>
          </p:nvPr>
        </p:nvSpPr>
        <p:spPr>
          <a:xfrm>
            <a:off x="3570341" y="4876086"/>
            <a:ext cx="4832614" cy="686607"/>
          </a:xfrm>
          <a:prstGeom prst="rect">
            <a:avLst/>
          </a:prstGeom>
          <a:noFill/>
        </p:spPr>
        <p:txBody>
          <a:bodyPr vert="horz" wrap="square" lIns="71755" tIns="0" rIns="0" bIns="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spcBef>
                <a:spcPts val="0"/>
              </a:spcBef>
              <a:spcAft>
                <a:spcPts val="800"/>
              </a:spcAft>
              <a:buClrTx/>
              <a:buSzTx/>
              <a:buFontTx/>
            </a:pPr>
            <a:r>
              <a:rPr spc="40" dirty="0" err="1">
                <a:solidFill>
                  <a:schemeClr val="dk1">
                    <a:lumMod val="75000"/>
                    <a:lumOff val="25000"/>
                  </a:schemeClr>
                </a:solidFill>
                <a:latin typeface="微软雅黑" panose="020B0503020204020204" pitchFamily="34" charset="-122"/>
                <a:ea typeface="微软雅黑" panose="020B0503020204020204" pitchFamily="34" charset="-122"/>
                <a:sym typeface="+mn-ea"/>
              </a:rPr>
              <a:t>而且，堆从数据结构的角度讲是一种树状拓扑，便于快速查找</a:t>
            </a:r>
            <a:r>
              <a:rPr sz="1200" spc="40" dirty="0">
                <a:solidFill>
                  <a:schemeClr val="dk1">
                    <a:lumMod val="75000"/>
                    <a:lumOff val="25000"/>
                  </a:schemeClr>
                </a:solidFill>
                <a:latin typeface="微软雅黑" panose="020B0503020204020204" pitchFamily="34" charset="-122"/>
                <a:ea typeface="微软雅黑" panose="020B0503020204020204" pitchFamily="34" charset="-122"/>
                <a:sym typeface="+mn-ea"/>
              </a:rPr>
              <a:t>。</a:t>
            </a:r>
          </a:p>
        </p:txBody>
      </p:sp>
      <p:sp>
        <p:nvSpPr>
          <p:cNvPr id="131" name="AutoShape 3"/>
          <p:cNvSpPr>
            <a:spLocks noChangeAspect="1" noChangeArrowheads="1" noTextEdit="1"/>
          </p:cNvSpPr>
          <p:nvPr>
            <p:custDataLst>
              <p:tags r:id="rId57"/>
            </p:custDataLst>
          </p:nvPr>
        </p:nvSpPr>
        <p:spPr bwMode="auto">
          <a:xfrm rot="1800000">
            <a:off x="3033501" y="4092232"/>
            <a:ext cx="469339" cy="39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2" name="Freeform 5"/>
          <p:cNvSpPr/>
          <p:nvPr>
            <p:custDataLst>
              <p:tags r:id="rId58"/>
            </p:custDataLst>
          </p:nvPr>
        </p:nvSpPr>
        <p:spPr bwMode="auto">
          <a:xfrm rot="1800000">
            <a:off x="3168502" y="4161842"/>
            <a:ext cx="348049" cy="235197"/>
          </a:xfrm>
          <a:custGeom>
            <a:avLst/>
            <a:gdLst>
              <a:gd name="T0" fmla="*/ 523 w 530"/>
              <a:gd name="T1" fmla="*/ 0 h 357"/>
              <a:gd name="T2" fmla="*/ 206 w 530"/>
              <a:gd name="T3" fmla="*/ 164 h 357"/>
              <a:gd name="T4" fmla="*/ 0 w 530"/>
              <a:gd name="T5" fmla="*/ 346 h 357"/>
              <a:gd name="T6" fmla="*/ 8 w 530"/>
              <a:gd name="T7" fmla="*/ 357 h 357"/>
              <a:gd name="T8" fmla="*/ 203 w 530"/>
              <a:gd name="T9" fmla="*/ 185 h 357"/>
              <a:gd name="T10" fmla="*/ 530 w 530"/>
              <a:gd name="T11" fmla="*/ 17 h 357"/>
              <a:gd name="T12" fmla="*/ 523 w 530"/>
              <a:gd name="T13" fmla="*/ 0 h 357"/>
            </a:gdLst>
            <a:ahLst/>
            <a:cxnLst>
              <a:cxn ang="0">
                <a:pos x="T0" y="T1"/>
              </a:cxn>
              <a:cxn ang="0">
                <a:pos x="T2" y="T3"/>
              </a:cxn>
              <a:cxn ang="0">
                <a:pos x="T4" y="T5"/>
              </a:cxn>
              <a:cxn ang="0">
                <a:pos x="T6" y="T7"/>
              </a:cxn>
              <a:cxn ang="0">
                <a:pos x="T8" y="T9"/>
              </a:cxn>
              <a:cxn ang="0">
                <a:pos x="T10" y="T11"/>
              </a:cxn>
              <a:cxn ang="0">
                <a:pos x="T12" y="T13"/>
              </a:cxn>
            </a:cxnLst>
            <a:rect l="0" t="0" r="r" b="b"/>
            <a:pathLst>
              <a:path w="530" h="357">
                <a:moveTo>
                  <a:pt x="523" y="0"/>
                </a:moveTo>
                <a:cubicBezTo>
                  <a:pt x="436" y="31"/>
                  <a:pt x="324" y="81"/>
                  <a:pt x="206" y="164"/>
                </a:cubicBezTo>
                <a:cubicBezTo>
                  <a:pt x="119" y="226"/>
                  <a:pt x="51" y="290"/>
                  <a:pt x="0" y="346"/>
                </a:cubicBezTo>
                <a:cubicBezTo>
                  <a:pt x="2" y="350"/>
                  <a:pt x="5" y="353"/>
                  <a:pt x="8" y="357"/>
                </a:cubicBezTo>
                <a:cubicBezTo>
                  <a:pt x="57" y="304"/>
                  <a:pt x="121" y="243"/>
                  <a:pt x="203" y="185"/>
                </a:cubicBezTo>
                <a:cubicBezTo>
                  <a:pt x="324" y="98"/>
                  <a:pt x="441" y="47"/>
                  <a:pt x="530" y="17"/>
                </a:cubicBezTo>
                <a:cubicBezTo>
                  <a:pt x="528" y="11"/>
                  <a:pt x="525" y="5"/>
                  <a:pt x="523"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3" name="Freeform 6"/>
          <p:cNvSpPr/>
          <p:nvPr>
            <p:custDataLst>
              <p:tags r:id="rId59"/>
            </p:custDataLst>
          </p:nvPr>
        </p:nvSpPr>
        <p:spPr bwMode="auto">
          <a:xfrm rot="1800000">
            <a:off x="3002915" y="4258874"/>
            <a:ext cx="112852" cy="69610"/>
          </a:xfrm>
          <a:custGeom>
            <a:avLst/>
            <a:gdLst>
              <a:gd name="T0" fmla="*/ 172 w 172"/>
              <a:gd name="T1" fmla="*/ 1 h 106"/>
              <a:gd name="T2" fmla="*/ 42 w 172"/>
              <a:gd name="T3" fmla="*/ 29 h 106"/>
              <a:gd name="T4" fmla="*/ 0 w 172"/>
              <a:gd name="T5" fmla="*/ 72 h 106"/>
              <a:gd name="T6" fmla="*/ 9 w 172"/>
              <a:gd name="T7" fmla="*/ 93 h 106"/>
              <a:gd name="T8" fmla="*/ 82 w 172"/>
              <a:gd name="T9" fmla="*/ 75 h 106"/>
              <a:gd name="T10" fmla="*/ 172 w 172"/>
              <a:gd name="T11" fmla="*/ 1 h 106"/>
            </a:gdLst>
            <a:ahLst/>
            <a:cxnLst>
              <a:cxn ang="0">
                <a:pos x="T0" y="T1"/>
              </a:cxn>
              <a:cxn ang="0">
                <a:pos x="T2" y="T3"/>
              </a:cxn>
              <a:cxn ang="0">
                <a:pos x="T4" y="T5"/>
              </a:cxn>
              <a:cxn ang="0">
                <a:pos x="T6" y="T7"/>
              </a:cxn>
              <a:cxn ang="0">
                <a:pos x="T8" y="T9"/>
              </a:cxn>
              <a:cxn ang="0">
                <a:pos x="T10" y="T11"/>
              </a:cxn>
            </a:cxnLst>
            <a:rect l="0" t="0" r="r" b="b"/>
            <a:pathLst>
              <a:path w="172" h="106">
                <a:moveTo>
                  <a:pt x="172" y="1"/>
                </a:moveTo>
                <a:cubicBezTo>
                  <a:pt x="106" y="0"/>
                  <a:pt x="64" y="17"/>
                  <a:pt x="42" y="29"/>
                </a:cubicBezTo>
                <a:cubicBezTo>
                  <a:pt x="25" y="38"/>
                  <a:pt x="0" y="51"/>
                  <a:pt x="0" y="72"/>
                </a:cubicBezTo>
                <a:cubicBezTo>
                  <a:pt x="0" y="79"/>
                  <a:pt x="3" y="88"/>
                  <a:pt x="9" y="93"/>
                </a:cubicBezTo>
                <a:cubicBezTo>
                  <a:pt x="26" y="106"/>
                  <a:pt x="59" y="88"/>
                  <a:pt x="82" y="75"/>
                </a:cubicBezTo>
                <a:cubicBezTo>
                  <a:pt x="106" y="62"/>
                  <a:pt x="139" y="40"/>
                  <a:pt x="172" y="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4" name="Freeform 7"/>
          <p:cNvSpPr/>
          <p:nvPr>
            <p:custDataLst>
              <p:tags r:id="rId60"/>
            </p:custDataLst>
          </p:nvPr>
        </p:nvSpPr>
        <p:spPr bwMode="auto">
          <a:xfrm rot="1800000">
            <a:off x="3016626" y="4265202"/>
            <a:ext cx="88594" cy="103360"/>
          </a:xfrm>
          <a:custGeom>
            <a:avLst/>
            <a:gdLst>
              <a:gd name="T0" fmla="*/ 135 w 135"/>
              <a:gd name="T1" fmla="*/ 0 h 156"/>
              <a:gd name="T2" fmla="*/ 28 w 135"/>
              <a:gd name="T3" fmla="*/ 80 h 156"/>
              <a:gd name="T4" fmla="*/ 8 w 135"/>
              <a:gd name="T5" fmla="*/ 137 h 156"/>
              <a:gd name="T6" fmla="*/ 26 w 135"/>
              <a:gd name="T7" fmla="*/ 152 h 156"/>
              <a:gd name="T8" fmla="*/ 84 w 135"/>
              <a:gd name="T9" fmla="*/ 105 h 156"/>
              <a:gd name="T10" fmla="*/ 135 w 135"/>
              <a:gd name="T11" fmla="*/ 0 h 156"/>
            </a:gdLst>
            <a:ahLst/>
            <a:cxnLst>
              <a:cxn ang="0">
                <a:pos x="T0" y="T1"/>
              </a:cxn>
              <a:cxn ang="0">
                <a:pos x="T2" y="T3"/>
              </a:cxn>
              <a:cxn ang="0">
                <a:pos x="T4" y="T5"/>
              </a:cxn>
              <a:cxn ang="0">
                <a:pos x="T6" y="T7"/>
              </a:cxn>
              <a:cxn ang="0">
                <a:pos x="T8" y="T9"/>
              </a:cxn>
              <a:cxn ang="0">
                <a:pos x="T10" y="T11"/>
              </a:cxn>
            </a:cxnLst>
            <a:rect l="0" t="0" r="r" b="b"/>
            <a:pathLst>
              <a:path w="135" h="156">
                <a:moveTo>
                  <a:pt x="135" y="0"/>
                </a:moveTo>
                <a:cubicBezTo>
                  <a:pt x="74" y="27"/>
                  <a:pt x="43" y="60"/>
                  <a:pt x="28" y="80"/>
                </a:cubicBezTo>
                <a:cubicBezTo>
                  <a:pt x="17" y="95"/>
                  <a:pt x="0" y="118"/>
                  <a:pt x="8" y="137"/>
                </a:cubicBezTo>
                <a:cubicBezTo>
                  <a:pt x="11" y="143"/>
                  <a:pt x="17" y="150"/>
                  <a:pt x="26" y="152"/>
                </a:cubicBezTo>
                <a:cubicBezTo>
                  <a:pt x="46" y="156"/>
                  <a:pt x="69" y="127"/>
                  <a:pt x="84" y="105"/>
                </a:cubicBezTo>
                <a:cubicBezTo>
                  <a:pt x="100" y="83"/>
                  <a:pt x="121" y="49"/>
                  <a:pt x="135"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5" name="Freeform 8"/>
          <p:cNvSpPr/>
          <p:nvPr>
            <p:custDataLst>
              <p:tags r:id="rId61"/>
            </p:custDataLst>
          </p:nvPr>
        </p:nvSpPr>
        <p:spPr bwMode="auto">
          <a:xfrm rot="1800000">
            <a:off x="3051431" y="4274694"/>
            <a:ext cx="52735" cy="122345"/>
          </a:xfrm>
          <a:custGeom>
            <a:avLst/>
            <a:gdLst>
              <a:gd name="T0" fmla="*/ 72 w 80"/>
              <a:gd name="T1" fmla="*/ 0 h 186"/>
              <a:gd name="T2" fmla="*/ 9 w 80"/>
              <a:gd name="T3" fmla="*/ 118 h 186"/>
              <a:gd name="T4" fmla="*/ 15 w 80"/>
              <a:gd name="T5" fmla="*/ 177 h 186"/>
              <a:gd name="T6" fmla="*/ 37 w 80"/>
              <a:gd name="T7" fmla="*/ 184 h 186"/>
              <a:gd name="T8" fmla="*/ 71 w 80"/>
              <a:gd name="T9" fmla="*/ 116 h 186"/>
              <a:gd name="T10" fmla="*/ 72 w 80"/>
              <a:gd name="T11" fmla="*/ 0 h 186"/>
            </a:gdLst>
            <a:ahLst/>
            <a:cxnLst>
              <a:cxn ang="0">
                <a:pos x="T0" y="T1"/>
              </a:cxn>
              <a:cxn ang="0">
                <a:pos x="T2" y="T3"/>
              </a:cxn>
              <a:cxn ang="0">
                <a:pos x="T4" y="T5"/>
              </a:cxn>
              <a:cxn ang="0">
                <a:pos x="T6" y="T7"/>
              </a:cxn>
              <a:cxn ang="0">
                <a:pos x="T8" y="T9"/>
              </a:cxn>
              <a:cxn ang="0">
                <a:pos x="T10" y="T11"/>
              </a:cxn>
            </a:cxnLst>
            <a:rect l="0" t="0" r="r" b="b"/>
            <a:pathLst>
              <a:path w="80" h="186">
                <a:moveTo>
                  <a:pt x="72" y="0"/>
                </a:moveTo>
                <a:cubicBezTo>
                  <a:pt x="28" y="50"/>
                  <a:pt x="15" y="93"/>
                  <a:pt x="9" y="118"/>
                </a:cubicBezTo>
                <a:cubicBezTo>
                  <a:pt x="5" y="136"/>
                  <a:pt x="0" y="164"/>
                  <a:pt x="15" y="177"/>
                </a:cubicBezTo>
                <a:cubicBezTo>
                  <a:pt x="20" y="182"/>
                  <a:pt x="29" y="186"/>
                  <a:pt x="37" y="184"/>
                </a:cubicBezTo>
                <a:cubicBezTo>
                  <a:pt x="58" y="179"/>
                  <a:pt x="65" y="143"/>
                  <a:pt x="71" y="116"/>
                </a:cubicBezTo>
                <a:cubicBezTo>
                  <a:pt x="76" y="90"/>
                  <a:pt x="80" y="50"/>
                  <a:pt x="72"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6" name="Freeform 9"/>
          <p:cNvSpPr/>
          <p:nvPr>
            <p:custDataLst>
              <p:tags r:id="rId62"/>
            </p:custDataLst>
          </p:nvPr>
        </p:nvSpPr>
        <p:spPr bwMode="auto">
          <a:xfrm rot="1800000">
            <a:off x="3044048" y="4267311"/>
            <a:ext cx="82266" cy="49571"/>
          </a:xfrm>
          <a:custGeom>
            <a:avLst/>
            <a:gdLst>
              <a:gd name="T0" fmla="*/ 124 w 124"/>
              <a:gd name="T1" fmla="*/ 1 h 76"/>
              <a:gd name="T2" fmla="*/ 30 w 124"/>
              <a:gd name="T3" fmla="*/ 21 h 76"/>
              <a:gd name="T4" fmla="*/ 0 w 124"/>
              <a:gd name="T5" fmla="*/ 52 h 76"/>
              <a:gd name="T6" fmla="*/ 7 w 124"/>
              <a:gd name="T7" fmla="*/ 67 h 76"/>
              <a:gd name="T8" fmla="*/ 60 w 124"/>
              <a:gd name="T9" fmla="*/ 54 h 76"/>
              <a:gd name="T10" fmla="*/ 124 w 124"/>
              <a:gd name="T11" fmla="*/ 1 h 76"/>
            </a:gdLst>
            <a:ahLst/>
            <a:cxnLst>
              <a:cxn ang="0">
                <a:pos x="T0" y="T1"/>
              </a:cxn>
              <a:cxn ang="0">
                <a:pos x="T2" y="T3"/>
              </a:cxn>
              <a:cxn ang="0">
                <a:pos x="T4" y="T5"/>
              </a:cxn>
              <a:cxn ang="0">
                <a:pos x="T6" y="T7"/>
              </a:cxn>
              <a:cxn ang="0">
                <a:pos x="T8" y="T9"/>
              </a:cxn>
              <a:cxn ang="0">
                <a:pos x="T10" y="T11"/>
              </a:cxn>
            </a:cxnLst>
            <a:rect l="0" t="0" r="r" b="b"/>
            <a:pathLst>
              <a:path w="124" h="76">
                <a:moveTo>
                  <a:pt x="124" y="1"/>
                </a:moveTo>
                <a:cubicBezTo>
                  <a:pt x="76" y="0"/>
                  <a:pt x="46" y="13"/>
                  <a:pt x="30" y="21"/>
                </a:cubicBezTo>
                <a:cubicBezTo>
                  <a:pt x="19" y="28"/>
                  <a:pt x="1" y="38"/>
                  <a:pt x="0" y="52"/>
                </a:cubicBezTo>
                <a:cubicBezTo>
                  <a:pt x="0" y="57"/>
                  <a:pt x="2" y="64"/>
                  <a:pt x="7" y="67"/>
                </a:cubicBezTo>
                <a:cubicBezTo>
                  <a:pt x="19" y="76"/>
                  <a:pt x="43" y="64"/>
                  <a:pt x="60" y="54"/>
                </a:cubicBezTo>
                <a:cubicBezTo>
                  <a:pt x="76" y="45"/>
                  <a:pt x="100" y="29"/>
                  <a:pt x="124"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137" name="Freeform 10"/>
          <p:cNvSpPr/>
          <p:nvPr>
            <p:custDataLst>
              <p:tags r:id="rId63"/>
            </p:custDataLst>
          </p:nvPr>
        </p:nvSpPr>
        <p:spPr bwMode="auto">
          <a:xfrm rot="1800000">
            <a:off x="3054595" y="4272585"/>
            <a:ext cx="63282" cy="73829"/>
          </a:xfrm>
          <a:custGeom>
            <a:avLst/>
            <a:gdLst>
              <a:gd name="T0" fmla="*/ 96 w 96"/>
              <a:gd name="T1" fmla="*/ 0 h 112"/>
              <a:gd name="T2" fmla="*/ 20 w 96"/>
              <a:gd name="T3" fmla="*/ 58 h 112"/>
              <a:gd name="T4" fmla="*/ 5 w 96"/>
              <a:gd name="T5" fmla="*/ 98 h 112"/>
              <a:gd name="T6" fmla="*/ 18 w 96"/>
              <a:gd name="T7" fmla="*/ 109 h 112"/>
              <a:gd name="T8" fmla="*/ 60 w 96"/>
              <a:gd name="T9" fmla="*/ 75 h 112"/>
              <a:gd name="T10" fmla="*/ 96 w 96"/>
              <a:gd name="T11" fmla="*/ 0 h 112"/>
            </a:gdLst>
            <a:ahLst/>
            <a:cxnLst>
              <a:cxn ang="0">
                <a:pos x="T0" y="T1"/>
              </a:cxn>
              <a:cxn ang="0">
                <a:pos x="T2" y="T3"/>
              </a:cxn>
              <a:cxn ang="0">
                <a:pos x="T4" y="T5"/>
              </a:cxn>
              <a:cxn ang="0">
                <a:pos x="T6" y="T7"/>
              </a:cxn>
              <a:cxn ang="0">
                <a:pos x="T8" y="T9"/>
              </a:cxn>
              <a:cxn ang="0">
                <a:pos x="T10" y="T11"/>
              </a:cxn>
            </a:cxnLst>
            <a:rect l="0" t="0" r="r" b="b"/>
            <a:pathLst>
              <a:path w="96" h="112">
                <a:moveTo>
                  <a:pt x="96" y="0"/>
                </a:moveTo>
                <a:cubicBezTo>
                  <a:pt x="53" y="19"/>
                  <a:pt x="31" y="43"/>
                  <a:pt x="20" y="58"/>
                </a:cubicBezTo>
                <a:cubicBezTo>
                  <a:pt x="12" y="69"/>
                  <a:pt x="0" y="85"/>
                  <a:pt x="5" y="98"/>
                </a:cubicBezTo>
                <a:cubicBezTo>
                  <a:pt x="7" y="103"/>
                  <a:pt x="12" y="108"/>
                  <a:pt x="18" y="109"/>
                </a:cubicBezTo>
                <a:cubicBezTo>
                  <a:pt x="33" y="112"/>
                  <a:pt x="49" y="91"/>
                  <a:pt x="60" y="75"/>
                </a:cubicBezTo>
                <a:cubicBezTo>
                  <a:pt x="71" y="60"/>
                  <a:pt x="86" y="35"/>
                  <a:pt x="96"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8" name="Freeform 11"/>
          <p:cNvSpPr/>
          <p:nvPr>
            <p:custDataLst>
              <p:tags r:id="rId64"/>
            </p:custDataLst>
          </p:nvPr>
        </p:nvSpPr>
        <p:spPr bwMode="auto">
          <a:xfrm rot="1800000">
            <a:off x="3078853" y="4278913"/>
            <a:ext cx="37969" cy="87540"/>
          </a:xfrm>
          <a:custGeom>
            <a:avLst/>
            <a:gdLst>
              <a:gd name="T0" fmla="*/ 52 w 58"/>
              <a:gd name="T1" fmla="*/ 0 h 133"/>
              <a:gd name="T2" fmla="*/ 7 w 58"/>
              <a:gd name="T3" fmla="*/ 85 h 133"/>
              <a:gd name="T4" fmla="*/ 11 w 58"/>
              <a:gd name="T5" fmla="*/ 127 h 133"/>
              <a:gd name="T6" fmla="*/ 27 w 58"/>
              <a:gd name="T7" fmla="*/ 132 h 133"/>
              <a:gd name="T8" fmla="*/ 51 w 58"/>
              <a:gd name="T9" fmla="*/ 84 h 133"/>
              <a:gd name="T10" fmla="*/ 52 w 58"/>
              <a:gd name="T11" fmla="*/ 0 h 133"/>
            </a:gdLst>
            <a:ahLst/>
            <a:cxnLst>
              <a:cxn ang="0">
                <a:pos x="T0" y="T1"/>
              </a:cxn>
              <a:cxn ang="0">
                <a:pos x="T2" y="T3"/>
              </a:cxn>
              <a:cxn ang="0">
                <a:pos x="T4" y="T5"/>
              </a:cxn>
              <a:cxn ang="0">
                <a:pos x="T6" y="T7"/>
              </a:cxn>
              <a:cxn ang="0">
                <a:pos x="T8" y="T9"/>
              </a:cxn>
              <a:cxn ang="0">
                <a:pos x="T10" y="T11"/>
              </a:cxn>
            </a:cxnLst>
            <a:rect l="0" t="0" r="r" b="b"/>
            <a:pathLst>
              <a:path w="58" h="133">
                <a:moveTo>
                  <a:pt x="52" y="0"/>
                </a:moveTo>
                <a:cubicBezTo>
                  <a:pt x="21" y="36"/>
                  <a:pt x="11" y="67"/>
                  <a:pt x="7" y="85"/>
                </a:cubicBezTo>
                <a:cubicBezTo>
                  <a:pt x="4" y="98"/>
                  <a:pt x="0" y="118"/>
                  <a:pt x="11" y="127"/>
                </a:cubicBezTo>
                <a:cubicBezTo>
                  <a:pt x="15" y="131"/>
                  <a:pt x="21" y="133"/>
                  <a:pt x="27" y="132"/>
                </a:cubicBezTo>
                <a:cubicBezTo>
                  <a:pt x="42" y="129"/>
                  <a:pt x="47" y="102"/>
                  <a:pt x="51" y="84"/>
                </a:cubicBezTo>
                <a:cubicBezTo>
                  <a:pt x="55" y="65"/>
                  <a:pt x="58" y="36"/>
                  <a:pt x="5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39" name="Freeform 12"/>
          <p:cNvSpPr/>
          <p:nvPr>
            <p:custDataLst>
              <p:tags r:id="rId65"/>
            </p:custDataLst>
          </p:nvPr>
        </p:nvSpPr>
        <p:spPr bwMode="auto">
          <a:xfrm rot="1800000">
            <a:off x="3089400" y="4270475"/>
            <a:ext cx="55899" cy="52735"/>
          </a:xfrm>
          <a:custGeom>
            <a:avLst/>
            <a:gdLst>
              <a:gd name="T0" fmla="*/ 9 w 85"/>
              <a:gd name="T1" fmla="*/ 25 h 79"/>
              <a:gd name="T2" fmla="*/ 3 w 85"/>
              <a:gd name="T3" fmla="*/ 40 h 79"/>
              <a:gd name="T4" fmla="*/ 30 w 85"/>
              <a:gd name="T5" fmla="*/ 38 h 79"/>
              <a:gd name="T6" fmla="*/ 23 w 85"/>
              <a:gd name="T7" fmla="*/ 60 h 79"/>
              <a:gd name="T8" fmla="*/ 47 w 85"/>
              <a:gd name="T9" fmla="*/ 53 h 79"/>
              <a:gd name="T10" fmla="*/ 47 w 85"/>
              <a:gd name="T11" fmla="*/ 76 h 79"/>
              <a:gd name="T12" fmla="*/ 65 w 85"/>
              <a:gd name="T13" fmla="*/ 70 h 79"/>
              <a:gd name="T14" fmla="*/ 75 w 85"/>
              <a:gd name="T15" fmla="*/ 14 h 79"/>
              <a:gd name="T16" fmla="*/ 9 w 85"/>
              <a:gd name="T1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9">
                <a:moveTo>
                  <a:pt x="9" y="25"/>
                </a:moveTo>
                <a:cubicBezTo>
                  <a:pt x="8" y="26"/>
                  <a:pt x="0" y="35"/>
                  <a:pt x="3" y="40"/>
                </a:cubicBezTo>
                <a:cubicBezTo>
                  <a:pt x="6" y="44"/>
                  <a:pt x="17" y="44"/>
                  <a:pt x="30" y="38"/>
                </a:cubicBezTo>
                <a:cubicBezTo>
                  <a:pt x="22" y="47"/>
                  <a:pt x="20" y="57"/>
                  <a:pt x="23" y="60"/>
                </a:cubicBezTo>
                <a:cubicBezTo>
                  <a:pt x="26" y="63"/>
                  <a:pt x="37" y="62"/>
                  <a:pt x="47" y="53"/>
                </a:cubicBezTo>
                <a:cubicBezTo>
                  <a:pt x="39" y="62"/>
                  <a:pt x="41" y="73"/>
                  <a:pt x="47" y="76"/>
                </a:cubicBezTo>
                <a:cubicBezTo>
                  <a:pt x="51" y="79"/>
                  <a:pt x="59" y="77"/>
                  <a:pt x="65" y="70"/>
                </a:cubicBezTo>
                <a:cubicBezTo>
                  <a:pt x="83" y="51"/>
                  <a:pt x="85" y="25"/>
                  <a:pt x="75" y="14"/>
                </a:cubicBezTo>
                <a:cubicBezTo>
                  <a:pt x="63" y="0"/>
                  <a:pt x="31" y="0"/>
                  <a:pt x="9" y="25"/>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0" name="Freeform 13"/>
          <p:cNvSpPr/>
          <p:nvPr>
            <p:custDataLst>
              <p:tags r:id="rId66"/>
            </p:custDataLst>
          </p:nvPr>
        </p:nvSpPr>
        <p:spPr bwMode="auto">
          <a:xfrm rot="1800000">
            <a:off x="3111549" y="4275749"/>
            <a:ext cx="35860" cy="35860"/>
          </a:xfrm>
          <a:custGeom>
            <a:avLst/>
            <a:gdLst>
              <a:gd name="T0" fmla="*/ 45 w 55"/>
              <a:gd name="T1" fmla="*/ 47 h 55"/>
              <a:gd name="T2" fmla="*/ 47 w 55"/>
              <a:gd name="T3" fmla="*/ 55 h 55"/>
              <a:gd name="T4" fmla="*/ 47 w 55"/>
              <a:gd name="T5" fmla="*/ 13 h 55"/>
              <a:gd name="T6" fmla="*/ 0 w 55"/>
              <a:gd name="T7" fmla="*/ 9 h 55"/>
              <a:gd name="T8" fmla="*/ 45 w 55"/>
              <a:gd name="T9" fmla="*/ 47 h 55"/>
            </a:gdLst>
            <a:ahLst/>
            <a:cxnLst>
              <a:cxn ang="0">
                <a:pos x="T0" y="T1"/>
              </a:cxn>
              <a:cxn ang="0">
                <a:pos x="T2" y="T3"/>
              </a:cxn>
              <a:cxn ang="0">
                <a:pos x="T4" y="T5"/>
              </a:cxn>
              <a:cxn ang="0">
                <a:pos x="T6" y="T7"/>
              </a:cxn>
              <a:cxn ang="0">
                <a:pos x="T8" y="T9"/>
              </a:cxn>
            </a:cxnLst>
            <a:rect l="0" t="0" r="r" b="b"/>
            <a:pathLst>
              <a:path w="55" h="55">
                <a:moveTo>
                  <a:pt x="45" y="47"/>
                </a:moveTo>
                <a:cubicBezTo>
                  <a:pt x="46" y="49"/>
                  <a:pt x="47" y="52"/>
                  <a:pt x="47" y="55"/>
                </a:cubicBezTo>
                <a:cubicBezTo>
                  <a:pt x="55" y="39"/>
                  <a:pt x="54" y="22"/>
                  <a:pt x="47" y="13"/>
                </a:cubicBezTo>
                <a:cubicBezTo>
                  <a:pt x="38" y="3"/>
                  <a:pt x="18" y="0"/>
                  <a:pt x="0" y="9"/>
                </a:cubicBezTo>
                <a:cubicBezTo>
                  <a:pt x="20" y="15"/>
                  <a:pt x="38" y="27"/>
                  <a:pt x="45" y="47"/>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1" name="Freeform 14"/>
          <p:cNvSpPr/>
          <p:nvPr>
            <p:custDataLst>
              <p:tags r:id="rId67"/>
            </p:custDataLst>
          </p:nvPr>
        </p:nvSpPr>
        <p:spPr bwMode="auto">
          <a:xfrm rot="1800000">
            <a:off x="3092564" y="4220905"/>
            <a:ext cx="125509" cy="32696"/>
          </a:xfrm>
          <a:custGeom>
            <a:avLst/>
            <a:gdLst>
              <a:gd name="T0" fmla="*/ 0 w 192"/>
              <a:gd name="T1" fmla="*/ 42 h 50"/>
              <a:gd name="T2" fmla="*/ 86 w 192"/>
              <a:gd name="T3" fmla="*/ 5 h 50"/>
              <a:gd name="T4" fmla="*/ 192 w 192"/>
              <a:gd name="T5" fmla="*/ 35 h 50"/>
              <a:gd name="T6" fmla="*/ 153 w 192"/>
              <a:gd name="T7" fmla="*/ 48 h 50"/>
              <a:gd name="T8" fmla="*/ 88 w 192"/>
              <a:gd name="T9" fmla="*/ 35 h 50"/>
              <a:gd name="T10" fmla="*/ 0 w 192"/>
              <a:gd name="T11" fmla="*/ 42 h 50"/>
            </a:gdLst>
            <a:ahLst/>
            <a:cxnLst>
              <a:cxn ang="0">
                <a:pos x="T0" y="T1"/>
              </a:cxn>
              <a:cxn ang="0">
                <a:pos x="T2" y="T3"/>
              </a:cxn>
              <a:cxn ang="0">
                <a:pos x="T4" y="T5"/>
              </a:cxn>
              <a:cxn ang="0">
                <a:pos x="T6" y="T7"/>
              </a:cxn>
              <a:cxn ang="0">
                <a:pos x="T8" y="T9"/>
              </a:cxn>
              <a:cxn ang="0">
                <a:pos x="T10" y="T11"/>
              </a:cxn>
            </a:cxnLst>
            <a:rect l="0" t="0" r="r" b="b"/>
            <a:pathLst>
              <a:path w="192" h="50">
                <a:moveTo>
                  <a:pt x="0" y="42"/>
                </a:moveTo>
                <a:cubicBezTo>
                  <a:pt x="11" y="32"/>
                  <a:pt x="41" y="10"/>
                  <a:pt x="86" y="5"/>
                </a:cubicBezTo>
                <a:cubicBezTo>
                  <a:pt x="142" y="0"/>
                  <a:pt x="182" y="27"/>
                  <a:pt x="192" y="35"/>
                </a:cubicBezTo>
                <a:cubicBezTo>
                  <a:pt x="184" y="40"/>
                  <a:pt x="170" y="46"/>
                  <a:pt x="153" y="48"/>
                </a:cubicBezTo>
                <a:cubicBezTo>
                  <a:pt x="126" y="50"/>
                  <a:pt x="109" y="40"/>
                  <a:pt x="88" y="35"/>
                </a:cubicBezTo>
                <a:cubicBezTo>
                  <a:pt x="69" y="30"/>
                  <a:pt x="40" y="28"/>
                  <a:pt x="0" y="42"/>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2" name="Freeform 15"/>
          <p:cNvSpPr/>
          <p:nvPr>
            <p:custDataLst>
              <p:tags r:id="rId68"/>
            </p:custDataLst>
          </p:nvPr>
        </p:nvSpPr>
        <p:spPr bwMode="auto">
          <a:xfrm rot="1800000">
            <a:off x="3362566" y="4251491"/>
            <a:ext cx="34805" cy="101251"/>
          </a:xfrm>
          <a:custGeom>
            <a:avLst/>
            <a:gdLst>
              <a:gd name="T0" fmla="*/ 6 w 53"/>
              <a:gd name="T1" fmla="*/ 0 h 154"/>
              <a:gd name="T2" fmla="*/ 49 w 53"/>
              <a:gd name="T3" fmla="*/ 92 h 154"/>
              <a:gd name="T4" fmla="*/ 14 w 53"/>
              <a:gd name="T5" fmla="*/ 154 h 154"/>
              <a:gd name="T6" fmla="*/ 20 w 53"/>
              <a:gd name="T7" fmla="*/ 107 h 154"/>
              <a:gd name="T8" fmla="*/ 2 w 53"/>
              <a:gd name="T9" fmla="*/ 41 h 154"/>
              <a:gd name="T10" fmla="*/ 6 w 53"/>
              <a:gd name="T11" fmla="*/ 0 h 154"/>
            </a:gdLst>
            <a:ahLst/>
            <a:cxnLst>
              <a:cxn ang="0">
                <a:pos x="T0" y="T1"/>
              </a:cxn>
              <a:cxn ang="0">
                <a:pos x="T2" y="T3"/>
              </a:cxn>
              <a:cxn ang="0">
                <a:pos x="T4" y="T5"/>
              </a:cxn>
              <a:cxn ang="0">
                <a:pos x="T6" y="T7"/>
              </a:cxn>
              <a:cxn ang="0">
                <a:pos x="T8" y="T9"/>
              </a:cxn>
              <a:cxn ang="0">
                <a:pos x="T10" y="T11"/>
              </a:cxn>
            </a:cxnLst>
            <a:rect l="0" t="0" r="r" b="b"/>
            <a:pathLst>
              <a:path w="53" h="154">
                <a:moveTo>
                  <a:pt x="6" y="0"/>
                </a:moveTo>
                <a:cubicBezTo>
                  <a:pt x="36" y="22"/>
                  <a:pt x="53" y="57"/>
                  <a:pt x="49" y="92"/>
                </a:cubicBezTo>
                <a:cubicBezTo>
                  <a:pt x="45" y="128"/>
                  <a:pt x="20" y="149"/>
                  <a:pt x="14" y="154"/>
                </a:cubicBezTo>
                <a:cubicBezTo>
                  <a:pt x="21" y="134"/>
                  <a:pt x="21" y="118"/>
                  <a:pt x="20" y="107"/>
                </a:cubicBezTo>
                <a:cubicBezTo>
                  <a:pt x="17" y="81"/>
                  <a:pt x="5" y="69"/>
                  <a:pt x="2" y="41"/>
                </a:cubicBezTo>
                <a:cubicBezTo>
                  <a:pt x="0" y="24"/>
                  <a:pt x="3" y="9"/>
                  <a:pt x="6" y="0"/>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3" name="Freeform 16"/>
          <p:cNvSpPr/>
          <p:nvPr>
            <p:custDataLst>
              <p:tags r:id="rId69"/>
            </p:custDataLst>
          </p:nvPr>
        </p:nvSpPr>
        <p:spPr bwMode="auto">
          <a:xfrm rot="1800000">
            <a:off x="3264479" y="4209303"/>
            <a:ext cx="277385" cy="64336"/>
          </a:xfrm>
          <a:custGeom>
            <a:avLst/>
            <a:gdLst>
              <a:gd name="T0" fmla="*/ 0 w 422"/>
              <a:gd name="T1" fmla="*/ 72 h 98"/>
              <a:gd name="T2" fmla="*/ 2 w 422"/>
              <a:gd name="T3" fmla="*/ 57 h 98"/>
              <a:gd name="T4" fmla="*/ 72 w 422"/>
              <a:gd name="T5" fmla="*/ 68 h 98"/>
              <a:gd name="T6" fmla="*/ 419 w 422"/>
              <a:gd name="T7" fmla="*/ 0 h 98"/>
              <a:gd name="T8" fmla="*/ 422 w 422"/>
              <a:gd name="T9" fmla="*/ 18 h 98"/>
              <a:gd name="T10" fmla="*/ 60 w 422"/>
              <a:gd name="T11" fmla="*/ 82 h 98"/>
              <a:gd name="T12" fmla="*/ 0 w 422"/>
              <a:gd name="T13" fmla="*/ 72 h 98"/>
            </a:gdLst>
            <a:ahLst/>
            <a:cxnLst>
              <a:cxn ang="0">
                <a:pos x="T0" y="T1"/>
              </a:cxn>
              <a:cxn ang="0">
                <a:pos x="T2" y="T3"/>
              </a:cxn>
              <a:cxn ang="0">
                <a:pos x="T4" y="T5"/>
              </a:cxn>
              <a:cxn ang="0">
                <a:pos x="T6" y="T7"/>
              </a:cxn>
              <a:cxn ang="0">
                <a:pos x="T8" y="T9"/>
              </a:cxn>
              <a:cxn ang="0">
                <a:pos x="T10" y="T11"/>
              </a:cxn>
              <a:cxn ang="0">
                <a:pos x="T12" y="T13"/>
              </a:cxn>
            </a:cxnLst>
            <a:rect l="0" t="0" r="r" b="b"/>
            <a:pathLst>
              <a:path w="422" h="98">
                <a:moveTo>
                  <a:pt x="0" y="72"/>
                </a:moveTo>
                <a:cubicBezTo>
                  <a:pt x="1" y="67"/>
                  <a:pt x="2" y="62"/>
                  <a:pt x="2" y="57"/>
                </a:cubicBezTo>
                <a:cubicBezTo>
                  <a:pt x="24" y="62"/>
                  <a:pt x="47" y="65"/>
                  <a:pt x="72" y="68"/>
                </a:cubicBezTo>
                <a:cubicBezTo>
                  <a:pt x="217" y="82"/>
                  <a:pt x="340" y="39"/>
                  <a:pt x="419" y="0"/>
                </a:cubicBezTo>
                <a:cubicBezTo>
                  <a:pt x="420" y="6"/>
                  <a:pt x="421" y="12"/>
                  <a:pt x="422" y="18"/>
                </a:cubicBezTo>
                <a:cubicBezTo>
                  <a:pt x="334" y="59"/>
                  <a:pt x="207" y="98"/>
                  <a:pt x="60" y="82"/>
                </a:cubicBezTo>
                <a:cubicBezTo>
                  <a:pt x="39" y="79"/>
                  <a:pt x="19" y="76"/>
                  <a:pt x="0" y="72"/>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4" name="Freeform 17"/>
          <p:cNvSpPr/>
          <p:nvPr>
            <p:custDataLst>
              <p:tags r:id="rId70"/>
            </p:custDataLst>
          </p:nvPr>
        </p:nvSpPr>
        <p:spPr bwMode="auto">
          <a:xfrm rot="1800000">
            <a:off x="3228620" y="4085904"/>
            <a:ext cx="73829" cy="74883"/>
          </a:xfrm>
          <a:custGeom>
            <a:avLst/>
            <a:gdLst>
              <a:gd name="T0" fmla="*/ 112 w 112"/>
              <a:gd name="T1" fmla="*/ 114 h 114"/>
              <a:gd name="T2" fmla="*/ 60 w 112"/>
              <a:gd name="T3" fmla="*/ 25 h 114"/>
              <a:gd name="T4" fmla="*/ 18 w 112"/>
              <a:gd name="T5" fmla="*/ 5 h 114"/>
              <a:gd name="T6" fmla="*/ 5 w 112"/>
              <a:gd name="T7" fmla="*/ 17 h 114"/>
              <a:gd name="T8" fmla="*/ 36 w 112"/>
              <a:gd name="T9" fmla="*/ 66 h 114"/>
              <a:gd name="T10" fmla="*/ 112 w 112"/>
              <a:gd name="T11" fmla="*/ 114 h 114"/>
            </a:gdLst>
            <a:ahLst/>
            <a:cxnLst>
              <a:cxn ang="0">
                <a:pos x="T0" y="T1"/>
              </a:cxn>
              <a:cxn ang="0">
                <a:pos x="T2" y="T3"/>
              </a:cxn>
              <a:cxn ang="0">
                <a:pos x="T4" y="T5"/>
              </a:cxn>
              <a:cxn ang="0">
                <a:pos x="T6" y="T7"/>
              </a:cxn>
              <a:cxn ang="0">
                <a:pos x="T8" y="T9"/>
              </a:cxn>
              <a:cxn ang="0">
                <a:pos x="T10" y="T11"/>
              </a:cxn>
            </a:cxnLst>
            <a:rect l="0" t="0" r="r" b="b"/>
            <a:pathLst>
              <a:path w="112" h="114">
                <a:moveTo>
                  <a:pt x="112" y="114"/>
                </a:moveTo>
                <a:cubicBezTo>
                  <a:pt x="97" y="65"/>
                  <a:pt x="74" y="38"/>
                  <a:pt x="60" y="25"/>
                </a:cubicBezTo>
                <a:cubicBezTo>
                  <a:pt x="49" y="15"/>
                  <a:pt x="33" y="0"/>
                  <a:pt x="18" y="5"/>
                </a:cubicBezTo>
                <a:cubicBezTo>
                  <a:pt x="13" y="7"/>
                  <a:pt x="7" y="11"/>
                  <a:pt x="5" y="17"/>
                </a:cubicBezTo>
                <a:cubicBezTo>
                  <a:pt x="0" y="33"/>
                  <a:pt x="21" y="52"/>
                  <a:pt x="36" y="66"/>
                </a:cubicBezTo>
                <a:cubicBezTo>
                  <a:pt x="51" y="80"/>
                  <a:pt x="76" y="99"/>
                  <a:pt x="112"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145" name="Freeform 18"/>
          <p:cNvSpPr/>
          <p:nvPr>
            <p:custDataLst>
              <p:tags r:id="rId71"/>
            </p:custDataLst>
          </p:nvPr>
        </p:nvSpPr>
        <p:spPr bwMode="auto">
          <a:xfrm rot="1800000">
            <a:off x="3202252" y="4109107"/>
            <a:ext cx="90704" cy="47461"/>
          </a:xfrm>
          <a:custGeom>
            <a:avLst/>
            <a:gdLst>
              <a:gd name="T0" fmla="*/ 138 w 138"/>
              <a:gd name="T1" fmla="*/ 70 h 72"/>
              <a:gd name="T2" fmla="*/ 54 w 138"/>
              <a:gd name="T3" fmla="*/ 12 h 72"/>
              <a:gd name="T4" fmla="*/ 8 w 138"/>
              <a:gd name="T5" fmla="*/ 11 h 72"/>
              <a:gd name="T6" fmla="*/ 1 w 138"/>
              <a:gd name="T7" fmla="*/ 27 h 72"/>
              <a:gd name="T8" fmla="*/ 49 w 138"/>
              <a:gd name="T9" fmla="*/ 59 h 72"/>
              <a:gd name="T10" fmla="*/ 138 w 138"/>
              <a:gd name="T11" fmla="*/ 70 h 72"/>
            </a:gdLst>
            <a:ahLst/>
            <a:cxnLst>
              <a:cxn ang="0">
                <a:pos x="T0" y="T1"/>
              </a:cxn>
              <a:cxn ang="0">
                <a:pos x="T2" y="T3"/>
              </a:cxn>
              <a:cxn ang="0">
                <a:pos x="T4" y="T5"/>
              </a:cxn>
              <a:cxn ang="0">
                <a:pos x="T6" y="T7"/>
              </a:cxn>
              <a:cxn ang="0">
                <a:pos x="T8" y="T9"/>
              </a:cxn>
              <a:cxn ang="0">
                <a:pos x="T10" y="T11"/>
              </a:cxn>
            </a:cxnLst>
            <a:rect l="0" t="0" r="r" b="b"/>
            <a:pathLst>
              <a:path w="138" h="72">
                <a:moveTo>
                  <a:pt x="138" y="70"/>
                </a:moveTo>
                <a:cubicBezTo>
                  <a:pt x="104" y="32"/>
                  <a:pt x="72" y="18"/>
                  <a:pt x="54" y="12"/>
                </a:cubicBezTo>
                <a:cubicBezTo>
                  <a:pt x="40" y="7"/>
                  <a:pt x="19" y="0"/>
                  <a:pt x="8" y="11"/>
                </a:cubicBezTo>
                <a:cubicBezTo>
                  <a:pt x="3" y="14"/>
                  <a:pt x="0" y="21"/>
                  <a:pt x="1" y="27"/>
                </a:cubicBezTo>
                <a:cubicBezTo>
                  <a:pt x="2" y="44"/>
                  <a:pt x="30" y="53"/>
                  <a:pt x="49" y="59"/>
                </a:cubicBezTo>
                <a:cubicBezTo>
                  <a:pt x="69" y="65"/>
                  <a:pt x="99" y="72"/>
                  <a:pt x="138" y="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dirty="0">
              <a:solidFill>
                <a:schemeClr val="dk1"/>
              </a:solidFill>
              <a:latin typeface="微软雅黑" panose="020B0503020204020204" pitchFamily="34" charset="-122"/>
              <a:ea typeface="微软雅黑" panose="020B0503020204020204" pitchFamily="34" charset="-122"/>
            </a:endParaRPr>
          </a:p>
        </p:txBody>
      </p:sp>
      <p:sp>
        <p:nvSpPr>
          <p:cNvPr id="146" name="Freeform 19"/>
          <p:cNvSpPr/>
          <p:nvPr>
            <p:custDataLst>
              <p:tags r:id="rId72"/>
            </p:custDataLst>
          </p:nvPr>
        </p:nvSpPr>
        <p:spPr bwMode="auto">
          <a:xfrm rot="1800000">
            <a:off x="3185377" y="4138638"/>
            <a:ext cx="95977" cy="34805"/>
          </a:xfrm>
          <a:custGeom>
            <a:avLst/>
            <a:gdLst>
              <a:gd name="T0" fmla="*/ 146 w 146"/>
              <a:gd name="T1" fmla="*/ 19 h 53"/>
              <a:gd name="T2" fmla="*/ 44 w 146"/>
              <a:gd name="T3" fmla="*/ 2 h 53"/>
              <a:gd name="T4" fmla="*/ 2 w 146"/>
              <a:gd name="T5" fmla="*/ 21 h 53"/>
              <a:gd name="T6" fmla="*/ 3 w 146"/>
              <a:gd name="T7" fmla="*/ 39 h 53"/>
              <a:gd name="T8" fmla="*/ 60 w 146"/>
              <a:gd name="T9" fmla="*/ 47 h 53"/>
              <a:gd name="T10" fmla="*/ 146 w 146"/>
              <a:gd name="T11" fmla="*/ 19 h 53"/>
            </a:gdLst>
            <a:ahLst/>
            <a:cxnLst>
              <a:cxn ang="0">
                <a:pos x="T0" y="T1"/>
              </a:cxn>
              <a:cxn ang="0">
                <a:pos x="T2" y="T3"/>
              </a:cxn>
              <a:cxn ang="0">
                <a:pos x="T4" y="T5"/>
              </a:cxn>
              <a:cxn ang="0">
                <a:pos x="T6" y="T7"/>
              </a:cxn>
              <a:cxn ang="0">
                <a:pos x="T8" y="T9"/>
              </a:cxn>
              <a:cxn ang="0">
                <a:pos x="T10" y="T11"/>
              </a:cxn>
            </a:cxnLst>
            <a:rect l="0" t="0" r="r" b="b"/>
            <a:pathLst>
              <a:path w="146" h="53">
                <a:moveTo>
                  <a:pt x="146" y="19"/>
                </a:moveTo>
                <a:cubicBezTo>
                  <a:pt x="99" y="0"/>
                  <a:pt x="63" y="0"/>
                  <a:pt x="44" y="2"/>
                </a:cubicBezTo>
                <a:cubicBezTo>
                  <a:pt x="30" y="4"/>
                  <a:pt x="8" y="6"/>
                  <a:pt x="2" y="21"/>
                </a:cubicBezTo>
                <a:cubicBezTo>
                  <a:pt x="0" y="26"/>
                  <a:pt x="0" y="33"/>
                  <a:pt x="3" y="39"/>
                </a:cubicBezTo>
                <a:cubicBezTo>
                  <a:pt x="11" y="53"/>
                  <a:pt x="40" y="49"/>
                  <a:pt x="60" y="47"/>
                </a:cubicBezTo>
                <a:cubicBezTo>
                  <a:pt x="81" y="44"/>
                  <a:pt x="111" y="37"/>
                  <a:pt x="146"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7" name="Freeform 20"/>
          <p:cNvSpPr/>
          <p:nvPr>
            <p:custDataLst>
              <p:tags r:id="rId73"/>
            </p:custDataLst>
          </p:nvPr>
        </p:nvSpPr>
        <p:spPr bwMode="auto">
          <a:xfrm rot="1800000">
            <a:off x="3244440" y="4116490"/>
            <a:ext cx="52735" cy="52735"/>
          </a:xfrm>
          <a:custGeom>
            <a:avLst/>
            <a:gdLst>
              <a:gd name="T0" fmla="*/ 80 w 80"/>
              <a:gd name="T1" fmla="*/ 81 h 81"/>
              <a:gd name="T2" fmla="*/ 42 w 80"/>
              <a:gd name="T3" fmla="*/ 18 h 81"/>
              <a:gd name="T4" fmla="*/ 13 w 80"/>
              <a:gd name="T5" fmla="*/ 3 h 81"/>
              <a:gd name="T6" fmla="*/ 3 w 80"/>
              <a:gd name="T7" fmla="*/ 12 h 81"/>
              <a:gd name="T8" fmla="*/ 26 w 80"/>
              <a:gd name="T9" fmla="*/ 47 h 81"/>
              <a:gd name="T10" fmla="*/ 80 w 80"/>
              <a:gd name="T11" fmla="*/ 81 h 81"/>
            </a:gdLst>
            <a:ahLst/>
            <a:cxnLst>
              <a:cxn ang="0">
                <a:pos x="T0" y="T1"/>
              </a:cxn>
              <a:cxn ang="0">
                <a:pos x="T2" y="T3"/>
              </a:cxn>
              <a:cxn ang="0">
                <a:pos x="T4" y="T5"/>
              </a:cxn>
              <a:cxn ang="0">
                <a:pos x="T6" y="T7"/>
              </a:cxn>
              <a:cxn ang="0">
                <a:pos x="T8" y="T9"/>
              </a:cxn>
              <a:cxn ang="0">
                <a:pos x="T10" y="T11"/>
              </a:cxn>
            </a:cxnLst>
            <a:rect l="0" t="0" r="r" b="b"/>
            <a:pathLst>
              <a:path w="80" h="81">
                <a:moveTo>
                  <a:pt x="80" y="81"/>
                </a:moveTo>
                <a:cubicBezTo>
                  <a:pt x="69" y="46"/>
                  <a:pt x="52" y="27"/>
                  <a:pt x="42" y="18"/>
                </a:cubicBezTo>
                <a:cubicBezTo>
                  <a:pt x="35" y="10"/>
                  <a:pt x="23" y="0"/>
                  <a:pt x="13" y="3"/>
                </a:cubicBezTo>
                <a:cubicBezTo>
                  <a:pt x="9" y="4"/>
                  <a:pt x="5" y="7"/>
                  <a:pt x="3" y="12"/>
                </a:cubicBezTo>
                <a:cubicBezTo>
                  <a:pt x="0" y="23"/>
                  <a:pt x="15" y="37"/>
                  <a:pt x="26" y="47"/>
                </a:cubicBezTo>
                <a:cubicBezTo>
                  <a:pt x="36" y="57"/>
                  <a:pt x="54" y="70"/>
                  <a:pt x="80" y="8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8" name="Freeform 21"/>
          <p:cNvSpPr/>
          <p:nvPr>
            <p:custDataLst>
              <p:tags r:id="rId74"/>
            </p:custDataLst>
          </p:nvPr>
        </p:nvSpPr>
        <p:spPr bwMode="auto">
          <a:xfrm rot="1800000">
            <a:off x="3225456" y="4132310"/>
            <a:ext cx="65391" cy="33750"/>
          </a:xfrm>
          <a:custGeom>
            <a:avLst/>
            <a:gdLst>
              <a:gd name="T0" fmla="*/ 99 w 99"/>
              <a:gd name="T1" fmla="*/ 50 h 51"/>
              <a:gd name="T2" fmla="*/ 38 w 99"/>
              <a:gd name="T3" fmla="*/ 8 h 51"/>
              <a:gd name="T4" fmla="*/ 5 w 99"/>
              <a:gd name="T5" fmla="*/ 7 h 51"/>
              <a:gd name="T6" fmla="*/ 0 w 99"/>
              <a:gd name="T7" fmla="*/ 19 h 51"/>
              <a:gd name="T8" fmla="*/ 35 w 99"/>
              <a:gd name="T9" fmla="*/ 42 h 51"/>
              <a:gd name="T10" fmla="*/ 99 w 99"/>
              <a:gd name="T11" fmla="*/ 50 h 51"/>
            </a:gdLst>
            <a:ahLst/>
            <a:cxnLst>
              <a:cxn ang="0">
                <a:pos x="T0" y="T1"/>
              </a:cxn>
              <a:cxn ang="0">
                <a:pos x="T2" y="T3"/>
              </a:cxn>
              <a:cxn ang="0">
                <a:pos x="T4" y="T5"/>
              </a:cxn>
              <a:cxn ang="0">
                <a:pos x="T6" y="T7"/>
              </a:cxn>
              <a:cxn ang="0">
                <a:pos x="T8" y="T9"/>
              </a:cxn>
              <a:cxn ang="0">
                <a:pos x="T10" y="T11"/>
              </a:cxn>
            </a:cxnLst>
            <a:rect l="0" t="0" r="r" b="b"/>
            <a:pathLst>
              <a:path w="99" h="51">
                <a:moveTo>
                  <a:pt x="99" y="50"/>
                </a:moveTo>
                <a:cubicBezTo>
                  <a:pt x="74" y="23"/>
                  <a:pt x="51" y="12"/>
                  <a:pt x="38" y="8"/>
                </a:cubicBezTo>
                <a:cubicBezTo>
                  <a:pt x="28" y="5"/>
                  <a:pt x="14" y="0"/>
                  <a:pt x="5" y="7"/>
                </a:cubicBezTo>
                <a:cubicBezTo>
                  <a:pt x="2" y="10"/>
                  <a:pt x="0" y="15"/>
                  <a:pt x="0" y="19"/>
                </a:cubicBezTo>
                <a:cubicBezTo>
                  <a:pt x="2" y="31"/>
                  <a:pt x="21" y="37"/>
                  <a:pt x="35" y="42"/>
                </a:cubicBezTo>
                <a:cubicBezTo>
                  <a:pt x="49" y="46"/>
                  <a:pt x="71" y="51"/>
                  <a:pt x="99" y="5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49" name="Freeform 22"/>
          <p:cNvSpPr/>
          <p:nvPr>
            <p:custDataLst>
              <p:tags r:id="rId75"/>
            </p:custDataLst>
          </p:nvPr>
        </p:nvSpPr>
        <p:spPr bwMode="auto">
          <a:xfrm rot="1800000">
            <a:off x="3213854" y="4152349"/>
            <a:ext cx="69610" cy="25313"/>
          </a:xfrm>
          <a:custGeom>
            <a:avLst/>
            <a:gdLst>
              <a:gd name="T0" fmla="*/ 105 w 105"/>
              <a:gd name="T1" fmla="*/ 14 h 38"/>
              <a:gd name="T2" fmla="*/ 32 w 105"/>
              <a:gd name="T3" fmla="*/ 2 h 38"/>
              <a:gd name="T4" fmla="*/ 2 w 105"/>
              <a:gd name="T5" fmla="*/ 15 h 38"/>
              <a:gd name="T6" fmla="*/ 2 w 105"/>
              <a:gd name="T7" fmla="*/ 28 h 38"/>
              <a:gd name="T8" fmla="*/ 44 w 105"/>
              <a:gd name="T9" fmla="*/ 34 h 38"/>
              <a:gd name="T10" fmla="*/ 105 w 105"/>
              <a:gd name="T11" fmla="*/ 14 h 38"/>
            </a:gdLst>
            <a:ahLst/>
            <a:cxnLst>
              <a:cxn ang="0">
                <a:pos x="T0" y="T1"/>
              </a:cxn>
              <a:cxn ang="0">
                <a:pos x="T2" y="T3"/>
              </a:cxn>
              <a:cxn ang="0">
                <a:pos x="T4" y="T5"/>
              </a:cxn>
              <a:cxn ang="0">
                <a:pos x="T6" y="T7"/>
              </a:cxn>
              <a:cxn ang="0">
                <a:pos x="T8" y="T9"/>
              </a:cxn>
              <a:cxn ang="0">
                <a:pos x="T10" y="T11"/>
              </a:cxn>
            </a:cxnLst>
            <a:rect l="0" t="0" r="r" b="b"/>
            <a:pathLst>
              <a:path w="105" h="38">
                <a:moveTo>
                  <a:pt x="105" y="14"/>
                </a:moveTo>
                <a:cubicBezTo>
                  <a:pt x="71" y="0"/>
                  <a:pt x="46" y="0"/>
                  <a:pt x="32" y="2"/>
                </a:cubicBezTo>
                <a:cubicBezTo>
                  <a:pt x="22" y="3"/>
                  <a:pt x="6" y="5"/>
                  <a:pt x="2" y="15"/>
                </a:cubicBezTo>
                <a:cubicBezTo>
                  <a:pt x="0" y="19"/>
                  <a:pt x="0" y="24"/>
                  <a:pt x="2" y="28"/>
                </a:cubicBezTo>
                <a:cubicBezTo>
                  <a:pt x="8" y="38"/>
                  <a:pt x="29" y="36"/>
                  <a:pt x="44" y="34"/>
                </a:cubicBezTo>
                <a:cubicBezTo>
                  <a:pt x="58" y="32"/>
                  <a:pt x="80" y="27"/>
                  <a:pt x="105"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50" name="Freeform 23"/>
          <p:cNvSpPr/>
          <p:nvPr>
            <p:custDataLst>
              <p:tags r:id="rId76"/>
            </p:custDataLst>
          </p:nvPr>
        </p:nvSpPr>
        <p:spPr bwMode="auto">
          <a:xfrm rot="1800000">
            <a:off x="3254987" y="4150240"/>
            <a:ext cx="39024" cy="43243"/>
          </a:xfrm>
          <a:custGeom>
            <a:avLst/>
            <a:gdLst>
              <a:gd name="T0" fmla="*/ 29 w 60"/>
              <a:gd name="T1" fmla="*/ 4 h 65"/>
              <a:gd name="T2" fmla="*/ 17 w 60"/>
              <a:gd name="T3" fmla="*/ 3 h 65"/>
              <a:gd name="T4" fmla="*/ 25 w 60"/>
              <a:gd name="T5" fmla="*/ 23 h 65"/>
              <a:gd name="T6" fmla="*/ 7 w 60"/>
              <a:gd name="T7" fmla="*/ 23 h 65"/>
              <a:gd name="T8" fmla="*/ 18 w 60"/>
              <a:gd name="T9" fmla="*/ 38 h 65"/>
              <a:gd name="T10" fmla="*/ 1 w 60"/>
              <a:gd name="T11" fmla="*/ 44 h 65"/>
              <a:gd name="T12" fmla="*/ 10 w 60"/>
              <a:gd name="T13" fmla="*/ 56 h 65"/>
              <a:gd name="T14" fmla="*/ 53 w 60"/>
              <a:gd name="T15" fmla="*/ 49 h 65"/>
              <a:gd name="T16" fmla="*/ 29 w 60"/>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29" y="4"/>
                </a:moveTo>
                <a:cubicBezTo>
                  <a:pt x="28" y="3"/>
                  <a:pt x="19" y="0"/>
                  <a:pt x="17" y="3"/>
                </a:cubicBezTo>
                <a:cubicBezTo>
                  <a:pt x="14" y="6"/>
                  <a:pt x="17" y="14"/>
                  <a:pt x="25" y="23"/>
                </a:cubicBezTo>
                <a:cubicBezTo>
                  <a:pt x="16" y="19"/>
                  <a:pt x="9" y="20"/>
                  <a:pt x="7" y="23"/>
                </a:cubicBezTo>
                <a:cubicBezTo>
                  <a:pt x="5" y="26"/>
                  <a:pt x="9" y="33"/>
                  <a:pt x="18" y="38"/>
                </a:cubicBezTo>
                <a:cubicBezTo>
                  <a:pt x="10" y="35"/>
                  <a:pt x="2" y="39"/>
                  <a:pt x="1" y="44"/>
                </a:cubicBezTo>
                <a:cubicBezTo>
                  <a:pt x="0" y="48"/>
                  <a:pt x="3" y="53"/>
                  <a:pt x="10" y="56"/>
                </a:cubicBezTo>
                <a:cubicBezTo>
                  <a:pt x="28" y="65"/>
                  <a:pt x="47" y="60"/>
                  <a:pt x="53" y="49"/>
                </a:cubicBezTo>
                <a:cubicBezTo>
                  <a:pt x="60" y="37"/>
                  <a:pt x="53" y="13"/>
                  <a:pt x="29" y="4"/>
                </a:cubicBezTo>
                <a:close/>
              </a:path>
            </a:pathLst>
          </a:custGeom>
          <a:solidFill>
            <a:srgbClr val="DAE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51" name="Freeform 24"/>
          <p:cNvSpPr/>
          <p:nvPr>
            <p:custDataLst>
              <p:tags r:id="rId77"/>
            </p:custDataLst>
          </p:nvPr>
        </p:nvSpPr>
        <p:spPr bwMode="auto">
          <a:xfrm rot="1800000">
            <a:off x="3320378" y="4156568"/>
            <a:ext cx="56954" cy="71719"/>
          </a:xfrm>
          <a:custGeom>
            <a:avLst/>
            <a:gdLst>
              <a:gd name="T0" fmla="*/ 86 w 86"/>
              <a:gd name="T1" fmla="*/ 109 h 109"/>
              <a:gd name="T2" fmla="*/ 47 w 86"/>
              <a:gd name="T3" fmla="*/ 31 h 109"/>
              <a:gd name="T4" fmla="*/ 0 w 86"/>
              <a:gd name="T5" fmla="*/ 0 h 109"/>
              <a:gd name="T6" fmla="*/ 23 w 86"/>
              <a:gd name="T7" fmla="*/ 38 h 109"/>
              <a:gd name="T8" fmla="*/ 53 w 86"/>
              <a:gd name="T9" fmla="*/ 97 h 109"/>
              <a:gd name="T10" fmla="*/ 86 w 86"/>
              <a:gd name="T11" fmla="*/ 109 h 109"/>
            </a:gdLst>
            <a:ahLst/>
            <a:cxnLst>
              <a:cxn ang="0">
                <a:pos x="T0" y="T1"/>
              </a:cxn>
              <a:cxn ang="0">
                <a:pos x="T2" y="T3"/>
              </a:cxn>
              <a:cxn ang="0">
                <a:pos x="T4" y="T5"/>
              </a:cxn>
              <a:cxn ang="0">
                <a:pos x="T6" y="T7"/>
              </a:cxn>
              <a:cxn ang="0">
                <a:pos x="T8" y="T9"/>
              </a:cxn>
              <a:cxn ang="0">
                <a:pos x="T10" y="T11"/>
              </a:cxn>
            </a:cxnLst>
            <a:rect l="0" t="0" r="r" b="b"/>
            <a:pathLst>
              <a:path w="86" h="109">
                <a:moveTo>
                  <a:pt x="86" y="109"/>
                </a:moveTo>
                <a:cubicBezTo>
                  <a:pt x="84" y="96"/>
                  <a:pt x="77" y="61"/>
                  <a:pt x="47" y="31"/>
                </a:cubicBezTo>
                <a:cubicBezTo>
                  <a:pt x="30" y="14"/>
                  <a:pt x="12" y="5"/>
                  <a:pt x="0" y="0"/>
                </a:cubicBezTo>
                <a:cubicBezTo>
                  <a:pt x="6" y="9"/>
                  <a:pt x="15" y="21"/>
                  <a:pt x="23" y="38"/>
                </a:cubicBezTo>
                <a:cubicBezTo>
                  <a:pt x="37" y="67"/>
                  <a:pt x="37" y="84"/>
                  <a:pt x="53" y="97"/>
                </a:cubicBezTo>
                <a:cubicBezTo>
                  <a:pt x="63" y="105"/>
                  <a:pt x="75" y="109"/>
                  <a:pt x="86" y="109"/>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52" name="Freeform 25"/>
          <p:cNvSpPr/>
          <p:nvPr>
            <p:custDataLst>
              <p:tags r:id="rId78"/>
            </p:custDataLst>
          </p:nvPr>
        </p:nvSpPr>
        <p:spPr bwMode="auto">
          <a:xfrm rot="1800000">
            <a:off x="3297175" y="4156568"/>
            <a:ext cx="214103" cy="205666"/>
          </a:xfrm>
          <a:custGeom>
            <a:avLst/>
            <a:gdLst>
              <a:gd name="T0" fmla="*/ 0 w 325"/>
              <a:gd name="T1" fmla="*/ 304 h 312"/>
              <a:gd name="T2" fmla="*/ 173 w 325"/>
              <a:gd name="T3" fmla="*/ 106 h 312"/>
              <a:gd name="T4" fmla="*/ 316 w 325"/>
              <a:gd name="T5" fmla="*/ 0 h 312"/>
              <a:gd name="T6" fmla="*/ 325 w 325"/>
              <a:gd name="T7" fmla="*/ 15 h 312"/>
              <a:gd name="T8" fmla="*/ 182 w 325"/>
              <a:gd name="T9" fmla="*/ 117 h 312"/>
              <a:gd name="T10" fmla="*/ 12 w 325"/>
              <a:gd name="T11" fmla="*/ 312 h 312"/>
              <a:gd name="T12" fmla="*/ 0 w 325"/>
              <a:gd name="T13" fmla="*/ 304 h 312"/>
            </a:gdLst>
            <a:ahLst/>
            <a:cxnLst>
              <a:cxn ang="0">
                <a:pos x="T0" y="T1"/>
              </a:cxn>
              <a:cxn ang="0">
                <a:pos x="T2" y="T3"/>
              </a:cxn>
              <a:cxn ang="0">
                <a:pos x="T4" y="T5"/>
              </a:cxn>
              <a:cxn ang="0">
                <a:pos x="T6" y="T7"/>
              </a:cxn>
              <a:cxn ang="0">
                <a:pos x="T8" y="T9"/>
              </a:cxn>
              <a:cxn ang="0">
                <a:pos x="T10" y="T11"/>
              </a:cxn>
              <a:cxn ang="0">
                <a:pos x="T12" y="T13"/>
              </a:cxn>
            </a:cxnLst>
            <a:rect l="0" t="0" r="r" b="b"/>
            <a:pathLst>
              <a:path w="325" h="312">
                <a:moveTo>
                  <a:pt x="0" y="304"/>
                </a:moveTo>
                <a:cubicBezTo>
                  <a:pt x="39" y="246"/>
                  <a:pt x="95" y="175"/>
                  <a:pt x="173" y="106"/>
                </a:cubicBezTo>
                <a:cubicBezTo>
                  <a:pt x="223" y="61"/>
                  <a:pt x="272" y="27"/>
                  <a:pt x="316" y="0"/>
                </a:cubicBezTo>
                <a:cubicBezTo>
                  <a:pt x="319" y="5"/>
                  <a:pt x="322" y="10"/>
                  <a:pt x="325" y="15"/>
                </a:cubicBezTo>
                <a:cubicBezTo>
                  <a:pt x="282" y="40"/>
                  <a:pt x="233" y="73"/>
                  <a:pt x="182" y="117"/>
                </a:cubicBezTo>
                <a:cubicBezTo>
                  <a:pt x="103" y="185"/>
                  <a:pt x="49" y="256"/>
                  <a:pt x="12" y="312"/>
                </a:cubicBezTo>
                <a:cubicBezTo>
                  <a:pt x="8" y="310"/>
                  <a:pt x="4" y="307"/>
                  <a:pt x="0" y="304"/>
                </a:cubicBezTo>
                <a:close/>
              </a:path>
            </a:pathLst>
          </a:custGeom>
          <a:solidFill>
            <a:srgbClr val="C4E3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56" name="Freeform 29"/>
          <p:cNvSpPr/>
          <p:nvPr>
            <p:custDataLst>
              <p:tags r:id="rId79"/>
            </p:custDataLst>
          </p:nvPr>
        </p:nvSpPr>
        <p:spPr bwMode="auto">
          <a:xfrm rot="1800000">
            <a:off x="3257097" y="4285241"/>
            <a:ext cx="18985" cy="18985"/>
          </a:xfrm>
          <a:custGeom>
            <a:avLst/>
            <a:gdLst>
              <a:gd name="T0" fmla="*/ 7 w 29"/>
              <a:gd name="T1" fmla="*/ 23 h 28"/>
              <a:gd name="T2" fmla="*/ 4 w 29"/>
              <a:gd name="T3" fmla="*/ 5 h 28"/>
              <a:gd name="T4" fmla="*/ 22 w 29"/>
              <a:gd name="T5" fmla="*/ 4 h 28"/>
              <a:gd name="T6" fmla="*/ 24 w 29"/>
              <a:gd name="T7" fmla="*/ 23 h 28"/>
              <a:gd name="T8" fmla="*/ 7 w 29"/>
              <a:gd name="T9" fmla="*/ 23 h 28"/>
            </a:gdLst>
            <a:ahLst/>
            <a:cxnLst>
              <a:cxn ang="0">
                <a:pos x="T0" y="T1"/>
              </a:cxn>
              <a:cxn ang="0">
                <a:pos x="T2" y="T3"/>
              </a:cxn>
              <a:cxn ang="0">
                <a:pos x="T4" y="T5"/>
              </a:cxn>
              <a:cxn ang="0">
                <a:pos x="T6" y="T7"/>
              </a:cxn>
              <a:cxn ang="0">
                <a:pos x="T8" y="T9"/>
              </a:cxn>
            </a:cxnLst>
            <a:rect l="0" t="0" r="r" b="b"/>
            <a:pathLst>
              <a:path w="29" h="28">
                <a:moveTo>
                  <a:pt x="7" y="23"/>
                </a:moveTo>
                <a:cubicBezTo>
                  <a:pt x="2" y="19"/>
                  <a:pt x="0" y="11"/>
                  <a:pt x="4" y="5"/>
                </a:cubicBezTo>
                <a:cubicBezTo>
                  <a:pt x="9" y="0"/>
                  <a:pt x="17" y="0"/>
                  <a:pt x="22" y="4"/>
                </a:cubicBezTo>
                <a:cubicBezTo>
                  <a:pt x="28" y="9"/>
                  <a:pt x="29" y="18"/>
                  <a:pt x="24" y="23"/>
                </a:cubicBezTo>
                <a:cubicBezTo>
                  <a:pt x="19" y="28"/>
                  <a:pt x="11" y="27"/>
                  <a:pt x="7" y="23"/>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a:lnSpc>
                <a:spcPct val="100000"/>
              </a:lnSpc>
              <a:spcBef>
                <a:spcPts val="0"/>
              </a:spcBef>
              <a:spcAft>
                <a:spcPts val="800"/>
              </a:spcAft>
            </a:pPr>
            <a:endParaRPr lang="zh-CN" altLang="en-US" sz="1200" spc="40">
              <a:solidFill>
                <a:schemeClr val="dk1"/>
              </a:solidFill>
              <a:latin typeface="微软雅黑" panose="020B0503020204020204" pitchFamily="34" charset="-122"/>
              <a:ea typeface="微软雅黑" panose="020B0503020204020204" pitchFamily="34" charset="-122"/>
            </a:endParaRPr>
          </a:p>
        </p:txBody>
      </p:sp>
      <p:sp>
        <p:nvSpPr>
          <p:cNvPr id="128" name="文本框 75"/>
          <p:cNvSpPr txBox="1"/>
          <p:nvPr>
            <p:custDataLst>
              <p:tags r:id="rId80"/>
            </p:custDataLst>
          </p:nvPr>
        </p:nvSpPr>
        <p:spPr>
          <a:xfrm>
            <a:off x="3570341" y="3820120"/>
            <a:ext cx="4832614" cy="686607"/>
          </a:xfrm>
          <a:prstGeom prst="rect">
            <a:avLst/>
          </a:prstGeom>
          <a:noFill/>
        </p:spPr>
        <p:txBody>
          <a:bodyPr vert="horz" wrap="square" lIns="71755" tIns="0" rIns="0" bIns="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algn="l" fontAlgn="auto">
              <a:lnSpc>
                <a:spcPct val="120000"/>
              </a:lnSpc>
              <a:spcBef>
                <a:spcPts val="0"/>
              </a:spcBef>
              <a:spcAft>
                <a:spcPts val="800"/>
              </a:spcAft>
              <a:buClrTx/>
              <a:buSzTx/>
              <a:buFontTx/>
            </a:pPr>
            <a:r>
              <a:rPr sz="1800" spc="4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因为堆从存储角度讲是可以“随机”访问的，不像栈是“</a:t>
            </a:r>
            <a:r>
              <a:rPr sz="1800" spc="40" dirty="0" err="1">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先进后出</a:t>
            </a:r>
            <a:r>
              <a:rPr sz="1800" spc="4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sz="1800" spc="40" dirty="0" err="1">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有访问顺序</a:t>
            </a:r>
            <a:r>
              <a:rPr sz="1800" spc="4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2531"/>
            <a:ext cx="720090" cy="720090"/>
          </a:xfrm>
          <a:prstGeom prst="rect">
            <a:avLst/>
          </a:prstGeom>
        </p:spPr>
      </p:pic>
      <p:sp>
        <p:nvSpPr>
          <p:cNvPr id="9" name="任意多边形: 形状 7"/>
          <p:cNvSpPr/>
          <p:nvPr>
            <p:custDataLst>
              <p:tags r:id="rId4"/>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5"/>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6"/>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任意多边形: 形状 11"/>
          <p:cNvSpPr/>
          <p:nvPr>
            <p:custDataLst>
              <p:tags r:id="rId7"/>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8"/>
            </p:custDataLst>
          </p:nvPr>
        </p:nvSpPr>
        <p:spPr>
          <a:xfrm>
            <a:off x="1828815" y="1219210"/>
            <a:ext cx="7924864" cy="7620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sz="4000" b="1" spc="160">
                <a:solidFill>
                  <a:schemeClr val="accent1"/>
                </a:solidFill>
                <a:latin typeface="微软雅黑" panose="020B0503020204020204" pitchFamily="34" charset="-122"/>
                <a:ea typeface="微软雅黑" panose="020B0503020204020204" pitchFamily="34" charset="-122"/>
              </a:rPr>
              <a:t>提高内存使用率</a:t>
            </a:r>
          </a:p>
        </p:txBody>
      </p:sp>
      <p:sp>
        <p:nvSpPr>
          <p:cNvPr id="4" name="Title 6"/>
          <p:cNvSpPr txBox="1"/>
          <p:nvPr>
            <p:custDataLst>
              <p:tags r:id="rId9"/>
            </p:custDataLst>
          </p:nvPr>
        </p:nvSpPr>
        <p:spPr>
          <a:xfrm>
            <a:off x="1828800" y="2286018"/>
            <a:ext cx="8686864" cy="2743213"/>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OS初始化的时候会根据系统的情况包括代码和变量等程序已经占用掉的内存，动态的生成可以给OS管理的“闲置”内存大小和位置。然后，OS就可发挥其本领，将这部分内存统一管理。线程、消息、缓冲区等任何需要使用内存的对象，只要通过相应的API就能动态的从这部分内存中划分出来给他们使用，当然用完了就释放回去。这样就能最大限度的把内存的使用率提高。</a:t>
            </a:r>
          </a:p>
        </p:txBody>
      </p:sp>
    </p:spTree>
    <p:custDataLst>
      <p:tags r:id="rId1"/>
    </p:custData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32740" y="1225550"/>
            <a:ext cx="11049635" cy="4523105"/>
          </a:xfrm>
          <a:prstGeom prst="rect">
            <a:avLst/>
          </a:prstGeom>
          <a:noFill/>
          <a:ln w="9525">
            <a:noFill/>
          </a:ln>
        </p:spPr>
        <p:txBody>
          <a:bodyPr wrap="square">
            <a:spAutoFit/>
          </a:bodyPr>
          <a:lstStyle/>
          <a:p>
            <a:pPr indent="0">
              <a:lnSpc>
                <a:spcPct val="200000"/>
              </a:lnSpc>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RTOS对于内存管理的侧重点和普通多任务操作系统不同，首先RTOS往往运行在资源紧张的嵌入式系统中，而普通多任务操作系统的内存动辄以MB为单位，相比之下是相当“富裕”。其次，RTOS对于实时性要求比较高，因此在动态分配内存的时候需要确保时间是确定的。最后，RTOS也面临和普通多任务操作系统相同的挑战，那就是内存碎片的产生。</a:t>
            </a:r>
          </a:p>
          <a:p>
            <a:pPr indent="0">
              <a:lnSpc>
                <a:spcPct val="200000"/>
              </a:lnSpc>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RTT在内存管理上提供两大类内存管理分配算法，一种称之为</a:t>
            </a:r>
            <a:r>
              <a:rPr lang="zh-CN" sz="1800" b="1" dirty="0">
                <a:latin typeface="微软雅黑" panose="020B0503020204020204" pitchFamily="34" charset="-122"/>
                <a:ea typeface="微软雅黑" panose="020B0503020204020204" pitchFamily="34" charset="-122"/>
                <a:cs typeface="微软雅黑" panose="020B0503020204020204" pitchFamily="34" charset="-122"/>
              </a:rPr>
              <a:t>内存堆管理</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，另一种叫</a:t>
            </a:r>
            <a:r>
              <a:rPr lang="zh-CN" sz="1800" b="1" dirty="0">
                <a:latin typeface="微软雅黑" panose="020B0503020204020204" pitchFamily="34" charset="-122"/>
                <a:ea typeface="微软雅黑" panose="020B0503020204020204" pitchFamily="34" charset="-122"/>
                <a:cs typeface="微软雅黑" panose="020B0503020204020204" pitchFamily="34" charset="-122"/>
              </a:rPr>
              <a:t>内存池管理</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内存池管理针对小容量的内存，线程或者应用往往也是比较“抠门”，很少会大手笔的使用内存。因此空间利用率和灵活度是最高要求。而内存池的思路是，内存容量相对富足一些，线程或者应用一般也都相对“大手大脚”，但对于时间上的效率要求更高。所以，这是两种侧重点相反的思路。</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quarter" idx="13"/>
          </p:nvPr>
        </p:nvSpPr>
        <p:spPr>
          <a:xfrm>
            <a:off x="137795" y="314960"/>
            <a:ext cx="9308465" cy="910590"/>
          </a:xfrm>
        </p:spPr>
        <p:txBody>
          <a:bodyPr>
            <a:normAutofit/>
          </a:bodyPr>
          <a:lstStyle/>
          <a:p>
            <a:pPr indent="0" algn="l"/>
            <a:r>
              <a:rPr lang="en-US">
                <a:sym typeface="+mn-ea"/>
              </a:rPr>
              <a:t>RTT</a:t>
            </a:r>
            <a:r>
              <a:rPr lang="zh-CN" altLang="en-US">
                <a:sym typeface="+mn-ea"/>
              </a:rPr>
              <a:t>的内存管理</a:t>
            </a:r>
          </a:p>
        </p:txBody>
      </p:sp>
    </p:spTree>
    <p:custDataLst>
      <p:tags r:id="rId1"/>
    </p:custData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2.7.1 内存堆管理</a:t>
            </a:r>
          </a:p>
        </p:txBody>
      </p:sp>
      <p:sp>
        <p:nvSpPr>
          <p:cNvPr id="5" name="文本框 4"/>
          <p:cNvSpPr txBox="1"/>
          <p:nvPr/>
        </p:nvSpPr>
        <p:spPr>
          <a:xfrm>
            <a:off x="7579894" y="4632593"/>
            <a:ext cx="400250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图：内存堆管理的区域</a:t>
            </a:r>
          </a:p>
        </p:txBody>
      </p:sp>
      <p:sp>
        <p:nvSpPr>
          <p:cNvPr id="100" name="文本框 99"/>
          <p:cNvSpPr txBox="1"/>
          <p:nvPr/>
        </p:nvSpPr>
        <p:spPr>
          <a:xfrm>
            <a:off x="391795" y="1390650"/>
            <a:ext cx="6719570" cy="4892675"/>
          </a:xfrm>
          <a:prstGeom prst="rect">
            <a:avLst/>
          </a:prstGeom>
          <a:noFill/>
          <a:ln w="9525">
            <a:noFill/>
          </a:ln>
        </p:spPr>
        <p:txBody>
          <a:bodyPr wrap="square">
            <a:spAutoFit/>
          </a:bodyPr>
          <a:lstStyle/>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内存堆管理首先将内存中“闲置”资源集中起来，比如在我们的系统中，会把除了用户程序和OS本身占用的内存区以外的所有内存管理起来。</a:t>
            </a:r>
          </a:p>
          <a:p>
            <a:pPr indent="266700">
              <a:lnSpc>
                <a:spcPct val="150000"/>
              </a:lnSpc>
            </a:pPr>
            <a:endParaRPr lang="zh-CN"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现在我们了可以管理的内存堆，接下探讨更细节的内存堆的管理方法 。它还分成三种不同方法，分别是“小内存管理算法”、“SLAB算法”、“memheap管理算法”。</a:t>
            </a:r>
          </a:p>
          <a:p>
            <a:pPr indent="266700">
              <a:lnSpc>
                <a:spcPct val="150000"/>
              </a:lnSpc>
            </a:pPr>
            <a:endParaRPr lang="zh-CN"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在使用时，我们只能选择一种管理方法，可以通过在前面介绍的menuconfig来配置。对于应用程序而言，这几种不同的内存管理方法是不可见的，也就是应用程序接口是一样的，只是OS内的实现不同。特别强调一下，当OS在所内存管理时，往往会调用前面讲到过的同步机制，比如互斥量或者信号量来保护被管理的区域。因此，请不要在中断程序中调用动态内存分配之类的API函数。</a:t>
            </a:r>
          </a:p>
        </p:txBody>
      </p:sp>
      <p:pic>
        <p:nvPicPr>
          <p:cNvPr id="3" name="图片 2">
            <a:extLst>
              <a:ext uri="{FF2B5EF4-FFF2-40B4-BE49-F238E27FC236}">
                <a16:creationId xmlns:a16="http://schemas.microsoft.com/office/drawing/2014/main" id="{8BB38EAC-65AD-41B3-8078-B44F465B7232}"/>
              </a:ext>
            </a:extLst>
          </p:cNvPr>
          <p:cNvPicPr>
            <a:picLocks noChangeAspect="1"/>
          </p:cNvPicPr>
          <p:nvPr/>
        </p:nvPicPr>
        <p:blipFill>
          <a:blip r:embed="rId3"/>
          <a:stretch>
            <a:fillRect/>
          </a:stretch>
        </p:blipFill>
        <p:spPr>
          <a:xfrm>
            <a:off x="7319295" y="1446798"/>
            <a:ext cx="4665410" cy="3185795"/>
          </a:xfrm>
          <a:prstGeom prst="rect">
            <a:avLst/>
          </a:prstGeom>
        </p:spPr>
      </p:pic>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2.7.1.1 小内存管理算法</a:t>
            </a:r>
          </a:p>
        </p:txBody>
      </p:sp>
      <p:sp>
        <p:nvSpPr>
          <p:cNvPr id="5" name="文本框 4"/>
          <p:cNvSpPr txBox="1"/>
          <p:nvPr/>
        </p:nvSpPr>
        <p:spPr>
          <a:xfrm>
            <a:off x="706521" y="5148246"/>
            <a:ext cx="50800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图：小内存管理中的内存管理模式</a:t>
            </a:r>
          </a:p>
        </p:txBody>
      </p:sp>
      <p:sp>
        <p:nvSpPr>
          <p:cNvPr id="100" name="文本框 99"/>
          <p:cNvSpPr txBox="1"/>
          <p:nvPr/>
        </p:nvSpPr>
        <p:spPr>
          <a:xfrm>
            <a:off x="6497955" y="1873885"/>
            <a:ext cx="5290185" cy="2553335"/>
          </a:xfrm>
          <a:prstGeom prst="rect">
            <a:avLst/>
          </a:prstGeom>
          <a:noFill/>
          <a:ln w="9525">
            <a:noFill/>
          </a:ln>
        </p:spPr>
        <p:txBody>
          <a:bodyPr wrap="square">
            <a:spAutoFit/>
          </a:bodyPr>
          <a:lstStyle/>
          <a:p>
            <a:pPr indent="266700" algn="l">
              <a:lnSpc>
                <a:spcPct val="20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小内存管理算法是针对内存资源比较小的系统使用的管理算法。RTT推荐，当系统内存小于2MB时，可以使用该管理方法。</a:t>
            </a:r>
          </a:p>
          <a:p>
            <a:pPr indent="266700" algn="l">
              <a:lnSpc>
                <a:spcPct val="20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小内存管理方法的核心思想就是“新三年、旧三年、缝缝补补又三年”。</a:t>
            </a:r>
          </a:p>
        </p:txBody>
      </p:sp>
      <p:pic>
        <p:nvPicPr>
          <p:cNvPr id="3" name="图片 2">
            <a:extLst>
              <a:ext uri="{FF2B5EF4-FFF2-40B4-BE49-F238E27FC236}">
                <a16:creationId xmlns:a16="http://schemas.microsoft.com/office/drawing/2014/main" id="{7D4EC447-63D3-4829-8161-AA3FE07E05BC}"/>
              </a:ext>
            </a:extLst>
          </p:cNvPr>
          <p:cNvPicPr>
            <a:picLocks noChangeAspect="1"/>
          </p:cNvPicPr>
          <p:nvPr/>
        </p:nvPicPr>
        <p:blipFill>
          <a:blip r:embed="rId3"/>
          <a:stretch>
            <a:fillRect/>
          </a:stretch>
        </p:blipFill>
        <p:spPr>
          <a:xfrm>
            <a:off x="524176" y="2037347"/>
            <a:ext cx="5722909" cy="2926220"/>
          </a:xfrm>
          <a:prstGeom prst="rect">
            <a:avLst/>
          </a:prstGeom>
        </p:spPr>
      </p:pic>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70180" y="153035"/>
            <a:ext cx="9308465" cy="910590"/>
          </a:xfrm>
        </p:spPr>
        <p:txBody>
          <a:bodyPr>
            <a:normAutofit/>
          </a:bodyPr>
          <a:lstStyle/>
          <a:p>
            <a:r>
              <a:t>小内存管理中的内存块链表</a:t>
            </a:r>
          </a:p>
        </p:txBody>
      </p:sp>
      <p:sp>
        <p:nvSpPr>
          <p:cNvPr id="100" name="文本框 99"/>
          <p:cNvSpPr txBox="1"/>
          <p:nvPr/>
        </p:nvSpPr>
        <p:spPr>
          <a:xfrm>
            <a:off x="5778500" y="1898650"/>
            <a:ext cx="6002655" cy="2999740"/>
          </a:xfrm>
          <a:prstGeom prst="rect">
            <a:avLst/>
          </a:prstGeom>
          <a:noFill/>
          <a:ln w="9525">
            <a:noFill/>
          </a:ln>
        </p:spPr>
        <p:txBody>
          <a:bodyPr wrap="square">
            <a:spAutoFit/>
          </a:bodyPr>
          <a:lstStyle/>
          <a:p>
            <a:pPr indent="266700" algn="l">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那你会问，这“二手货”越来越多，啥时候会“翻新”啊？这个任务其实就是靠我们前面暗示过的，由OS创建的所谓“空闲”线程来操作的。因为将内存块还到堆里的工作需要占用CPU时间，所以在线程都比较繁忙的时候尽量不要做这个工作，容易导致实时性下降。同时，你也会发现，由于“二手货”大量涌现，如果得不到及时的清理会出现“碎片化”的情况。</a:t>
            </a:r>
          </a:p>
        </p:txBody>
      </p:sp>
      <p:sp>
        <p:nvSpPr>
          <p:cNvPr id="5" name="文本框 4"/>
          <p:cNvSpPr txBox="1"/>
          <p:nvPr/>
        </p:nvSpPr>
        <p:spPr>
          <a:xfrm>
            <a:off x="327025" y="4714240"/>
            <a:ext cx="50800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图：RTT小内存管理中的内存块链表</a:t>
            </a:r>
          </a:p>
        </p:txBody>
      </p:sp>
      <p:pic>
        <p:nvPicPr>
          <p:cNvPr id="3" name="图片 2">
            <a:extLst>
              <a:ext uri="{FF2B5EF4-FFF2-40B4-BE49-F238E27FC236}">
                <a16:creationId xmlns:a16="http://schemas.microsoft.com/office/drawing/2014/main" id="{03F144BD-CEB5-4C79-87B0-EBF1DB039FF3}"/>
              </a:ext>
            </a:extLst>
          </p:cNvPr>
          <p:cNvPicPr>
            <a:picLocks noChangeAspect="1"/>
          </p:cNvPicPr>
          <p:nvPr/>
        </p:nvPicPr>
        <p:blipFill>
          <a:blip r:embed="rId3"/>
          <a:stretch>
            <a:fillRect/>
          </a:stretch>
        </p:blipFill>
        <p:spPr>
          <a:xfrm>
            <a:off x="224568" y="1947142"/>
            <a:ext cx="5553932" cy="2349585"/>
          </a:xfrm>
          <a:prstGeom prst="rect">
            <a:avLst/>
          </a:prstGeom>
        </p:spPr>
      </p:pic>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2.7.1.2 SLAB算法</a:t>
            </a:r>
          </a:p>
        </p:txBody>
      </p:sp>
      <p:sp>
        <p:nvSpPr>
          <p:cNvPr id="100" name="文本框 99"/>
          <p:cNvSpPr txBox="1"/>
          <p:nvPr/>
        </p:nvSpPr>
        <p:spPr>
          <a:xfrm>
            <a:off x="426720" y="1225550"/>
            <a:ext cx="11338560" cy="4523105"/>
          </a:xfrm>
          <a:prstGeom prst="rect">
            <a:avLst/>
          </a:prstGeom>
          <a:noFill/>
          <a:ln w="9525">
            <a:noFill/>
          </a:ln>
        </p:spPr>
        <p:txBody>
          <a:bodyPr wrap="square">
            <a:spAutoFit/>
          </a:bodyPr>
          <a:lstStyle/>
          <a:p>
            <a:pPr indent="266700">
              <a:lnSpc>
                <a:spcPct val="200000"/>
              </a:lnSpc>
            </a:pPr>
            <a:r>
              <a:rPr lang="zh-CN">
                <a:latin typeface="微软雅黑" panose="020B0503020204020204" pitchFamily="34" charset="-122"/>
                <a:ea typeface="微软雅黑" panose="020B0503020204020204" pitchFamily="34" charset="-122"/>
                <a:cs typeface="微软雅黑" panose="020B0503020204020204" pitchFamily="34" charset="-122"/>
              </a:rPr>
              <a:t>RTT的SLAB算法是基于DragonFly BSD的创始人</a:t>
            </a:r>
            <a:r>
              <a:rPr lang="zh-CN" b="1">
                <a:latin typeface="微软雅黑" panose="020B0503020204020204" pitchFamily="34" charset="-122"/>
                <a:ea typeface="微软雅黑" panose="020B0503020204020204" pitchFamily="34" charset="-122"/>
                <a:cs typeface="微软雅黑" panose="020B0503020204020204" pitchFamily="34" charset="-122"/>
              </a:rPr>
              <a:t>Matthew Dillon</a:t>
            </a:r>
            <a:r>
              <a:rPr lang="zh-CN">
                <a:latin typeface="微软雅黑" panose="020B0503020204020204" pitchFamily="34" charset="-122"/>
                <a:ea typeface="微软雅黑" panose="020B0503020204020204" pitchFamily="34" charset="-122"/>
                <a:cs typeface="微软雅黑" panose="020B0503020204020204" pitchFamily="34" charset="-122"/>
              </a:rPr>
              <a:t>在Linux上实现的一个SLAB内存分配算法的基础上简化而来。Linux的内存分配问题是非常复杂的，因为Linux的内存分配还牵涉到cache效率、MMU和内存页等问题。</a:t>
            </a:r>
          </a:p>
          <a:p>
            <a:pPr indent="266700">
              <a:lnSpc>
                <a:spcPct val="200000"/>
              </a:lnSpc>
            </a:pPr>
            <a:r>
              <a:rPr lang="zh-CN" b="1">
                <a:latin typeface="微软雅黑" panose="020B0503020204020204" pitchFamily="34" charset="-122"/>
                <a:ea typeface="微软雅黑" panose="020B0503020204020204" pitchFamily="34" charset="-122"/>
                <a:cs typeface="微软雅黑" panose="020B0503020204020204" pitchFamily="34" charset="-122"/>
              </a:rPr>
              <a:t>SLAB算法的核心思想其实是面向对象的内存分配算法。</a:t>
            </a:r>
            <a:r>
              <a:rPr lang="zh-CN">
                <a:latin typeface="微软雅黑" panose="020B0503020204020204" pitchFamily="34" charset="-122"/>
                <a:ea typeface="微软雅黑" panose="020B0503020204020204" pitchFamily="34" charset="-122"/>
                <a:cs typeface="微软雅黑" panose="020B0503020204020204" pitchFamily="34" charset="-122"/>
              </a:rPr>
              <a:t>在实际应用当中，我们从统计规律中发现最频繁申请动态内存的其实就是那么几个对象，比如信号量、消息、邮箱等…</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atin typeface="微软雅黑" panose="020B0503020204020204" pitchFamily="34" charset="-122"/>
                <a:ea typeface="微软雅黑" panose="020B0503020204020204" pitchFamily="34" charset="-122"/>
                <a:cs typeface="微软雅黑" panose="020B0503020204020204" pitchFamily="34" charset="-122"/>
              </a:rPr>
              <a:t>这些对象占用内存的大小其实是可以预知的。我们可以从这个角度出发，为每种对象准备一个特定大小的内存块的链表。就和前面的小内存管理类似，我们把所有给信号量的内存块放在一个链表里，把给消息的内存块放在一个链表里，诸如此类。这样，在这些对象被动态创建的时候直接从相应的链表里拿已经准备好的内存块出来，岂不是非常的快捷和方便？</a:t>
            </a:r>
          </a:p>
        </p:txBody>
      </p:sp>
    </p:spTree>
    <p:custDataLst>
      <p:tags r:id="rId1"/>
    </p:custData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01.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03.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1"/>
  <p:tag name="KSO_WM_UNIT_ID" val="diagram20176990_1*r_i*1_1"/>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2"/>
  <p:tag name="KSO_WM_UNIT_ID" val="diagram20176990_1*r_i*1_2"/>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3"/>
  <p:tag name="KSO_WM_UNIT_ID" val="diagram20176990_1*r_i*1_3"/>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5"/>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4"/>
  <p:tag name="KSO_WM_UNIT_ID" val="diagram20176990_1*r_i*1_4"/>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5"/>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5"/>
  <p:tag name="KSO_WM_UNIT_ID" val="diagram20176990_1*r_i*1_5"/>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6"/>
  <p:tag name="KSO_WM_UNIT_ID" val="diagram20176990_1*r_i*1_6"/>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7"/>
  <p:tag name="KSO_WM_UNIT_ID" val="diagram20176990_1*r_i*1_7"/>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v"/>
  <p:tag name="KSO_WM_UNIT_INDEX" val="1_1"/>
  <p:tag name="KSO_WM_UNIT_ID" val="diagram20176990_1*r_v*1_1"/>
  <p:tag name="KSO_WM_UNIT_LAYERLEVEL" val="1_1"/>
  <p:tag name="KSO_WM_UNIT_DIAGRAM_CONTRAST_TITLE_CNT" val="2"/>
  <p:tag name="KSO_WM_UNIT_DIAGRAM_DIMENSION_TITLE_CNT" val="1"/>
  <p:tag name="KSO_WM_UNIT_VALUE" val="18"/>
  <p:tag name="KSO_WM_UNIT_HIGHLIGHT" val="0"/>
  <p:tag name="KSO_WM_UNIT_COMPATIBLE" val="0"/>
  <p:tag name="KSO_WM_UNIT_CLEAR" val="0"/>
  <p:tag name="KSO_WM_UNIT_PRESET_TEXT" val="A desihner canuse default text"/>
  <p:tag name="KSO_WM_DIAGRAM_GROUP_CODE" val="r1-1"/>
  <p:tag name="KSO_WM_UNIT_USESOURCEFORMAT_APPLY"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v"/>
  <p:tag name="KSO_WM_UNIT_INDEX" val="1_2"/>
  <p:tag name="KSO_WM_UNIT_ID" val="diagram20176990_1*r_v*1_2"/>
  <p:tag name="KSO_WM_UNIT_LAYERLEVEL" val="1_1"/>
  <p:tag name="KSO_WM_UNIT_DIAGRAM_CONTRAST_TITLE_CNT" val="2"/>
  <p:tag name="KSO_WM_UNIT_DIAGRAM_DIMENSION_TITLE_CNT" val="1"/>
  <p:tag name="KSO_WM_UNIT_VALUE" val="18"/>
  <p:tag name="KSO_WM_UNIT_HIGHLIGHT" val="0"/>
  <p:tag name="KSO_WM_UNIT_COMPATIBLE" val="0"/>
  <p:tag name="KSO_WM_UNIT_CLEAR" val="0"/>
  <p:tag name="KSO_WM_UNIT_PRESET_TEXT" val="A desihner canuse default text"/>
  <p:tag name="KSO_WM_DIAGRAM_GROUP_CODE" val="r1-1"/>
  <p:tag name="KSO_WM_UNIT_USESOURCEFORMAT_APPLY"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8"/>
  <p:tag name="KSO_WM_UNIT_ID" val="diagram20176990_1*r_i*1_8"/>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2"/>
  <p:tag name="KSO_WM_UNI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9"/>
  <p:tag name="KSO_WM_UNIT_ID" val="diagram20176990_1*r_i*1_9"/>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2"/>
  <p:tag name="KSO_WM_UNI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2447"/>
  <p:tag name="KSO_WM_SLIDE_LAYOUT_INFO" val="{&quot;backgroundInfo&quot;:[{&quot;bottom&quot;:0,&quot;bottomAbs&quot;:false,&quot;left&quot;:0,&quot;leftAbs&quot;:false,&quot;right&quot;:0,&quot;rightAbs&quot;:false,&quot;top&quot;:0.74074070000000003,&quot;topAbs&quot;:false,&quot;type&quot;:&quot;bottomTop&quot;}],&quot;id&quot;:&quot;2020-10-28T21:03:11&quot;,&quot;maxSize&quot;:{&quot;size1&quot;:42.200000000000003},&quot;minSize&quot;:{&quot;size1&quot;:42.200000000000003},&quot;normalSize&quot;:{&quot;size1&quot;:42.200000000000003},&quot;subLayout&quot;:[{&quot;id&quot;:&quot;2020-10-28T21:03:11&quot;,&quot;margin&quot;:{&quot;bottom&quot;:3.3870000839233398,&quot;left&quot;:4.6570000648498535,&quot;right&quot;:4.6570000648498535,&quot;top&quot;:1.2699999809265137},&quot;type&quot;:0},{&quot;id&quot;:&quot;2020-10-28T21:03:11&quot;,&quot;margin&quot;:{&quot;bottom&quot;:3.3870000839233398,&quot;left&quot;:6.7729997634887695,&quot;right&quot;:6.7729997634887695,&quot;top&quot;:0},&quot;type&quot;:0}],&quot;type&quot;:0}"/>
  <p:tag name="KSO_WM_SLIDE_BACKGROUND" val="[&quot;bottomTop&quot;]"/>
  <p:tag name="KSO_WM_SLIDE_RATIO" val="1.777778"/>
  <p:tag name="KSO_WM_SLIDE_ID" val="diagram20212447_1"/>
  <p:tag name="KSO_WM_TEMPLATE_SUBCATEGORY" val="21"/>
  <p:tag name="KSO_WM_TEMPLATE_MASTER_TYPE" val="0"/>
  <p:tag name="KSO_WM_TEMPLATE_COLOR_TYPE" val="1"/>
  <p:tag name="KSO_WM_SLIDE_TYPE" val="text"/>
  <p:tag name="KSO_WM_SLIDE_SUBTYPE" val="picTxt"/>
  <p:tag name="KSO_WM_SLIDE_INDEX" val="1"/>
  <p:tag name="KSO_WM_SLIDE_SIZE" val="960*467"/>
  <p:tag name="KSO_WM_SLIDE_POSITION" val="0*72"/>
  <p:tag name="KSO_WM_TAG_VERSION" val="1.0"/>
  <p:tag name="KSO_WM_SLIDE_LAYOUT" val="a_d"/>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3"/>
  <p:tag name="KSO_WM_TEMPLATE_ASSEMBLE_XID" val="5f996c0fe01a7e847d6edd4b"/>
  <p:tag name="KSO_WM_TEMPLATE_ASSEMBLE_GROUPID" val="5f996c0fe01a7e847d6edd4b"/>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diagram20212447_1*i*2"/>
  <p:tag name="KSO_WM_TEMPLATE_CATEGORY" val="diagram"/>
  <p:tag name="KSO_WM_TEMPLATE_INDEX" val="20212447"/>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996c0fe01a7e847d6edd4b"/>
  <p:tag name="KSO_WM_TEMPLATE_ASSEMBLE_GROUPID" val="5f996c0fe01a7e847d6edd4b"/>
</p:tagLst>
</file>

<file path=ppt/tags/tag11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f73bda84c42e4735b3f5d092a816bbc7"/>
  <p:tag name="KSO_WM_UNIT_HIGHLIGHT" val="0"/>
  <p:tag name="KSO_WM_UNIT_COMPATIBLE" val="0"/>
  <p:tag name="KSO_WM_UNIT_DIAGRAM_ISNUMVISUAL" val="0"/>
  <p:tag name="KSO_WM_UNIT_DIAGRAM_ISREFERUNIT" val="0"/>
  <p:tag name="KSO_WM_UNIT_TYPE" val="i"/>
  <p:tag name="KSO_WM_UNIT_INDEX" val="3"/>
  <p:tag name="KSO_WM_UNIT_ID" val="diagram20212447_1*i*3"/>
  <p:tag name="KSO_WM_TEMPLATE_CATEGORY" val="diagram"/>
  <p:tag name="KSO_WM_TEMPLATE_INDEX" val="20212447"/>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494"/>
  <p:tag name="KSO_WM_TEMPLATE_ASSEMBLE_XID" val="5f996c0fe01a7e847d6edd4b"/>
  <p:tag name="KSO_WM_TEMPLATE_ASSEMBLE_GROUPID" val="5f996c0fe01a7e847d6edd4b"/>
</p:tagLst>
</file>

<file path=ppt/tags/tag11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69bd12f14aa74ace9c6c03891def0a09"/>
  <p:tag name="KSO_WM_UNIT_HIGHLIGHT" val="0"/>
  <p:tag name="KSO_WM_UNIT_COMPATIBLE" val="0"/>
  <p:tag name="KSO_WM_UNIT_DIAGRAM_ISNUMVISUAL" val="0"/>
  <p:tag name="KSO_WM_UNIT_DIAGRAM_ISREFERUNIT" val="0"/>
  <p:tag name="KSO_WM_UNIT_TYPE" val="i"/>
  <p:tag name="KSO_WM_UNIT_INDEX" val="4"/>
  <p:tag name="KSO_WM_UNIT_ID" val="diagram20212447_1*i*4"/>
  <p:tag name="KSO_WM_TEMPLATE_CATEGORY" val="diagram"/>
  <p:tag name="KSO_WM_TEMPLATE_INDEX" val="20212447"/>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5f996c0fe01a7e847d6edd4b"/>
  <p:tag name="KSO_WM_TEMPLATE_ASSEMBLE_GROUPID" val="5f996c0fe01a7e847d6edd4b"/>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2447_1*a*1"/>
  <p:tag name="KSO_WM_TEMPLATE_CATEGORY" val="diagram"/>
  <p:tag name="KSO_WM_TEMPLATE_INDEX" val="202124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07b67053d9b406791b5bfd6b0442e5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0804b26a09452cb247a7940d5db9d3"/>
  <p:tag name="KSO_WM_UNIT_SUPPORT_BIG_FONT" val="1"/>
  <p:tag name="KSO_WM_UNIT_TEXT_FILL_FORE_SCHEMECOLOR_INDEX_BRIGHTNESS" val="0"/>
  <p:tag name="KSO_WM_UNIT_TEXT_FILL_FORE_SCHEMECOLOR_INDEX" val="13"/>
  <p:tag name="KSO_WM_UNIT_TEXT_FILL_TYPE" val="1"/>
  <p:tag name="KSO_WM_TEMPLATE_ASSEMBLE_XID" val="5f996c0fe01a7e847d6edd4b"/>
  <p:tag name="KSO_WM_TEMPLATE_ASSEMBLE_GROUPID" val="5f996c0fe01a7e847d6edd4b"/>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6"/>
  <p:tag name="KSO_WM_UNIT_ID" val="diagram20209367_2*l_h_i*1_1_26"/>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5"/>
  <p:tag name="KSO_WM_UNIT_ID" val="diagram20209367_2*l_h_i*1_1_25"/>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9367_2*l_h_i*1_1_1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7"/>
  <p:tag name="KSO_WM_UNIT_ID" val="diagram20209367_2*l_h_i*1_1_27"/>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9367_2*l_h_i*1_1_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9367_2*l_h_i*1_1_13"/>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9367_2*l_h_i*1_1_16"/>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9367_2*l_h_i*1_1_2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9367_2*l_h_i*1_1_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9367_2*l_h_i*1_1_7"/>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9367_2*l_h_i*1_1_19"/>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9367_2*l_h_i*1_1_1"/>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9367_2*l_h_i*1_1_9"/>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9367_2*l_h_i*1_1_10"/>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9367_2*l_h_i*1_1_2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9367_2*l_h_i*1_1_4"/>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3"/>
  <p:tag name="KSO_WM_UNIT_ID" val="diagram20209367_2*l_h_i*1_1_23"/>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4"/>
  <p:tag name="KSO_WM_UNIT_ID" val="diagram20209367_2*l_h_i*1_1_24"/>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9367_2*l_h_i*1_1_17"/>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9367_2*l_h_i*1_1_1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9367_2*l_h_i*1_1_3"/>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9367_2*l_h_i*1_1_20"/>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9367_2*l_h_i*1_1_1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9367_2*l_h_i*1_1_6"/>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9367_2*l_h_i*1_1_15"/>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9367_2*l_h_f*1_1_1"/>
  <p:tag name="KSO_WM_TEMPLATE_CATEGORY" val="diagram"/>
  <p:tag name="KSO_WM_TEMPLATE_INDEX" val="20209367"/>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25"/>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9367_2*l_h_i*1_3_26"/>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9367_2*l_h_i*1_3_25"/>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9367_2*l_h_i*1_3_1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9367_2*l_h_i*1_3_27"/>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9367_2*l_h_i*1_3_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9367_2*l_h_i*1_3_13"/>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9367_2*l_h_i*1_3_16"/>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9367_2*l_h_i*1_3_2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9367_2*l_h_i*1_3_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9367_2*l_h_i*1_3_7"/>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9367_2*l_h_i*1_3_19"/>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9367_2*l_h_i*1_3_1"/>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9367_2*l_h_i*1_3_9"/>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9367_2*l_h_i*1_3_10"/>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9367_2*l_h_i*1_3_2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9367_2*l_h_i*1_3_4"/>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9367_2*l_h_i*1_3_23"/>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9367_2*l_h_i*1_3_24"/>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9367_2*l_h_i*1_3_17"/>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9367_2*l_h_i*1_3_1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9367_2*l_h_i*1_3_3"/>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9367_2*l_h_i*1_3_20"/>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9367_2*l_h_i*1_3_6"/>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7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9367_2*l_h_f*1_3_1"/>
  <p:tag name="KSO_WM_TEMPLATE_CATEGORY" val="diagram"/>
  <p:tag name="KSO_WM_TEMPLATE_INDEX" val="20209367"/>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25"/>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9367_2*l_h_i*1_2_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9367_2*l_h_i*1_2_7"/>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9"/>
  <p:tag name="KSO_WM_UNIT_ID" val="diagram20209367_2*l_h_i*1_2_19"/>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9367_2*l_h_i*1_2_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9367_2*l_h_i*1_2_9"/>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9367_2*l_h_i*1_2_10"/>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1"/>
  <p:tag name="KSO_WM_UNIT_ID" val="diagram20209367_2*l_h_i*1_2_21"/>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9367_2*l_h_i*1_2_4"/>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3"/>
  <p:tag name="KSO_WM_UNIT_ID" val="diagram20209367_2*l_h_i*1_2_23"/>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4"/>
  <p:tag name="KSO_WM_UNIT_ID" val="diagram20209367_2*l_h_i*1_2_24"/>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6"/>
  <p:tag name="KSO_WM_UNIT_ID" val="diagram20209367_2*l_h_i*1_2_26"/>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7"/>
  <p:tag name="KSO_WM_UNIT_ID" val="diagram20209367_2*l_h_i*1_2_17"/>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8"/>
  <p:tag name="KSO_WM_UNIT_ID" val="diagram20209367_2*l_h_i*1_2_18"/>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9367_2*l_h_i*1_2_3"/>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0"/>
  <p:tag name="KSO_WM_UNIT_ID" val="diagram20209367_2*l_h_i*1_2_20"/>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9367_2*l_h_i*1_2_1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9367_2*l_h_i*1_2_5"/>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9367_2*l_h_i*1_2_6"/>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5"/>
  <p:tag name="KSO_WM_UNIT_ID" val="diagram20209367_2*l_h_i*1_2_15"/>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5"/>
  <p:tag name="KSO_WM_UNIT_ID" val="diagram20209367_2*l_h_i*1_2_25"/>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9367_2*l_h_i*1_2_11"/>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7"/>
  <p:tag name="KSO_WM_UNIT_ID" val="diagram20209367_2*l_h_i*1_2_27"/>
  <p:tag name="KSO_WM_TEMPLATE_CATEGORY" val="diagram"/>
  <p:tag name="KSO_WM_TEMPLATE_INDEX" val="2020936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2"/>
  <p:tag name="KSO_WM_UNIT_ID" val="diagram20209367_2*l_h_i*1_2_22"/>
  <p:tag name="KSO_WM_TEMPLATE_CATEGORY" val="diagram"/>
  <p:tag name="KSO_WM_TEMPLATE_INDEX" val="20209367"/>
  <p:tag name="KSO_WM_UNIT_LAYERLEVEL" val="1_1_1"/>
  <p:tag name="KSO_WM_TAG_VERSION" val="1.0"/>
  <p:tag name="KSO_WM_BEAUTIFY_FLAG" val="#wm#"/>
  <p:tag name="KSO_WM_UNIT_USESOURCEFORMAT_APPLY" val="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9367_2*l_h_f*1_2_1"/>
  <p:tag name="KSO_WM_TEMPLATE_CATEGORY" val="diagram"/>
  <p:tag name="KSO_WM_TEMPLATE_INDEX" val="20209367"/>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25"/>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08609_1"/>
  <p:tag name="KSO_WM_TEMPLATE_SUBCATEGORY" val="21"/>
  <p:tag name="KSO_WM_TEMPLATE_MASTER_TYPE" val="0"/>
  <p:tag name="KSO_WM_TEMPLATE_COLOR_TYPE" val="1"/>
  <p:tag name="KSO_WM_SLIDE_TYPE" val="text"/>
  <p:tag name="KSO_WM_SLIDE_SUBTYPE" val="pureTxt"/>
  <p:tag name="KSO_WM_SLIDE_INDEX" val="1"/>
  <p:tag name="KSO_WM_SLIDE_SIZE" val="960*540"/>
  <p:tag name="KSO_WM_SLIDE_POSITION" val="0*0"/>
  <p:tag name="KSO_WM_TAG_VERSION" val="1.0"/>
  <p:tag name="KSO_WM_BEAUTIFY_FLAG" val="#wm#"/>
  <p:tag name="KSO_WM_TEMPLATE_CATEGORY" val="diagram"/>
  <p:tag name="KSO_WM_TEMPLATE_INDEX" val="20208609"/>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1-05T16:11:06&quot;,&quot;maxSize&quot;:{&quot;size1&quot;:31.100000000000001},&quot;minSize&quot;:{&quot;size1&quot;:26.699999999999999},&quot;normalSize&quot;:{&quot;size1&quot;:28.899999999999999},&quot;subLayout&quot;:[{&quot;id&quot;:&quot;2020-11-05T16:11:06&quot;,&quot;margin&quot;:{&quot;bottom&quot;:0.026000002399086952,&quot;left&quot;:5.0799999237060547,&quot;right&quot;:6.7729997634887695,&quot;top&quot;:2.9630000591278076},&quot;type&quot;:0},{&quot;id&quot;:&quot;2020-11-05T16:11:06&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5fa3b39aacfdea5937abc3f9"/>
  <p:tag name="KSO_WM_TEMPLATE_ASSEMBLE_GROUPID" val="5fa3b39aacfdea5937abc3f9"/>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5fa3b39aacfdea5937abc3f9"/>
  <p:tag name="KSO_WM_TEMPLATE_ASSEMBLE_GROUPID" val="5fa3b39aacfdea5937abc3f9"/>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5fa3b39aacfdea5937abc3f9"/>
  <p:tag name="KSO_WM_TEMPLATE_ASSEMBLE_GROUPID" val="5fa3b39aacfdea5937abc3f9"/>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5fa3b39aacfdea5937abc3f9"/>
  <p:tag name="KSO_WM_TEMPLATE_ASSEMBLE_GROUPID" val="5fa3b39aacfdea5937abc3f9"/>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5fa3b39aacfdea5937abc3f9"/>
  <p:tag name="KSO_WM_TEMPLATE_ASSEMBLE_GROUPID" val="5fa3b39aacfdea5937abc3f9"/>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8c8167b92454de39e8b68d65ef6fe2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bfdd42a786f4243af8075a554cf4d7d"/>
  <p:tag name="KSO_WM_UNIT_TEXT_FILL_FORE_SCHEMECOLOR_INDEX_BRIGHTNESS" val="0"/>
  <p:tag name="KSO_WM_UNIT_TEXT_FILL_FORE_SCHEMECOLOR_INDEX" val="13"/>
  <p:tag name="KSO_WM_UNIT_TEXT_FILL_TYPE" val="1"/>
  <p:tag name="KSO_WM_TEMPLATE_ASSEMBLE_XID" val="5fa3b39aacfdea5937abc3f9"/>
  <p:tag name="KSO_WM_TEMPLATE_ASSEMBLE_GROUPID" val="5fa3b39aacfdea5937abc3f9"/>
</p:tagLst>
</file>

<file path=ppt/tags/tag2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cf9e673fdb1c43b4a70840016063df2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b249fe2e42647ba828f31d3cec1ff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a3b39aacfdea5937abc3f9"/>
  <p:tag name="KSO_WM_TEMPLATE_ASSEMBLE_GROUPID" val="5fa3b39aacfdea5937abc3f9"/>
</p:tagLst>
</file>

<file path=ppt/tags/tag20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9.xml><?xml version="1.0" encoding="utf-8"?>
<p:tagLst xmlns:a="http://schemas.openxmlformats.org/drawingml/2006/main" xmlns:r="http://schemas.openxmlformats.org/officeDocument/2006/relationships" xmlns:p="http://schemas.openxmlformats.org/presentationml/2006/main">
  <p:tag name="KSO_WM_SLIDE_ITEM_CNT" val="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b37e25b578bff8f75421ca"/>
  <p:tag name="KSO_WM_CHIP_FILLPROP" val="[[{&quot;fill_id&quot;:&quot;370b3c417b9944ccbfdd90326c71e10a&quot;,&quot;fill_align&quot;:&quot;lm&quot;,&quot;text_align&quot;:&quot;lm&quot;,&quot;text_direction&quot;:&quot;horizontal&quot;,&quot;chip_types&quot;:[&quot;header&quot;]},{&quot;fill_id&quot;:&quot;4925e5def0c24d25b33df42179a6189d&quot;,&quot;fill_align&quot;:&quot;lm&quot;,&quot;text_align&quot;:&quot;lm&quot;,&quot;text_direction&quot;:&quot;horizontal&quot;,&quot;chip_types&quot;:[&quot;text&quot;,&quot;picture&quot;],&quot;support_features&quot;:[&quot;collage&quot;]},{&quot;fill_id&quot;:&quot;990c3b03efb74d6e877ec34d407c7994&quot;,&quot;fill_align&quot;:&quot;lm&quot;,&quot;text_align&quot;:&quot;lm&quot;,&quot;text_direction&quot;:&quot;horizontal&quot;,&quot;chip_types&quot;:[&quot;text&quot;,&quot;picture&quot;],&quot;support_features&quot;:[&quot;collage&quot;]},{&quot;fill_id&quot;:&quot;462fdf041e094486b09bc8188abde41b&quot;,&quot;fill_align&quot;:&quot;lm&quot;,&quot;text_align&quot;:&quot;lm&quot;,&quot;text_direction&quot;:&quot;horizontal&quot;,&quot;chip_types&quot;:[&quot;text&quot;]}]]"/>
  <p:tag name="KSO_WM_SLIDE_ID" val="diagram20207500_1"/>
  <p:tag name="KSO_WM_TEMPLATE_SUBCATEGORY" val="21"/>
  <p:tag name="KSO_WM_TEMPLATE_MASTER_TYPE" val="0"/>
  <p:tag name="KSO_WM_TEMPLATE_COLOR_TYPE" val="1"/>
  <p:tag name="KSO_WM_SLIDE_INDEX" val="1"/>
  <p:tag name="KSO_WM_TAG_VERSION" val="1.0"/>
  <p:tag name="KSO_WM_BEAUTIFY_FLAG" val="#wm#"/>
  <p:tag name="KSO_WM_TEMPLATE_CATEGORY" val="diagram"/>
  <p:tag name="KSO_WM_TEMPLATE_INDEX" val="20207500"/>
  <p:tag name="KSO_WM_SLIDE_LAYOUT" val="a_d_f"/>
  <p:tag name="KSO_WM_SLIDE_LAYOUT_CNT" val="1_1_2"/>
  <p:tag name="KSO_WM_SLIDE_TYPE" val="text"/>
  <p:tag name="KSO_WM_SLIDE_SUBTYPE" val="picTxt"/>
  <p:tag name="KSO_WM_SLIDE_SIZE" val="960*491"/>
  <p:tag name="KSO_WM_SLIDE_POSITION" val="0*48"/>
  <p:tag name="KSO_WM_SLIDE_LAYOUT_INFO" val="{&quot;id&quot;:&quot;2020-06-19T21:19:49&quot;,&quot;maxSize&quot;:{&quot;size1&quot;:30.999555512676359},&quot;minSize&quot;:{&quot;size1&quot;:30.999555512676359},&quot;normalSize&quot;:{&quot;size1&quot;:30.999555512676359},&quot;subLayout&quot;:[{&quot;id&quot;:&quot;2020-06-19T21:19:49&quot;,&quot;margin&quot;:{&quot;bottom&quot;:0.84700000286102295,&quot;left&quot;:1.6929999589920044,&quot;right&quot;:1.6929999589920044,&quot;top&quot;:1.6929999589920044},&quot;type&quot;:0},{&quot;id&quot;:&quot;2020-06-19T21:19:49&quot;,&quot;maxSize&quot;:{&quot;size1&quot;:58.399355819622699},&quot;minSize&quot;:{&quot;size1&quot;:58.399355819622699},&quot;normalSize&quot;:{&quot;size1&quot;:58.399355819622699},&quot;subLayout&quot;:[{&quot;direction&quot;:1,&quot;id&quot;:&quot;2020-06-19T21:19:49&quot;,&quot;maxSize&quot;:{&quot;size1&quot;:54.999566790938843},&quot;minSize&quot;:{&quot;size1&quot;:35.099566790938844},&quot;normalSize&quot;:{&quot;size1&quot;:39.266233457605509},&quot;subLayout&quot;:[{&quot;id&quot;:&quot;2020-06-19T21:19:49&quot;,&quot;margin&quot;:{&quot;bottom&quot;:0.026000002399086952,&quot;left&quot;:1.6929999589920044,&quot;right&quot;:0.026000002399086952,&quot;top&quot;:0.020999999716877937},&quot;type&quot;:0},{&quot;id&quot;:&quot;2020-06-19T21:19:49&quot;,&quot;margin&quot;:{&quot;bottom&quot;:0.026000002399086952,&quot;left&quot;:0.3970000147819519,&quot;right&quot;:1.6929999589920044,&quot;top&quot;:0.020999999716877937},&quot;type&quot;:0}],&quot;type&quot;:0},{&quot;backgroundInfo&quot;:[{&quot;bottom&quot;:0,&quot;bottomAbs&quot;:false,&quot;left&quot;:0,&quot;leftAbs&quot;:false,&quot;right&quot;:0,&quot;rightAbs&quot;:false,&quot;top&quot;:0.077171009999999998,&quot;topAbs&quot;:false,&quot;type&quot;:&quot;bottomTop&quot;}],&quot;id&quot;:&quot;2020-06-19T21:19:49&quot;,&quot;margin&quot;:{&quot;bottom&quot;:1.6929999589920044,&quot;left&quot;:1.6929999589920044,&quot;right&quot;:1.6929999589920044,&quot;top&quot;:1.2439998388290405},&quot;type&quot;:0}],&quot;type&quot;:0}],&quot;type&quot;:0}"/>
  <p:tag name="KSO_WM_CHIP_GROUPID" val="5edb3bc685bcdc4fffadb666"/>
  <p:tag name="KSO_WM_SLIDE_BK_DARK_LIGHT" val="2"/>
  <p:tag name="KSO_WM_SLIDE_BACKGROUND_TYPE" val="bottomTop"/>
  <p:tag name="KSO_WM_SLIDE_SUPPORT_FEATURE_TYPE" val="1"/>
  <p:tag name="KSO_WM_TEMPLATE_ASSEMBLE_XID" val="5eecbaf6a758c1ec0b708ba7"/>
  <p:tag name="KSO_WM_TEMPLATE_ASSEMBLE_GROUPID" val="5eecbaf6a758c1ec0b708ba7"/>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00_1*a*1"/>
  <p:tag name="KSO_WM_TEMPLATE_CATEGORY" val="diagram"/>
  <p:tag name="KSO_WM_TEMPLATE_INDEX" val="2020750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8b2e98212e34d5dae3f0aa29ab56b33"/>
  <p:tag name="KSO_WM_ASSEMBLE_CHIP_INDEX" val="29d1742e011d42a9b6eb9b240df17f92"/>
  <p:tag name="KSO_WM_UNIT_TEXT_FILL_FORE_SCHEMECOLOR_INDEX_BRIGHTNESS" val="0"/>
  <p:tag name="KSO_WM_UNIT_TEXT_FILL_FORE_SCHEMECOLOR_INDEX" val="13"/>
  <p:tag name="KSO_WM_UNIT_TEXT_FILL_TYPE" val="1"/>
  <p:tag name="KSO_WM_TEMPLATE_ASSEMBLE_XID" val="5eecbaf6a758c1ec0b708ba7"/>
  <p:tag name="KSO_WM_TEMPLATE_ASSEMBLE_GROUPID" val="5eecbaf6a758c1ec0b708ba7"/>
</p:tagLst>
</file>

<file path=ppt/tags/tag21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00_1*f*1"/>
  <p:tag name="KSO_WM_TEMPLATE_CATEGORY" val="diagram"/>
  <p:tag name="KSO_WM_TEMPLATE_INDEX" val="20207500"/>
  <p:tag name="KSO_WM_UNIT_LAYERLEVEL" val="1"/>
  <p:tag name="KSO_WM_TAG_VERSION" val="1.0"/>
  <p:tag name="KSO_WM_BEAUTIFY_FLAG" val="#wm#"/>
  <p:tag name="KSO_WM_UNIT_DEFAULT_FONT" val="14;20;2"/>
  <p:tag name="KSO_WM_UNIT_BLOCK" val="0"/>
  <p:tag name="KSO_WM_UNIT_VALUE" val="217"/>
  <p:tag name="KSO_WM_UNIT_SHOW_EDIT_AREA_INDICATION" val="1"/>
  <p:tag name="KSO_WM_CHIP_GROUPID" val="5e6b05596848fb12bee65ac8"/>
  <p:tag name="KSO_WM_CHIP_XID" val="5e6b05596848fb12bee65aca"/>
  <p:tag name="KSO_WM_UNIT_DEC_AREA_ID" val="908b0b46cb9c41b3995e366d59930a12"/>
  <p:tag name="KSO_WM_ASSEMBLE_CHIP_INDEX" val="9fcbdc3f42eb47918d76d06ef0ef2d0c"/>
  <p:tag name="KSO_WM_UNIT_TEXT_FILL_FORE_SCHEMECOLOR_INDEX_BRIGHTNESS" val="0.25"/>
  <p:tag name="KSO_WM_UNIT_TEXT_FILL_FORE_SCHEMECOLOR_INDEX" val="13"/>
  <p:tag name="KSO_WM_UNIT_TEXT_FILL_TYPE" val="1"/>
  <p:tag name="KSO_WM_TEMPLATE_ASSEMBLE_XID" val="5eecbaf6a758c1ec0b708ba7"/>
  <p:tag name="KSO_WM_TEMPLATE_ASSEMBLE_GROUPID" val="5eecbaf6a758c1ec0b708ba7"/>
</p:tagLst>
</file>

<file path=ppt/tags/tag2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7500_1*f*2"/>
  <p:tag name="KSO_WM_TEMPLATE_CATEGORY" val="diagram"/>
  <p:tag name="KSO_WM_TEMPLATE_INDEX" val="2020750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a7b77fd4cb64124906ad710667fd7d2"/>
  <p:tag name="KSO_WM_ASSEMBLE_CHIP_INDEX" val="ef9d93e696354d36bbdb7c417fe1b26e"/>
  <p:tag name="KSO_WM_UNIT_TEXT_FILL_FORE_SCHEMECOLOR_INDEX_BRIGHTNESS" val="0.25"/>
  <p:tag name="KSO_WM_UNIT_TEXT_FILL_FORE_SCHEMECOLOR_INDEX" val="13"/>
  <p:tag name="KSO_WM_UNIT_TEXT_FILL_TYPE" val="1"/>
  <p:tag name="KSO_WM_TEMPLATE_ASSEMBLE_XID" val="5eecbaf6a758c1ec0b708ba7"/>
  <p:tag name="KSO_WM_TEMPLATE_ASSEMBLE_GROUPID" val="5eecbaf6a758c1ec0b708ba7"/>
</p:tagLst>
</file>

<file path=ppt/tags/tag214.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2839_1"/>
  <p:tag name="KSO_WM_TEMPLATE_SUBCATEGORY" val="21"/>
  <p:tag name="KSO_WM_TEMPLATE_MASTER_TYPE" val="0"/>
  <p:tag name="KSO_WM_TEMPLATE_COLOR_TYPE" val="1"/>
  <p:tag name="KSO_WM_SLIDE_TYPE" val="text"/>
  <p:tag name="KSO_WM_SLIDE_SUBTYPE" val="picTxt"/>
  <p:tag name="KSO_WM_SLIDE_INDEX" val="1"/>
  <p:tag name="KSO_WM_SLIDE_SIZE" val="249*319.995"/>
  <p:tag name="KSO_WM_SLIDE_POSITION" val="663.003*146.003"/>
  <p:tag name="KSO_WM_TAG_VERSION" val="1.0"/>
  <p:tag name="KSO_WM_BEAUTIFY_FLAG" val="#wm#"/>
  <p:tag name="KSO_WM_TEMPLATE_CATEGORY" val="diagram"/>
  <p:tag name="KSO_WM_TEMPLATE_INDEX" val="20212839"/>
  <p:tag name="KSO_WM_SLIDE_LAYOUT" val="a_f_h"/>
  <p:tag name="KSO_WM_SLIDE_LAYOUT_CNT" val="1_1_1"/>
  <p:tag name="KSO_WM_SLIDE_LAYOUT_INFO" val="{&quot;id&quot;:&quot;2020-10-29T10:00:38&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10-29T10:00:38&quot;,&quot;margin&quot;:{&quot;bottom&quot;:0.42300000786781311,&quot;left&quot;:1.2699999809265137,&quot;right&quot;:1.2699999809265137,&quot;top&quot;:0.42300000786781311},&quot;type&quot;:0},{&quot;direction&quot;:1,&quot;id&quot;:&quot;2020-10-29T10:00:38&quot;,&quot;maxSize&quot;:{&quot;size1&quot;:72.499688384414185},&quot;minSize&quot;:{&quot;size1&quot;:29.999688384414185},&quot;normalSize&quot;:{&quot;size1&quot;:34.937188384414185},&quot;subLayout&quot;:[{&quot;id&quot;:&quot;2020-10-29T10:00:38&quot;,&quot;margin&quot;:{&quot;bottom&quot;:1.6929999589920044,&quot;left&quot;:1.6929999589920044,&quot;right&quot;:0.84700000286102295,&quot;top&quot;:1.6929999589920044},&quot;type&quot;:0},{&quot;id&quot;:&quot;2020-10-29T10:00:38&quot;,&quot;margin&quot;:{&quot;bottom&quot;:1.6929999589920044,&quot;left&quot;:0.026000002399086952,&quot;right&quot;:1.6929999589920044,&quot;top&quot;:1.6929999589920044},&quot;maxSize&quot;:{&quot;size1&quot;:79.63863902255143},&quot;minSize&quot;:{&quot;size1&quot;:65.938639022551442},&quot;normalSize&quot;:{&quot;size1&quot;:79.63863902255143},&quot;subLayout&quot;:[{&quot;id&quot;:&quot;2020-10-29T10:00:38&quot;,&quot;margin&quot;:{&quot;bottom&quot;:0.026000002399086952,&quot;left&quot;:0,&quot;right&quot;:0.032999999821186066,&quot;top&quot;:0},&quot;type&quot;:0},{&quot;id&quot;:&quot;2020-10-29T10:00:38&quot;,&quot;margin&quot;:{&quot;bottom&quot;:1.6929999589920044,&quot;left&quot;:0.026000002399086952,&quot;right&quot;:1.6929999589920044,&quot;top&quot;:0.01323291938751936},&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724318ba889447f7b57e0c6dff0f547d&quot;,&quot;fill_align&quot;:&quot;lm&quot;,&quot;chip_types&quot;:[&quot;header&quot;]},{&quot;text_align&quot;:&quot;lm&quot;,&quot;text_direction&quot;:&quot;horizontal&quot;,&quot;support_features&quot;:[&quot;collage&quot;,&quot;carousel&quot;,&quot;creativecrop&quot;],&quot;support_big_font&quot;:false,&quot;fill_id&quot;:&quot;4741b90348c5473d8465a405175a212c&quot;,&quot;fill_align&quot;:&quot;lm&quot;,&quot;chip_types&quot;:[&quot;diagram&quot;,&quot;pictext&quot;,&quot;text&quot;,&quot;picture&quot;,&quot;chart&quot;,&quot;table&quot;,&quot;video&quot;]},{&quot;text_align&quot;:&quot;lm&quot;,&quot;text_direction&quot;:&quot;horizontal&quot;,&quot;support_big_font&quot;:false,&quot;fill_id&quot;:&quot;407ba1dadf18432cbe62c2e535efda18&quot;,&quot;fill_align&quot;:&quot;lm&quot;,&quot;chip_types&quot;:[&quot;pictext&quot;,&quot;text&quot;,&quot;picture&quot;]}]]"/>
  <p:tag name="KSO_WM_CHIP_XID" val="5f0da2082c9c209bb8bb6589"/>
  <p:tag name="KSO_WM_CHIP_DECFILLPROP" val="[]"/>
  <p:tag name="KSO_WM_CHIP_GROUPID" val="5f0da2082c9c209bb8bb6588"/>
  <p:tag name="KSO_WM_SLIDE_BK_DARK_LIGHT" val="2"/>
  <p:tag name="KSO_WM_SLIDE_BACKGROUND_TYPE" val="navigation"/>
  <p:tag name="KSO_WM_SLIDE_SUPPORT_FEATURE_TYPE" val="0"/>
  <p:tag name="KSO_WM_TEMPLATE_ASSEMBLE_XID" val="5f9a2242e01a7e847d6fd28e"/>
  <p:tag name="KSO_WM_TEMPLATE_ASSEMBLE_GROUPID" val="5f9a2242e01a7e847d6fd28e"/>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839_1*a*1"/>
  <p:tag name="KSO_WM_TEMPLATE_CATEGORY" val="diagram"/>
  <p:tag name="KSO_WM_TEMPLATE_INDEX" val="2021283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417c35bf14941478b3cc7f0b9826e7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570e3cdd3284685b8a63e6275ed3826"/>
  <p:tag name="KSO_WM_UNIT_TEXT_FILL_FORE_SCHEMECOLOR_INDEX_BRIGHTNESS" val="0"/>
  <p:tag name="KSO_WM_UNIT_TEXT_FILL_FORE_SCHEMECOLOR_INDEX" val="13"/>
  <p:tag name="KSO_WM_UNIT_TEXT_FILL_TYPE" val="1"/>
  <p:tag name="KSO_WM_TEMPLATE_ASSEMBLE_XID" val="5f9a2242e01a7e847d6fd28e"/>
  <p:tag name="KSO_WM_TEMPLATE_ASSEMBLE_GROUPID" val="5f9a2242e01a7e847d6fd28e"/>
</p:tagLst>
</file>

<file path=ppt/tags/tag21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39_1*f*1"/>
  <p:tag name="KSO_WM_TEMPLATE_CATEGORY" val="diagram"/>
  <p:tag name="KSO_WM_TEMPLATE_INDEX" val="20212839"/>
  <p:tag name="KSO_WM_UNIT_LAYERLEVEL" val="1"/>
  <p:tag name="KSO_WM_TAG_VERSION" val="1.0"/>
  <p:tag name="KSO_WM_BEAUTIFY_FLAG" val="#wm#"/>
  <p:tag name="KSO_WM_UNIT_DEFAULT_FONT" val="14;20;2"/>
  <p:tag name="KSO_WM_UNIT_BLOCK" val="0"/>
  <p:tag name="KSO_WM_UNIT_VALUE" val="377"/>
  <p:tag name="KSO_WM_UNIT_SHOW_EDIT_AREA_INDICATION" val="1"/>
  <p:tag name="KSO_WM_CHIP_GROUPID" val="5e6b05596848fb12bee65ac8"/>
  <p:tag name="KSO_WM_CHIP_XID" val="5e6b05596848fb12bee65aca"/>
  <p:tag name="KSO_WM_UNIT_DEC_AREA_ID" val="bdff3865a5224584a8429b09e6384ab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72ff09d11e74091a7c230fd98ca0fd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9a2242e01a7e847d6fd28e"/>
  <p:tag name="KSO_WM_TEMPLATE_ASSEMBLE_GROUPID" val="5f9a2242e01a7e847d6fd28e"/>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220.xml><?xml version="1.0" encoding="utf-8"?>
<p:tagLst xmlns:a="http://schemas.openxmlformats.org/drawingml/2006/main" xmlns:r="http://schemas.openxmlformats.org/officeDocument/2006/relationships" xmlns:p="http://schemas.openxmlformats.org/presentationml/2006/main">
  <p:tag name="KSO_WM_UNIT_RELATE_UNITID" val="diagram20212839_1*h_d*1_1"/>
  <p:tag name="KSO_WM_UNIT_NOCLEAR" val="0"/>
  <p:tag name="KSO_WM_UNIT_VALUE" val="19"/>
  <p:tag name="KSO_WM_UNIT_HIGHLIGHT" val="0"/>
  <p:tag name="KSO_WM_UNIT_COMPATIBLE" val="0"/>
  <p:tag name="KSO_WM_UNIT_DIAGRAM_ISNUMVISUAL" val="0"/>
  <p:tag name="KSO_WM_UNIT_DIAGRAM_ISREFERUNIT" val="0"/>
  <p:tag name="KSO_WM_UNIT_TYPE" val="h_g"/>
  <p:tag name="KSO_WM_UNIT_INDEX" val="1_1"/>
  <p:tag name="KSO_WM_UNIT_ID" val="diagram20212839_1*h_g*1_1"/>
  <p:tag name="KSO_WM_TEMPLATE_CATEGORY" val="diagram"/>
  <p:tag name="KSO_WM_TEMPLATE_INDEX" val="20212839"/>
  <p:tag name="KSO_WM_UNIT_LAYERLEVEL" val="1_1"/>
  <p:tag name="KSO_WM_TAG_VERSION" val="1.0"/>
  <p:tag name="KSO_WM_BEAUTIFY_FLAG" val="#wm#"/>
  <p:tag name="KSO_WM_UNIT_PRESET_TEXT" val="单击此处添加描述。"/>
  <p:tag name="KSO_WM_UNIT_SHOW_EDIT_AREA_INDICATION" val="1"/>
  <p:tag name="KSO_WM_UNIT_BLOCK" val="0"/>
  <p:tag name="KSO_WM_CHIP_GROUPID" val="5ebe39c50ac41c4a0a5255d9"/>
  <p:tag name="KSO_WM_CHIP_XID" val="5ebe39c50ac41c4a0a5255da"/>
  <p:tag name="KSO_WM_UNIT_DEC_AREA_ID" val="638e4e3c5a1b4112b1927061e2b13a9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adaptive&quot;,&quot;sacle_strategy&quot;:&quot;smart&quot;}"/>
  <p:tag name="KSO_WM_ASSEMBLE_CHIP_INDEX" val="7819de89228e4b609daae84271828120"/>
  <p:tag name="KSO_WM_UNIT_TEXT_FILL_FORE_SCHEMECOLOR_INDEX_BRIGHTNESS" val="0.25"/>
  <p:tag name="KSO_WM_UNIT_TEXT_FILL_FORE_SCHEMECOLOR_INDEX" val="13"/>
  <p:tag name="KSO_WM_UNIT_TEXT_FILL_TYPE" val="1"/>
  <p:tag name="KSO_WM_TEMPLATE_ASSEMBLE_XID" val="5f9a2242e01a7e847d6fd28e"/>
  <p:tag name="KSO_WM_TEMPLATE_ASSEMBLE_GROUPID" val="5f9a2242e01a7e847d6fd28e"/>
</p:tagLst>
</file>

<file path=ppt/tags/tag22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2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1634</Words>
  <Application>Microsoft Office PowerPoint</Application>
  <PresentationFormat>宽屏</PresentationFormat>
  <Paragraphs>59</Paragraphs>
  <Slides>19</Slides>
  <Notes>2</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19</vt:i4>
      </vt:variant>
    </vt:vector>
  </HeadingPairs>
  <TitlesOfParts>
    <vt:vector size="27" baseType="lpstr">
      <vt:lpstr>等线</vt:lpstr>
      <vt:lpstr>等线 Light</vt:lpstr>
      <vt:lpstr>微软雅黑</vt:lpstr>
      <vt:lpstr>Arial</vt:lpstr>
      <vt:lpstr>Calibri</vt:lpstr>
      <vt:lpstr>Office 主题​​</vt:lpstr>
      <vt:lpstr>4_Office 主题​​</vt:lpstr>
      <vt:lpstr>1_Office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411</cp:revision>
  <dcterms:created xsi:type="dcterms:W3CDTF">2020-06-18T03:30:00Z</dcterms:created>
  <dcterms:modified xsi:type="dcterms:W3CDTF">2020-11-17T08:32:25Z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