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90" r:id="rId3"/>
    <p:sldId id="271" r:id="rId4"/>
    <p:sldId id="264" r:id="rId5"/>
    <p:sldId id="262" r:id="rId6"/>
    <p:sldId id="289" r:id="rId7"/>
    <p:sldId id="272" r:id="rId8"/>
    <p:sldId id="273" r:id="rId9"/>
    <p:sldId id="270" r:id="rId10"/>
    <p:sldId id="265" r:id="rId11"/>
    <p:sldId id="280" r:id="rId12"/>
    <p:sldId id="283" r:id="rId13"/>
    <p:sldId id="274" r:id="rId14"/>
    <p:sldId id="275" r:id="rId15"/>
    <p:sldId id="276" r:id="rId16"/>
    <p:sldId id="277" r:id="rId17"/>
    <p:sldId id="278" r:id="rId18"/>
    <p:sldId id="281" r:id="rId19"/>
    <p:sldId id="284" r:id="rId20"/>
    <p:sldId id="279" r:id="rId21"/>
    <p:sldId id="282" r:id="rId22"/>
    <p:sldId id="285" r:id="rId23"/>
    <p:sldId id="286" r:id="rId24"/>
    <p:sldId id="288" r:id="rId25"/>
    <p:sldId id="267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FF94-D1CB-495C-8308-EC48476492F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5DFFC-4A31-41FD-B91C-E84419F8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91440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3352800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59108"/>
            <a:ext cx="685800" cy="1615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fld id="{AF1F5B14-3F1E-43F5-B1FF-9E1CFB5346E4}" type="slidenum">
              <a:rPr lang="en-US" sz="1050" i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sz="1050" i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6658820"/>
            <a:ext cx="59817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i="0" baseline="0" dirty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 - Title</a:t>
            </a:r>
            <a:endParaRPr lang="en-US" sz="1050" i="0" dirty="0">
              <a:solidFill>
                <a:srgbClr val="101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810000"/>
            <a:ext cx="7086600" cy="1524000"/>
          </a:xfrm>
        </p:spPr>
        <p:txBody>
          <a:bodyPr/>
          <a:lstStyle/>
          <a:p>
            <a:pPr algn="ctr"/>
            <a:r>
              <a:rPr lang="en-US" dirty="0"/>
              <a:t>Development of Microfluidic Sensor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400800" y="5105400"/>
            <a:ext cx="2667000" cy="1203960"/>
          </a:xfrm>
        </p:spPr>
        <p:txBody>
          <a:bodyPr/>
          <a:lstStyle/>
          <a:p>
            <a:r>
              <a:rPr lang="en-US" sz="2400" dirty="0"/>
              <a:t>Shika Rao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2019A3PS1237H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3B239-67FB-4D4F-992D-E4FD62BA1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0"/>
            <a:ext cx="3886199" cy="6430608"/>
          </a:xfrm>
        </p:spPr>
      </p:pic>
    </p:spTree>
    <p:extLst>
      <p:ext uri="{BB962C8B-B14F-4D97-AF65-F5344CB8AC3E}">
        <p14:creationId xmlns:p14="http://schemas.microsoft.com/office/powerpoint/2010/main" val="164937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325C4-84D7-40E5-9233-240FFE179F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79CE0-F155-47F5-9563-72918219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038600"/>
            <a:ext cx="6553200" cy="1295400"/>
          </a:xfrm>
        </p:spPr>
        <p:txBody>
          <a:bodyPr/>
          <a:lstStyle/>
          <a:p>
            <a:r>
              <a:rPr lang="en-IN" dirty="0"/>
              <a:t>Part1: </a:t>
            </a:r>
            <a:br>
              <a:rPr lang="en-IN" dirty="0"/>
            </a:br>
            <a:r>
              <a:rPr lang="en-IN" sz="3600" dirty="0"/>
              <a:t>Chemical Analysis of UTI- Microfluidic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D86A4-E89C-4F8B-983B-56E73DCE7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8610600" cy="4953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Microfluidic sensor for detection of nitrite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/>
            <a:r>
              <a:rPr lang="en-IN" sz="2400" dirty="0">
                <a:solidFill>
                  <a:srgbClr val="000000"/>
                </a:solidFill>
              </a:rPr>
              <a:t>	- Creo Parametric Designs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r>
              <a:rPr lang="en-US" sz="2400" dirty="0">
                <a:solidFill>
                  <a:srgbClr val="000000"/>
                </a:solidFill>
              </a:rPr>
              <a:t>	- 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COMSOL simulation</a:t>
            </a:r>
          </a:p>
          <a:p>
            <a:pPr marL="0" indent="0"/>
            <a:r>
              <a:rPr lang="en-US" sz="2400" dirty="0">
                <a:solidFill>
                  <a:srgbClr val="000000"/>
                </a:solidFill>
              </a:rPr>
              <a:t>	- </a:t>
            </a:r>
            <a:r>
              <a:rPr lang="en-IN" sz="2400" dirty="0">
                <a:solidFill>
                  <a:srgbClr val="000000"/>
                </a:solidFill>
              </a:rPr>
              <a:t>Optoelectronic Detection and Colorimetric Analysis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815B-C640-4717-B17F-642E772000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/>
          <a:lstStyle/>
          <a:p>
            <a:r>
              <a:rPr lang="en-IN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58233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ED5267-978E-495A-A22E-E12B1834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4525963"/>
          </a:xfrm>
        </p:spPr>
        <p:txBody>
          <a:bodyPr/>
          <a:lstStyle/>
          <a:p>
            <a:r>
              <a:rPr lang="en-IN" dirty="0"/>
              <a:t>			</a:t>
            </a:r>
          </a:p>
          <a:p>
            <a:r>
              <a:rPr lang="en-IN" dirty="0"/>
              <a:t>		       Chip1				     Chip2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8D2F-DEFE-4E1F-87C6-3DC0AF46F5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5334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Creo Parametric Design</a:t>
            </a:r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E51FEC7A-B63C-4E23-B2E9-C94760BA4FA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7650" y="2501900"/>
            <a:ext cx="4324350" cy="2146300"/>
          </a:xfrm>
          <a:prstGeom prst="rect">
            <a:avLst/>
          </a:prstGeom>
          <a:ln/>
        </p:spPr>
      </p:pic>
      <p:pic>
        <p:nvPicPr>
          <p:cNvPr id="5" name="image15.png">
            <a:extLst>
              <a:ext uri="{FF2B5EF4-FFF2-40B4-BE49-F238E27FC236}">
                <a16:creationId xmlns:a16="http://schemas.microsoft.com/office/drawing/2014/main" id="{3FE5969C-C6EE-4485-9336-F77244E6200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01565" y="2501900"/>
            <a:ext cx="4030345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168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CB88BB-A5AC-48BF-B7A4-0ABAE3E0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81601"/>
          </a:xfrm>
        </p:spPr>
        <p:txBody>
          <a:bodyPr>
            <a:normAutofit/>
          </a:bodyPr>
          <a:lstStyle/>
          <a:p>
            <a:r>
              <a:rPr lang="en-IN" dirty="0"/>
              <a:t>Concentration- Transport of Diluted Species and Laminar Flow 		   coupled Physics</a:t>
            </a:r>
          </a:p>
          <a:p>
            <a:r>
              <a:rPr lang="en-IN" dirty="0"/>
              <a:t>Chip1:	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Chip2: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7AC-39D5-44D3-8F21-45DE560208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096000" cy="685800"/>
          </a:xfrm>
        </p:spPr>
        <p:txBody>
          <a:bodyPr/>
          <a:lstStyle/>
          <a:p>
            <a:r>
              <a:rPr lang="en-IN" dirty="0"/>
              <a:t>COMSOL Simulation</a:t>
            </a:r>
          </a:p>
        </p:txBody>
      </p:sp>
      <p:pic>
        <p:nvPicPr>
          <p:cNvPr id="4" name="image23.png">
            <a:extLst>
              <a:ext uri="{FF2B5EF4-FFF2-40B4-BE49-F238E27FC236}">
                <a16:creationId xmlns:a16="http://schemas.microsoft.com/office/drawing/2014/main" id="{3BC984E1-83B8-4099-BE18-48D607C897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2081" y="2133600"/>
            <a:ext cx="4429760" cy="2209800"/>
          </a:xfrm>
          <a:prstGeom prst="rect">
            <a:avLst/>
          </a:prstGeom>
          <a:ln/>
        </p:spPr>
      </p:pic>
      <p:pic>
        <p:nvPicPr>
          <p:cNvPr id="5" name="image46.png">
            <a:extLst>
              <a:ext uri="{FF2B5EF4-FFF2-40B4-BE49-F238E27FC236}">
                <a16:creationId xmlns:a16="http://schemas.microsoft.com/office/drawing/2014/main" id="{66D922C4-15C6-4B9A-8A54-9CEAC9FCC1D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2160" y="3695700"/>
            <a:ext cx="4333240" cy="2476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7291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8E2A6-2A81-40D4-A1A7-F31CD13D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r>
              <a:rPr lang="en-IN" dirty="0"/>
              <a:t>Velocity Profile- Laminar Flow Physics</a:t>
            </a:r>
          </a:p>
          <a:p>
            <a:r>
              <a:rPr lang="en-IN" dirty="0"/>
              <a:t>Chip1: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Chip2: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BD60-17F8-448A-8EE0-73563B174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381000"/>
            <a:ext cx="6096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image43.png">
            <a:extLst>
              <a:ext uri="{FF2B5EF4-FFF2-40B4-BE49-F238E27FC236}">
                <a16:creationId xmlns:a16="http://schemas.microsoft.com/office/drawing/2014/main" id="{4A91744E-3C41-4E93-98CA-0D7B8B9A344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1" y="1752600"/>
            <a:ext cx="4639310" cy="2438400"/>
          </a:xfrm>
          <a:prstGeom prst="rect">
            <a:avLst/>
          </a:prstGeom>
          <a:ln/>
        </p:spPr>
      </p:pic>
      <p:pic>
        <p:nvPicPr>
          <p:cNvPr id="5" name="image9.png">
            <a:extLst>
              <a:ext uri="{FF2B5EF4-FFF2-40B4-BE49-F238E27FC236}">
                <a16:creationId xmlns:a16="http://schemas.microsoft.com/office/drawing/2014/main" id="{A3927ED3-FEA6-4640-9320-02882AE7CF3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91711" y="3733800"/>
            <a:ext cx="4280534" cy="26647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0972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C5DACE-F8D9-40A9-9CB8-CAEFF5C9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562600"/>
          </a:xfrm>
        </p:spPr>
        <p:txBody>
          <a:bodyPr/>
          <a:lstStyle/>
          <a:p>
            <a:r>
              <a:rPr lang="en-IN" dirty="0"/>
              <a:t>Pressure profile- Laminar Flow Physics</a:t>
            </a:r>
          </a:p>
          <a:p>
            <a:r>
              <a:rPr lang="en-IN" dirty="0"/>
              <a:t>Chip1: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Chip2: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557A-9A1F-4377-B14E-E815843B91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248400" cy="15240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18ECD498-743C-4171-9B5B-58BF8B4247D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0" y="1828801"/>
            <a:ext cx="4648200" cy="2362199"/>
          </a:xfrm>
          <a:prstGeom prst="rect">
            <a:avLst/>
          </a:prstGeom>
          <a:ln/>
        </p:spPr>
      </p:pic>
      <p:pic>
        <p:nvPicPr>
          <p:cNvPr id="5" name="image35.png">
            <a:extLst>
              <a:ext uri="{FF2B5EF4-FFF2-40B4-BE49-F238E27FC236}">
                <a16:creationId xmlns:a16="http://schemas.microsoft.com/office/drawing/2014/main" id="{1510A862-7BA1-4709-8EFD-D56BE4353E7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00600" y="3619500"/>
            <a:ext cx="4257040" cy="2667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7606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A72F90-B759-4E5B-BBDF-893C8142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1"/>
            <a:ext cx="8305800" cy="495300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The use of optoelectronic components, such as LED and photodetectors</a:t>
            </a:r>
            <a:endParaRPr lang="en-IN" sz="1800" u="none" strike="noStrike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en-IN" sz="180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Voltmeter reading to correlate the voltage output to quantity of nitrite in analyte</a:t>
            </a:r>
            <a:endParaRPr lang="en-IN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en-IN" sz="180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Microcontroller and Analog to Digital Converter (ADC) to display through </a:t>
            </a:r>
            <a:r>
              <a:rPr lang="en-IN" sz="180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flexible numeric display (FND)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en-IN" sz="180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Microcontroller and display through Smartphone Application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</a:pPr>
            <a:r>
              <a:rPr lang="en-IN" sz="180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2.  Conventional UV-vis spectrophotometers which directly quantify the nitrite content</a:t>
            </a:r>
            <a:endParaRPr lang="en-IN" sz="1800" u="none" strike="noStrike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C5FF-AF97-44E8-9FD7-E2021B6275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" y="20320"/>
            <a:ext cx="7162800" cy="6858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Colorimetric Analysis using Optoelectronic Detection</a:t>
            </a:r>
          </a:p>
        </p:txBody>
      </p:sp>
    </p:spTree>
    <p:extLst>
      <p:ext uri="{BB962C8B-B14F-4D97-AF65-F5344CB8AC3E}">
        <p14:creationId xmlns:p14="http://schemas.microsoft.com/office/powerpoint/2010/main" val="392091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98547-FCD2-41C6-B5EF-B930A19B09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F273B-E9C6-489B-82B5-4868D48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Part2:</a:t>
            </a:r>
            <a:br>
              <a:rPr lang="en-IN" dirty="0"/>
            </a:br>
            <a:r>
              <a:rPr lang="en-IN" sz="3600" dirty="0"/>
              <a:t>Microscopic Analysis- Deep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28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912ED-576E-4777-A321-700CF5B58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 for detection and classification of the sediment</a:t>
            </a:r>
            <a:endParaRPr lang="en-IN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collection</a:t>
            </a:r>
          </a:p>
          <a:p>
            <a:pPr marL="0" indent="0"/>
            <a:r>
              <a:rPr lang="en-US" sz="2000" dirty="0">
                <a:solidFill>
                  <a:srgbClr val="000000"/>
                </a:solidFill>
              </a:rPr>
              <a:t>	- </a:t>
            </a:r>
            <a:r>
              <a:rPr lang="en-IN" sz="2000" dirty="0">
                <a:solidFill>
                  <a:srgbClr val="000000"/>
                </a:solidFill>
              </a:rPr>
              <a:t>Object Detection and Classification using YOLOv3 Algorithm</a:t>
            </a:r>
            <a:endParaRPr lang="en-IN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BE50-DAB3-4A03-8F61-3A1C6AD78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/>
          <a:lstStyle/>
          <a:p>
            <a:r>
              <a:rPr lang="en-IN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48990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184CE-62AC-4A38-ADEA-FCD37FC7C9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F44B-9758-43D5-9981-BE6C5C79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7600"/>
            <a:ext cx="6096000" cy="1676400"/>
          </a:xfrm>
        </p:spPr>
        <p:txBody>
          <a:bodyPr/>
          <a:lstStyle/>
          <a:p>
            <a:r>
              <a:rPr lang="en-IN" dirty="0"/>
              <a:t>Implementation Plan for Project</a:t>
            </a:r>
          </a:p>
        </p:txBody>
      </p:sp>
    </p:spTree>
    <p:extLst>
      <p:ext uri="{BB962C8B-B14F-4D97-AF65-F5344CB8AC3E}">
        <p14:creationId xmlns:p14="http://schemas.microsoft.com/office/powerpoint/2010/main" val="402046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AD4E-5DDF-42A8-B023-4AF50EA4DE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019800" cy="609600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4" name="image45.png">
            <a:extLst>
              <a:ext uri="{FF2B5EF4-FFF2-40B4-BE49-F238E27FC236}">
                <a16:creationId xmlns:a16="http://schemas.microsoft.com/office/drawing/2014/main" id="{DFE31F4C-D7E5-48ED-A639-EB41272F9F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914400"/>
            <a:ext cx="7924799" cy="556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2397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1DE6-E8E9-471B-8BC4-12843C47B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850" y="-28665"/>
            <a:ext cx="6858000" cy="1143000"/>
          </a:xfrm>
        </p:spPr>
        <p:txBody>
          <a:bodyPr/>
          <a:lstStyle/>
          <a:p>
            <a:r>
              <a:rPr lang="en-IN" dirty="0"/>
              <a:t>Metrics of Assessment of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4D81C-8DC5-419B-A84B-C6F4360905E2}"/>
              </a:ext>
            </a:extLst>
          </p:cNvPr>
          <p:cNvSpPr txBox="1"/>
          <p:nvPr/>
        </p:nvSpPr>
        <p:spPr>
          <a:xfrm>
            <a:off x="304800" y="1905000"/>
            <a:ext cx="8610600" cy="275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True Positive</a:t>
            </a:r>
            <a:r>
              <a:rPr lang="en-IN" sz="1800" dirty="0">
                <a:effectLst/>
                <a:latin typeface="Times New Roman" panose="02020603050405020304" pitchFamily="18" charset="0"/>
                <a:ea typeface="Arial Unicode MS"/>
                <a:cs typeface="Gautami" panose="020B0502040204020203" pitchFamily="34" charset="0"/>
              </a:rPr>
              <a:t>- TP was considered for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Arial Unicode MS"/>
                <a:cs typeface="Gautami" panose="020B0502040204020203" pitchFamily="34" charset="0"/>
              </a:rPr>
              <a:t>IoU</a:t>
            </a:r>
            <a:r>
              <a:rPr lang="en-IN" sz="1800" dirty="0">
                <a:effectLst/>
                <a:latin typeface="Times New Roman" panose="02020603050405020304" pitchFamily="18" charset="0"/>
                <a:ea typeface="Arial Unicode MS"/>
                <a:cs typeface="Gautami" panose="020B0502040204020203" pitchFamily="34" charset="0"/>
              </a:rPr>
              <a:t> ≥ 0.5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False Positive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- FP for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IoU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&lt; 0.5 (Indicates a wrong detection)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False Negative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- FN is assigned when no corresponding ground truth is detected.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Precision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(P)= TP / (TP + FP)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Recall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(R) = TP / (TP + FN)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The average precision (AP) is estimated by the area under the precision–recall curve.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E1996-EB4E-4AFB-9500-2DDFCC75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28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093E9D-114E-444A-9653-71E7699F5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16859"/>
              </p:ext>
            </p:extLst>
          </p:nvPr>
        </p:nvGraphicFramePr>
        <p:xfrm>
          <a:off x="571499" y="1472361"/>
          <a:ext cx="8001001" cy="935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928">
                  <a:extLst>
                    <a:ext uri="{9D8B030D-6E8A-4147-A177-3AD203B41FA5}">
                      <a16:colId xmlns:a16="http://schemas.microsoft.com/office/drawing/2014/main" val="583147254"/>
                    </a:ext>
                  </a:extLst>
                </a:gridCol>
                <a:gridCol w="725010">
                  <a:extLst>
                    <a:ext uri="{9D8B030D-6E8A-4147-A177-3AD203B41FA5}">
                      <a16:colId xmlns:a16="http://schemas.microsoft.com/office/drawing/2014/main" val="3988958925"/>
                    </a:ext>
                  </a:extLst>
                </a:gridCol>
                <a:gridCol w="647330">
                  <a:extLst>
                    <a:ext uri="{9D8B030D-6E8A-4147-A177-3AD203B41FA5}">
                      <a16:colId xmlns:a16="http://schemas.microsoft.com/office/drawing/2014/main" val="3857907692"/>
                    </a:ext>
                  </a:extLst>
                </a:gridCol>
                <a:gridCol w="647330">
                  <a:extLst>
                    <a:ext uri="{9D8B030D-6E8A-4147-A177-3AD203B41FA5}">
                      <a16:colId xmlns:a16="http://schemas.microsoft.com/office/drawing/2014/main" val="1839281258"/>
                    </a:ext>
                  </a:extLst>
                </a:gridCol>
                <a:gridCol w="958049">
                  <a:extLst>
                    <a:ext uri="{9D8B030D-6E8A-4147-A177-3AD203B41FA5}">
                      <a16:colId xmlns:a16="http://schemas.microsoft.com/office/drawing/2014/main" val="3363431883"/>
                    </a:ext>
                  </a:extLst>
                </a:gridCol>
                <a:gridCol w="1061621">
                  <a:extLst>
                    <a:ext uri="{9D8B030D-6E8A-4147-A177-3AD203B41FA5}">
                      <a16:colId xmlns:a16="http://schemas.microsoft.com/office/drawing/2014/main" val="1879441901"/>
                    </a:ext>
                  </a:extLst>
                </a:gridCol>
                <a:gridCol w="789743">
                  <a:extLst>
                    <a:ext uri="{9D8B030D-6E8A-4147-A177-3AD203B41FA5}">
                      <a16:colId xmlns:a16="http://schemas.microsoft.com/office/drawing/2014/main" val="3405485346"/>
                    </a:ext>
                  </a:extLst>
                </a:gridCol>
                <a:gridCol w="841529">
                  <a:extLst>
                    <a:ext uri="{9D8B030D-6E8A-4147-A177-3AD203B41FA5}">
                      <a16:colId xmlns:a16="http://schemas.microsoft.com/office/drawing/2014/main" val="470865805"/>
                    </a:ext>
                  </a:extLst>
                </a:gridCol>
                <a:gridCol w="1100461">
                  <a:extLst>
                    <a:ext uri="{9D8B030D-6E8A-4147-A177-3AD203B41FA5}">
                      <a16:colId xmlns:a16="http://schemas.microsoft.com/office/drawing/2014/main" val="2715418726"/>
                    </a:ext>
                  </a:extLst>
                </a:gridCol>
              </a:tblGrid>
              <a:tr h="513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Confidence Threshold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TP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FP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FN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Average IoU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F1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mAP@0.5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51836509"/>
                  </a:ext>
                </a:extLst>
              </a:tr>
              <a:tr h="400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0.25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39387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7571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2848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64.86 %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0.84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0.93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0.88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0.924018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103662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B124-28D7-4A8B-A19B-8B84D54B7D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83C9BA-4002-42EB-BDEF-BE29DABF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05671" y="-481761"/>
            <a:ext cx="18643107" cy="93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3B658-BD11-4F95-954A-7422A4273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03847"/>
              </p:ext>
            </p:extLst>
          </p:nvPr>
        </p:nvGraphicFramePr>
        <p:xfrm>
          <a:off x="2590800" y="2819400"/>
          <a:ext cx="3708400" cy="3020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880260625"/>
                    </a:ext>
                  </a:extLst>
                </a:gridCol>
                <a:gridCol w="795552">
                  <a:extLst>
                    <a:ext uri="{9D8B030D-6E8A-4147-A177-3AD203B41FA5}">
                      <a16:colId xmlns:a16="http://schemas.microsoft.com/office/drawing/2014/main" val="491836118"/>
                    </a:ext>
                  </a:extLst>
                </a:gridCol>
                <a:gridCol w="757967">
                  <a:extLst>
                    <a:ext uri="{9D8B030D-6E8A-4147-A177-3AD203B41FA5}">
                      <a16:colId xmlns:a16="http://schemas.microsoft.com/office/drawing/2014/main" val="622365784"/>
                    </a:ext>
                  </a:extLst>
                </a:gridCol>
                <a:gridCol w="757967">
                  <a:extLst>
                    <a:ext uri="{9D8B030D-6E8A-4147-A177-3AD203B41FA5}">
                      <a16:colId xmlns:a16="http://schemas.microsoft.com/office/drawing/2014/main" val="3014225416"/>
                    </a:ext>
                  </a:extLst>
                </a:gridCol>
                <a:gridCol w="933364">
                  <a:extLst>
                    <a:ext uri="{9D8B030D-6E8A-4147-A177-3AD203B41FA5}">
                      <a16:colId xmlns:a16="http://schemas.microsoft.com/office/drawing/2014/main" val="2464724819"/>
                    </a:ext>
                  </a:extLst>
                </a:gridCol>
              </a:tblGrid>
              <a:tr h="7442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Class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Class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True Positive (TP)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False Positive (FP)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Average Precision (AP)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788864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cast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3137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686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90.91 %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9601778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cryst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1555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285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94.66 %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90211903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epith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5814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1835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91.62 %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4147694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epithn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617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124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86.11 %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97638173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eryth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20318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2545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94.14 %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9928533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leuko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5997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1731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95.65 %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22055371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mycete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1949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365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93.72 %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152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4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D1EB-75A1-4263-83BB-BE850552AD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172200" cy="685800"/>
          </a:xfrm>
        </p:spPr>
        <p:txBody>
          <a:bodyPr/>
          <a:lstStyle/>
          <a:p>
            <a:r>
              <a:rPr lang="en-IN" dirty="0"/>
              <a:t>Test images Performance</a:t>
            </a:r>
          </a:p>
        </p:txBody>
      </p:sp>
      <p:pic>
        <p:nvPicPr>
          <p:cNvPr id="4" name="image17.png">
            <a:extLst>
              <a:ext uri="{FF2B5EF4-FFF2-40B4-BE49-F238E27FC236}">
                <a16:creationId xmlns:a16="http://schemas.microsoft.com/office/drawing/2014/main" id="{99E419FE-6F1A-42C9-B779-4DCF07C4F6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914400"/>
            <a:ext cx="4343400" cy="3352800"/>
          </a:xfrm>
          <a:prstGeom prst="rect">
            <a:avLst/>
          </a:prstGeom>
          <a:ln/>
        </p:spPr>
      </p:pic>
      <p:pic>
        <p:nvPicPr>
          <p:cNvPr id="5" name="image48.png">
            <a:extLst>
              <a:ext uri="{FF2B5EF4-FFF2-40B4-BE49-F238E27FC236}">
                <a16:creationId xmlns:a16="http://schemas.microsoft.com/office/drawing/2014/main" id="{ECFA7427-9367-4CC4-B4DC-6870509D1A1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51680" y="2758440"/>
            <a:ext cx="4495800" cy="35661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7684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24F2C-2DFF-4D7A-8E87-5F21C02C0C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BB4E3-0679-4FC6-A0C7-FE5F89AB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478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8768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is a relationship between the quantity of nitrite in urine samples and UTI but further research has to be conducted to model the relationship. 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cases wherein the urine culture test is mandatory to provide valuable information on the detection of the type of bacterial UTI, a microfluidic lab on chip system could be designed for speedy test results as compared to the current 24 – 72 hours time range. </a:t>
            </a:r>
          </a:p>
          <a:p>
            <a:pPr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Further research can also be done to understand the relationship between the quantity of nitrite and the type of bacteria.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-1524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188273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E84E4-98CF-4903-917A-7DCD713F52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56DD50-F044-44BF-AB7A-7CB892F8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3860800"/>
            <a:ext cx="3505200" cy="15240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2392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2B150B-16A3-4F8D-B7E8-95EB793D4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517467"/>
              </p:ext>
            </p:extLst>
          </p:nvPr>
        </p:nvGraphicFramePr>
        <p:xfrm>
          <a:off x="533400" y="1219200"/>
          <a:ext cx="8000999" cy="3614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638">
                  <a:extLst>
                    <a:ext uri="{9D8B030D-6E8A-4147-A177-3AD203B41FA5}">
                      <a16:colId xmlns:a16="http://schemas.microsoft.com/office/drawing/2014/main" val="2197481013"/>
                    </a:ext>
                  </a:extLst>
                </a:gridCol>
                <a:gridCol w="2582897">
                  <a:extLst>
                    <a:ext uri="{9D8B030D-6E8A-4147-A177-3AD203B41FA5}">
                      <a16:colId xmlns:a16="http://schemas.microsoft.com/office/drawing/2014/main" val="473465355"/>
                    </a:ext>
                  </a:extLst>
                </a:gridCol>
                <a:gridCol w="1740348">
                  <a:extLst>
                    <a:ext uri="{9D8B030D-6E8A-4147-A177-3AD203B41FA5}">
                      <a16:colId xmlns:a16="http://schemas.microsoft.com/office/drawing/2014/main" val="214500294"/>
                    </a:ext>
                  </a:extLst>
                </a:gridCol>
                <a:gridCol w="2871116">
                  <a:extLst>
                    <a:ext uri="{9D8B030D-6E8A-4147-A177-3AD203B41FA5}">
                      <a16:colId xmlns:a16="http://schemas.microsoft.com/office/drawing/2014/main" val="341892961"/>
                    </a:ext>
                  </a:extLst>
                </a:gridCol>
              </a:tblGrid>
              <a:tr h="886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1 Oct 2021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15 November 2021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5 December 2021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829044"/>
                  </a:ext>
                </a:extLst>
              </a:tr>
              <a:tr h="1232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 research on general components involved in the project</a:t>
                      </a:r>
                      <a:endParaRPr lang="en-IN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Leftover</a:t>
                      </a:r>
                      <a:endParaRPr lang="en-IN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596628"/>
                  </a:ext>
                </a:extLst>
              </a:tr>
              <a:tr h="812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research related to the project</a:t>
                      </a:r>
                      <a:endParaRPr lang="en-IN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Finishing Changes</a:t>
                      </a:r>
                      <a:endParaRPr lang="en-IN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420049"/>
                  </a:ext>
                </a:extLst>
              </a:tr>
              <a:tr h="6498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endParaRPr lang="en-IN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32954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87ED-1FF1-4649-AC99-72581324B9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60" y="25400"/>
            <a:ext cx="63246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905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1"/>
            <a:ext cx="8839200" cy="51054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Aims to contribute to medical research on Urinary Tract Infections (UTIs):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</a:rPr>
              <a:t>	- Microfluidic biosensor –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</a:rPr>
              <a:t>	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nitrite detection in urine to indicate Urinary Tract Infection (UTI).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</a:rPr>
              <a:t>	- Deep Learning –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To classify UTIs other than Bacterial UTIs, from microscopic images 	containing various urine sediments.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Aims to present a thorough study of various projects carried out in this field towards a similar aim.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76199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135265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495300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ea typeface="Cambria" panose="02040503050406030204" pitchFamily="18" charset="0"/>
              </a:rPr>
              <a:t>A focus on optoelectronic devices in medical applications was chosen due to it’s many uses in electronics and healthcare like pulse oximeters and glucose testing for diabetes.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ea typeface="Cambria" panose="02040503050406030204" pitchFamily="18" charset="0"/>
              </a:rPr>
              <a:t>Nitrite is used for detecting Bacterial Urinary Tract Infections so focus is on a nitrite microfluidic biosensor.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ea typeface="Cambria" panose="02040503050406030204" pitchFamily="18" charset="0"/>
              </a:rPr>
              <a:t>I am currently doing a deep learning course and I finished an image processing course the previous semester, so I can carry out the automatic detection and classification of the urine sediments.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9247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4DDF8-A9F3-4BBF-A3B8-2D06FB2E90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E8C92-9FCB-4837-8B22-2218C4B7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657600"/>
            <a:ext cx="6172200" cy="1676400"/>
          </a:xfrm>
        </p:spPr>
        <p:txBody>
          <a:bodyPr/>
          <a:lstStyle/>
          <a:p>
            <a:r>
              <a:rPr lang="en-IN" dirty="0"/>
              <a:t>Implementation Details of Project</a:t>
            </a:r>
          </a:p>
        </p:txBody>
      </p:sp>
    </p:spTree>
    <p:extLst>
      <p:ext uri="{BB962C8B-B14F-4D97-AF65-F5344CB8AC3E}">
        <p14:creationId xmlns:p14="http://schemas.microsoft.com/office/powerpoint/2010/main" val="58621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3F80C-2B71-411A-BC76-AB3E4F72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3999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 to urinary tract infections and medical procedure currently followed.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colorimetric analysis and MEMS sensors for nitrite.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deep learning in urine sediment images.</a:t>
            </a:r>
          </a:p>
          <a:p>
            <a:endParaRPr lang="en-IN" sz="2000" dirty="0"/>
          </a:p>
          <a:p>
            <a:pPr marL="457200" indent="-457200">
              <a:buAutoNum type="arabicPeriod" startAt="2"/>
            </a:pPr>
            <a:r>
              <a:rPr lang="en-IN" sz="2800" dirty="0"/>
              <a:t>Review of Literature- </a:t>
            </a:r>
            <a:r>
              <a:rPr lang="en-US" sz="2000" dirty="0">
                <a:solidFill>
                  <a:srgbClr val="000000"/>
                </a:solidFill>
              </a:rPr>
              <a:t>Previous work on the related fields.</a:t>
            </a:r>
            <a:endParaRPr lang="en-US" sz="20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Colorimetric analysis and/or MEMS sensors for nitrite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 or Image Processing for Urine Sediment Detection and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/>
            <a:endParaRPr lang="en-IN" sz="1800" b="1" i="1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endParaRPr lang="en-IN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D13-95E6-4FFB-8C4D-75DA55B20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096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42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E03C72-E224-47F3-882A-B990867C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5029200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sz="2800" dirty="0">
                <a:solidFill>
                  <a:srgbClr val="000000"/>
                </a:solidFill>
              </a:rPr>
              <a:t>Methodology and Results</a:t>
            </a:r>
          </a:p>
          <a:p>
            <a:pPr marL="0" indent="0"/>
            <a:endParaRPr lang="en-US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Microfluidic sensor for detection of nitrite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/>
            <a:r>
              <a:rPr lang="en-US" sz="2400" dirty="0">
                <a:solidFill>
                  <a:srgbClr val="000000"/>
                </a:solidFill>
              </a:rPr>
              <a:t>	-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Colorimetric Reagent</a:t>
            </a:r>
          </a:p>
          <a:p>
            <a:pPr marL="0" indent="0"/>
            <a:r>
              <a:rPr lang="en-IN" sz="2000" dirty="0">
                <a:solidFill>
                  <a:srgbClr val="000000"/>
                </a:solidFill>
              </a:rPr>
              <a:t>	- Creo Parametric Design</a:t>
            </a:r>
            <a:endParaRPr lang="en-IN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r>
              <a:rPr lang="en-US" sz="2000" dirty="0">
                <a:solidFill>
                  <a:srgbClr val="000000"/>
                </a:solidFill>
              </a:rPr>
              <a:t>	-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COMSOL simulation</a:t>
            </a:r>
          </a:p>
          <a:p>
            <a:pPr marL="0" indent="0"/>
            <a:r>
              <a:rPr lang="en-US" sz="2000" dirty="0">
                <a:solidFill>
                  <a:srgbClr val="000000"/>
                </a:solidFill>
              </a:rPr>
              <a:t>	- </a:t>
            </a:r>
            <a:r>
              <a:rPr lang="en-IN" sz="2000" dirty="0">
                <a:solidFill>
                  <a:srgbClr val="000000"/>
                </a:solidFill>
              </a:rPr>
              <a:t>Optoelectronic Detection</a:t>
            </a:r>
            <a:endParaRPr lang="en-IN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endParaRPr lang="en-I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 for detection and classification of the sediment</a:t>
            </a:r>
            <a:endParaRPr lang="en-IN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collection</a:t>
            </a:r>
          </a:p>
          <a:p>
            <a:pPr marL="0" indent="0"/>
            <a:r>
              <a:rPr lang="en-US" sz="2000" dirty="0">
                <a:solidFill>
                  <a:srgbClr val="000000"/>
                </a:solidFill>
              </a:rPr>
              <a:t>	- </a:t>
            </a:r>
            <a:r>
              <a:rPr lang="en-IN" sz="2000" dirty="0">
                <a:solidFill>
                  <a:srgbClr val="000000"/>
                </a:solidFill>
              </a:rPr>
              <a:t>Object Detection and Classification</a:t>
            </a:r>
            <a:endParaRPr lang="en-IN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b="1" i="1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99DA-08A7-4D6E-A0C6-D4518907A1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096000" cy="7620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41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02FB19-BDAD-447B-9710-E25DDA5B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257800"/>
          </a:xfrm>
        </p:spPr>
        <p:txBody>
          <a:bodyPr/>
          <a:lstStyle/>
          <a:p>
            <a:r>
              <a:rPr lang="en-US" dirty="0"/>
              <a:t>Urinary Tract Infection Diagnosis: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Visual Exam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Chemical Exam – Microfluidic chip can be used here</a:t>
            </a:r>
          </a:p>
          <a:p>
            <a:pPr marL="400050" lvl="1" indent="0">
              <a:buNone/>
            </a:pPr>
            <a:r>
              <a:rPr lang="en-US" sz="1800" dirty="0"/>
              <a:t>For quantitative analysis of nitrite in urine sample.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Microscopic Exam – Deep Learning can be used here</a:t>
            </a:r>
          </a:p>
          <a:p>
            <a:pPr marL="400050" lvl="1" indent="0">
              <a:buNone/>
            </a:pPr>
            <a:r>
              <a:rPr lang="en-US" sz="1800" dirty="0"/>
              <a:t>For imaging of urine sediment.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055A-20E9-4206-B026-9185FDD9CC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48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839</Words>
  <Application>Microsoft Office PowerPoint</Application>
  <PresentationFormat>On-screen Show (4:3)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Office Theme</vt:lpstr>
      <vt:lpstr>Development of Microfluidic Sensor</vt:lpstr>
      <vt:lpstr>Implementation Plan for Project</vt:lpstr>
      <vt:lpstr>PowerPoint Presentation</vt:lpstr>
      <vt:lpstr>PowerPoint Presentation</vt:lpstr>
      <vt:lpstr>PowerPoint Presentation</vt:lpstr>
      <vt:lpstr>Implementation Details of Project</vt:lpstr>
      <vt:lpstr>PowerPoint Presentation</vt:lpstr>
      <vt:lpstr>PowerPoint Presentation</vt:lpstr>
      <vt:lpstr>PowerPoint Presentation</vt:lpstr>
      <vt:lpstr>PowerPoint Presentation</vt:lpstr>
      <vt:lpstr>Part1:  Chemical Analysis of UTI- Microfluidic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Part2: Microscopic Analysis-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Shika R</cp:lastModifiedBy>
  <cp:revision>218</cp:revision>
  <dcterms:created xsi:type="dcterms:W3CDTF">2011-09-14T09:42:05Z</dcterms:created>
  <dcterms:modified xsi:type="dcterms:W3CDTF">2021-12-14T10:55:25Z</dcterms:modified>
</cp:coreProperties>
</file>