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5143500" cy="9144000"/>
  <p:embeddedFontLst>
    <p:embeddedFont>
      <p:font typeface="Caveat"/>
      <p:regular r:id="rId17"/>
      <p:bold r:id="rId18"/>
    </p:embeddedFon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GLITCGjaQVfWnYM/mmYVeWdIF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65C4EE-0D54-4F65-AD25-C0364BEAC5F4}">
  <a:tblStyle styleId="{0E65C4EE-0D54-4F65-AD25-C0364BEAC5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ve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Cave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3f6745cb9ecf94f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3f6745cb9ecf94f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73f6745cb9ecf94f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everyone should mute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d9c3eec4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d9c3eec4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dd9c3eec4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d9c3eec4a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d9c3eec4a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dd9c3eec4a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d5265bfc45_0_3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d5265bfc45_0_3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gd5265bfc45_0_321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gd5265bfc45_0_321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gd5265bfc45_0_321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9" name="Google Shape;19;gd5265bfc45_0_321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d5265bfc45_0_321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gd5265bfc45_0_321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gd5265bfc45_0_321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3" name="Google Shape;23;gd5265bfc45_0_321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d5265bfc45_0_321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d5265bfc45_0_3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gd5265bfc45_0_321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7" name="Google Shape;27;gd5265bfc45_0_3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d5265bfc45_0_3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d5265bfc45_0_3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gd5265bfc45_0_321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31" name="Google Shape;31;gd5265bfc45_0_3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d5265bfc45_0_3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d5265bfc45_0_3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gd5265bfc45_0_321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5" name="Google Shape;35;gd5265bfc45_0_3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d5265bfc45_0_3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d5265bfc45_0_3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gd5265bfc45_0_32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9" name="Google Shape;39;gd5265bfc45_0_32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gd5265bfc45_0_3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5265bfc45_0_42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gd5265bfc45_0_42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6" name="Google Shape;116;gd5265bfc45_0_4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d5265bfc45_0_4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d5265bfc45_0_4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gd5265bfc45_0_42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20" name="Google Shape;120;gd5265bfc45_0_4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d5265bfc45_0_4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d5265bfc45_0_4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gd5265bfc45_0_42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gd5265bfc45_0_42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5" name="Google Shape;125;gd5265bfc45_0_4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5265bfc45_0_4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d5265bfc45_0_349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gd5265bfc45_0_34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4" name="Google Shape;44;gd5265bfc45_0_34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d5265bfc45_0_34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d5265bfc45_0_34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" name="Google Shape;47;gd5265bfc45_0_349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8" name="Google Shape;48;gd5265bfc45_0_34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gd5265bfc45_0_34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gd5265bfc45_0_34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gd5265bfc45_0_34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gd5265bfc45_0_34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5265bfc45_0_36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d5265bfc45_0_36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d5265bfc45_0_36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d5265bfc45_0_36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" name="Google Shape;58;gd5265bfc45_0_36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gd5265bfc45_0_36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5265bfc45_0_36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d5265bfc45_0_36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d5265bfc45_0_36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d5265bfc45_0_3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gd5265bfc45_0_36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" name="Google Shape;66;gd5265bfc45_0_36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7" name="Google Shape;67;gd5265bfc45_0_36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5265bfc45_0_37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d5265bfc45_0_37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d5265bfc45_0_37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d5265bfc45_0_37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" name="Google Shape;73;gd5265bfc45_0_3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265bfc45_0_38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d5265bfc45_0_38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d5265bfc45_0_38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d5265bfc45_0_382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gd5265bfc45_0_382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0" name="Google Shape;80;gd5265bfc45_0_38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265bfc45_0_389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d5265bfc45_0_38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gd5265bfc45_0_389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5" name="Google Shape;85;gd5265bfc45_0_389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d5265bfc45_0_389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d5265bfc45_0_389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gd5265bfc45_0_38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gd5265bfc45_0_389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90" name="Google Shape;90;gd5265bfc45_0_38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d5265bfc45_0_38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d5265bfc45_0_38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gd5265bfc45_0_3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4" name="Google Shape;94;gd5265bfc45_0_38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gd5265bfc45_0_38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d5265bfc45_0_38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gd5265bfc45_0_38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8" name="Google Shape;98;gd5265bfc45_0_38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5265bfc45_0_40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d5265bfc45_0_40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d5265bfc45_0_40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d5265bfc45_0_407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" name="Google Shape;104;gd5265bfc45_0_407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gd5265bfc45_0_407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6" name="Google Shape;106;gd5265bfc45_0_40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5265bfc45_0_4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d5265bfc45_0_4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d5265bfc45_0_4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d5265bfc45_0_415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2" name="Google Shape;112;gd5265bfc45_0_4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d5265bfc45_0_3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" name="Google Shape;11;gd5265bfc45_0_31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gd5265bfc45_0_3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/>
          <p:nvPr/>
        </p:nvSpPr>
        <p:spPr>
          <a:xfrm>
            <a:off x="0" y="0"/>
            <a:ext cx="9144000" cy="51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International System of Numeration</a:t>
            </a:r>
            <a:endParaRPr b="1" i="0" sz="2400" u="sng" cap="none" strike="noStrike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 How many lakhs make a million?</a:t>
            </a:r>
            <a:endParaRPr b="0" i="0" sz="2400" u="none" cap="none" strike="noStrike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How many millions make a crore?</a:t>
            </a:r>
            <a:endParaRPr b="0" i="0" sz="2400" u="none" cap="none" strike="noStrike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Fill in the blanks:</a:t>
            </a:r>
            <a:endParaRPr b="0" i="0" sz="2400" u="none" cap="none" strike="noStrike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(a) 1 lakh = _______ ten thousand.</a:t>
            </a:r>
            <a:endParaRPr b="0" i="0" sz="2400" u="none" cap="none" strike="noStrike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(b) 1 million = _______ hundred thousand.</a:t>
            </a:r>
            <a:endParaRPr b="0" i="0" sz="2400" u="none" cap="none" strike="noStrike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(c) 1 crore = _______ ten lakh.</a:t>
            </a:r>
            <a:endParaRPr b="0" i="0" sz="2400" u="none" cap="none" strike="noStrike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(d) 1 crore = _______ million.</a:t>
            </a:r>
            <a:endParaRPr b="0" i="0" sz="2400" u="none" cap="none" strike="noStrike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(e) 1 million = _______ lakh.</a:t>
            </a:r>
            <a:endParaRPr b="0" i="0" sz="2400" u="none" cap="none" strike="noStrike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graphicFrame>
        <p:nvGraphicFramePr>
          <p:cNvPr id="134" name="Google Shape;134;p3"/>
          <p:cNvGraphicFramePr/>
          <p:nvPr/>
        </p:nvGraphicFramePr>
        <p:xfrm>
          <a:off x="1991933" y="32386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{0E65C4EE-0D54-4F65-AD25-C0364BEAC5F4}</a:tableStyleId>
              </a:tblPr>
              <a:tblGrid>
                <a:gridCol w="1114875"/>
                <a:gridCol w="1114875"/>
                <a:gridCol w="1114875"/>
                <a:gridCol w="1114875"/>
              </a:tblGrid>
              <a:tr h="6689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/>
                        <a:t>Indian system</a:t>
                      </a:r>
                      <a:endParaRPr b="1" sz="2700"/>
                    </a:p>
                  </a:txBody>
                  <a:tcPr marT="91425" marB="91425" marR="91425" marL="91425">
                    <a:lnL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hMerge="1"/>
                <a:tc hMerge="1"/>
                <a:tc hMerge="1"/>
              </a:tr>
              <a:tr h="55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</a:t>
                      </a:r>
                      <a:endParaRPr b="1"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L</a:t>
                      </a:r>
                      <a:endParaRPr b="1"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th</a:t>
                      </a:r>
                      <a:endParaRPr b="1"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O</a:t>
                      </a:r>
                      <a:endParaRPr b="1"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5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2</a:t>
                      </a:r>
                      <a:endParaRPr b="1"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2</a:t>
                      </a:r>
                      <a:endParaRPr b="1"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2</a:t>
                      </a:r>
                      <a:endParaRPr b="1"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3</a:t>
                      </a:r>
                      <a:endParaRPr b="1"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Google Shape;135;p3"/>
          <p:cNvGraphicFramePr/>
          <p:nvPr/>
        </p:nvGraphicFramePr>
        <p:xfrm>
          <a:off x="2207470" y="9699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{0E65C4EE-0D54-4F65-AD25-C0364BEAC5F4}</a:tableStyleId>
              </a:tblPr>
              <a:tblGrid>
                <a:gridCol w="1191675"/>
                <a:gridCol w="1191675"/>
                <a:gridCol w="1191675"/>
              </a:tblGrid>
              <a:tr h="5900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International system</a:t>
                      </a:r>
                      <a:endParaRPr b="1" sz="2500"/>
                    </a:p>
                  </a:txBody>
                  <a:tcPr marT="91425" marB="91425" marR="91425" marL="91425">
                    <a:lnL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hMerge="1"/>
                <a:tc hMerge="1"/>
              </a:tr>
              <a:tr h="59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/>
                        <a:t>M</a:t>
                      </a:r>
                      <a:endParaRPr b="1" sz="2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/>
                        <a:t>Th</a:t>
                      </a:r>
                      <a:endParaRPr b="1" sz="2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/>
                        <a:t>O</a:t>
                      </a:r>
                      <a:endParaRPr b="1" sz="2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9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/>
                        <a:t>3</a:t>
                      </a:r>
                      <a:endParaRPr b="1" sz="2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/>
                        <a:t>3</a:t>
                      </a:r>
                      <a:endParaRPr b="1" sz="2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/>
                        <a:t>3</a:t>
                      </a:r>
                      <a:endParaRPr b="1" sz="2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0" name="Google Shape;19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1" name="Google Shape;1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600"/>
            <a:ext cx="9144000" cy="72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"/>
          <p:cNvSpPr txBox="1"/>
          <p:nvPr/>
        </p:nvSpPr>
        <p:spPr>
          <a:xfrm>
            <a:off x="-2888675" y="2316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-887000" y="4383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●"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2842225" y="2948650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0" name="Google Shape;15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6" name="Google Shape;1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82702" y="360138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8" name="Google Shape;1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4" name="Google Shape;18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