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315" r:id="rId4"/>
    <p:sldId id="316" r:id="rId5"/>
    <p:sldId id="314" r:id="rId6"/>
    <p:sldId id="319" r:id="rId7"/>
    <p:sldId id="322" r:id="rId8"/>
    <p:sldId id="320" r:id="rId9"/>
    <p:sldId id="317" r:id="rId10"/>
    <p:sldId id="310" r:id="rId11"/>
    <p:sldId id="321" r:id="rId12"/>
    <p:sldId id="311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1"/>
            <p14:sldId id="315"/>
            <p14:sldId id="316"/>
            <p14:sldId id="314"/>
            <p14:sldId id="319"/>
            <p14:sldId id="322"/>
            <p14:sldId id="320"/>
            <p14:sldId id="317"/>
            <p14:sldId id="310"/>
            <p14:sldId id="321"/>
            <p14:sldId id="31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83673" autoAdjust="0"/>
  </p:normalViewPr>
  <p:slideViewPr>
    <p:cSldViewPr>
      <p:cViewPr varScale="1">
        <p:scale>
          <a:sx n="106" d="100"/>
          <a:sy n="106" d="100"/>
        </p:scale>
        <p:origin x="2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0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1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111375"/>
            <a:ext cx="6180224" cy="1470025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ko-KR" dirty="0"/>
              <a:t>5</a:t>
            </a:r>
            <a:r>
              <a:rPr lang="en-US" dirty="0"/>
              <a:t>-1</a:t>
            </a:r>
            <a:br>
              <a:rPr lang="en-US" dirty="0"/>
            </a:br>
            <a:r>
              <a:rPr lang="en-US" dirty="0"/>
              <a:t>Monte Carlo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1910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Min Sup Hur</a:t>
            </a:r>
          </a:p>
          <a:p>
            <a:r>
              <a:rPr lang="en-US" sz="2400" dirty="0">
                <a:latin typeface="+mn-lt"/>
              </a:rPr>
              <a:t>Mar. 28  202</a:t>
            </a:r>
            <a:r>
              <a:rPr lang="en-US" altLang="ko-KR" sz="2400" dirty="0">
                <a:latin typeface="+mn-lt"/>
              </a:rPr>
              <a:t>3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Useful Functions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A6264-8627-8142-9360-B65630C07EA8}"/>
              </a:ext>
            </a:extLst>
          </p:cNvPr>
          <p:cNvSpPr txBox="1"/>
          <p:nvPr/>
        </p:nvSpPr>
        <p:spPr>
          <a:xfrm>
            <a:off x="426719" y="1219200"/>
            <a:ext cx="558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useful functions in random package.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5690-41A9-B540-A97D-4EC8935823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652"/>
            <a:ext cx="7086600" cy="13135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44A239-6703-BF4C-A200-6D633F464C91}"/>
              </a:ext>
            </a:extLst>
          </p:cNvPr>
          <p:cNvSpPr txBox="1"/>
          <p:nvPr/>
        </p:nvSpPr>
        <p:spPr>
          <a:xfrm>
            <a:off x="457200" y="37338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7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Using gauss() function of python, create a set of data points, which are Gaussian-distributed. Visualize the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DD370-86E8-0343-9DBC-DFCE94F904AE}"/>
              </a:ext>
            </a:extLst>
          </p:cNvPr>
          <p:cNvSpPr txBox="1"/>
          <p:nvPr/>
        </p:nvSpPr>
        <p:spPr>
          <a:xfrm>
            <a:off x="457200" y="44004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</a:t>
            </a:r>
            <a:r>
              <a:rPr lang="en-US" sz="2000" dirty="0" err="1"/>
              <a:t>gaussian.py</a:t>
            </a:r>
            <a:r>
              <a:rPr lang="en-US" sz="2000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Acceptance-Rejection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FBACC-0A52-5845-944F-EFE2A65AE1B9}"/>
              </a:ext>
            </a:extLst>
          </p:cNvPr>
          <p:cNvSpPr txBox="1"/>
          <p:nvPr/>
        </p:nvSpPr>
        <p:spPr>
          <a:xfrm>
            <a:off x="426718" y="1219200"/>
            <a:ext cx="818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construction of a general distribution, use the acceptance-rejection technique.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B6F4F-9FF5-4246-874A-B64C0506950E}"/>
              </a:ext>
            </a:extLst>
          </p:cNvPr>
          <p:cNvGrpSpPr/>
          <p:nvPr/>
        </p:nvGrpSpPr>
        <p:grpSpPr>
          <a:xfrm>
            <a:off x="516563" y="1792884"/>
            <a:ext cx="3141037" cy="1255116"/>
            <a:chOff x="516563" y="1792884"/>
            <a:chExt cx="3141037" cy="125511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2A060265-7BFB-7E4A-AC20-B0A9AE272140}"/>
                </a:ext>
              </a:extLst>
            </p:cNvPr>
            <p:cNvSpPr/>
            <p:nvPr/>
          </p:nvSpPr>
          <p:spPr>
            <a:xfrm>
              <a:off x="1354749" y="1981200"/>
              <a:ext cx="1377000" cy="685799"/>
            </a:xfrm>
            <a:prstGeom prst="triangle">
              <a:avLst>
                <a:gd name="adj" fmla="val 29084"/>
              </a:avLst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CAF025-3EB4-CD4B-BC75-22600968533C}"/>
                </a:ext>
              </a:extLst>
            </p:cNvPr>
            <p:cNvCxnSpPr/>
            <p:nvPr/>
          </p:nvCxnSpPr>
          <p:spPr>
            <a:xfrm>
              <a:off x="668949" y="2667000"/>
              <a:ext cx="25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DA558E-1C0F-0249-B10A-D21281067926}"/>
                </a:ext>
              </a:extLst>
            </p:cNvPr>
            <p:cNvSpPr txBox="1"/>
            <p:nvPr/>
          </p:nvSpPr>
          <p:spPr>
            <a:xfrm>
              <a:off x="516563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D9D008-C96F-8F4A-97F9-DFC3E74A2D83}"/>
                </a:ext>
              </a:extLst>
            </p:cNvPr>
            <p:cNvSpPr txBox="1"/>
            <p:nvPr/>
          </p:nvSpPr>
          <p:spPr>
            <a:xfrm>
              <a:off x="3110463" y="2590800"/>
              <a:ext cx="54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max</a:t>
              </a:r>
              <a:endParaRPr lang="en-US" baseline="-250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A80535-8EBA-C148-B921-ACC190EE6C95}"/>
                </a:ext>
              </a:extLst>
            </p:cNvPr>
            <p:cNvCxnSpPr/>
            <p:nvPr/>
          </p:nvCxnSpPr>
          <p:spPr>
            <a:xfrm flipV="1">
              <a:off x="1126149" y="1984852"/>
              <a:ext cx="0" cy="685799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22DCC2-7941-2E45-8ABC-6A40B37D2527}"/>
                </a:ext>
              </a:extLst>
            </p:cNvPr>
            <p:cNvSpPr txBox="1"/>
            <p:nvPr/>
          </p:nvSpPr>
          <p:spPr>
            <a:xfrm>
              <a:off x="607866" y="2102808"/>
              <a:ext cx="51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baseline="-25000" dirty="0" err="1"/>
                <a:t>max</a:t>
              </a:r>
              <a:endParaRPr lang="en-US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EED721-5475-B744-B6B5-D3926D6443A0}"/>
                </a:ext>
              </a:extLst>
            </p:cNvPr>
            <p:cNvSpPr txBox="1"/>
            <p:nvPr/>
          </p:nvSpPr>
          <p:spPr>
            <a:xfrm>
              <a:off x="1861012" y="179288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6D50F-8F7B-584B-852E-619658237B06}"/>
                </a:ext>
              </a:extLst>
            </p:cNvPr>
            <p:cNvSpPr txBox="1"/>
            <p:nvPr/>
          </p:nvSpPr>
          <p:spPr>
            <a:xfrm>
              <a:off x="2040549" y="2678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V</a:t>
              </a:r>
              <a:endParaRPr lang="en-US" i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346F0A-CC8C-4542-A65C-CD41862C6621}"/>
                </a:ext>
              </a:extLst>
            </p:cNvPr>
            <p:cNvCxnSpPr/>
            <p:nvPr/>
          </p:nvCxnSpPr>
          <p:spPr>
            <a:xfrm flipV="1">
              <a:off x="2198605" y="2307000"/>
              <a:ext cx="0" cy="360000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EEAA10-997A-194C-B24E-DD66097FDF63}"/>
              </a:ext>
            </a:extLst>
          </p:cNvPr>
          <p:cNvSpPr txBox="1"/>
          <p:nvPr/>
        </p:nvSpPr>
        <p:spPr>
          <a:xfrm>
            <a:off x="3885943" y="1744775"/>
            <a:ext cx="4724400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Generate a random number </a:t>
            </a:r>
            <a:r>
              <a:rPr lang="en-US" sz="1400" i="1" dirty="0">
                <a:solidFill>
                  <a:srgbClr val="00B050"/>
                </a:solidFill>
              </a:rPr>
              <a:t>V</a:t>
            </a:r>
            <a:r>
              <a:rPr lang="en-US" sz="1400" dirty="0"/>
              <a:t> in the interval [0,x</a:t>
            </a:r>
            <a:r>
              <a:rPr lang="en-US" sz="1400" baseline="-25000" dirty="0"/>
              <a:t>max</a:t>
            </a:r>
            <a:r>
              <a:rPr lang="en-US" sz="1400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Evaluate the distribution f(x) at </a:t>
            </a:r>
            <a:r>
              <a:rPr lang="en-US" sz="1400" i="1" dirty="0">
                <a:solidFill>
                  <a:srgbClr val="00B050"/>
                </a:solidFill>
              </a:rPr>
              <a:t>V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Generate another random number </a:t>
            </a:r>
            <a:r>
              <a:rPr lang="en-US" sz="1400" i="1" dirty="0">
                <a:solidFill>
                  <a:srgbClr val="00B050"/>
                </a:solidFill>
              </a:rPr>
              <a:t>T</a:t>
            </a:r>
            <a:r>
              <a:rPr lang="en-US" sz="1400" dirty="0"/>
              <a:t> in the interval [0,fmax]. </a:t>
            </a:r>
            <a:r>
              <a:rPr lang="en-US" sz="1400" i="1" dirty="0">
                <a:solidFill>
                  <a:srgbClr val="00B050"/>
                </a:solidFill>
              </a:rPr>
              <a:t>V</a:t>
            </a:r>
            <a:r>
              <a:rPr lang="en-US" sz="1400" dirty="0"/>
              <a:t> and </a:t>
            </a:r>
            <a:r>
              <a:rPr lang="en-US" sz="1400" i="1" dirty="0">
                <a:solidFill>
                  <a:srgbClr val="00B050"/>
                </a:solidFill>
              </a:rPr>
              <a:t>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should not be correlated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Compare f(</a:t>
            </a:r>
            <a:r>
              <a:rPr lang="en-US" sz="1400" i="1" dirty="0">
                <a:solidFill>
                  <a:srgbClr val="00B050"/>
                </a:solidFill>
              </a:rPr>
              <a:t>V</a:t>
            </a:r>
            <a:r>
              <a:rPr lang="en-US" sz="1400" dirty="0"/>
              <a:t>) and </a:t>
            </a:r>
            <a:r>
              <a:rPr lang="en-US" sz="1400" i="1" dirty="0">
                <a:solidFill>
                  <a:srgbClr val="00B050"/>
                </a:solidFill>
              </a:rPr>
              <a:t>T</a:t>
            </a:r>
            <a:r>
              <a:rPr lang="en-US" sz="1400" dirty="0"/>
              <a:t>. If </a:t>
            </a:r>
            <a:r>
              <a:rPr lang="en-US" sz="1400" i="1" dirty="0">
                <a:solidFill>
                  <a:srgbClr val="00B050"/>
                </a:solidFill>
              </a:rPr>
              <a:t>T</a:t>
            </a:r>
            <a:r>
              <a:rPr lang="en-US" sz="1400" dirty="0"/>
              <a:t>&lt;f(</a:t>
            </a:r>
            <a:r>
              <a:rPr lang="en-US" sz="1400" i="1" dirty="0">
                <a:solidFill>
                  <a:srgbClr val="00B050"/>
                </a:solidFill>
              </a:rPr>
              <a:t>V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FF0000"/>
                </a:solidFill>
              </a:rPr>
              <a:t>accept</a:t>
            </a:r>
            <a:r>
              <a:rPr lang="en-US" sz="1400" dirty="0"/>
              <a:t>. Otherwise, </a:t>
            </a:r>
            <a:r>
              <a:rPr lang="en-US" sz="1400" dirty="0">
                <a:solidFill>
                  <a:srgbClr val="FF0000"/>
                </a:solidFill>
              </a:rPr>
              <a:t>reject</a:t>
            </a:r>
            <a:r>
              <a:rPr lang="en-US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Repeat this process for desired number of points.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A1A88-6464-C94C-9325-404C121CE914}"/>
              </a:ext>
            </a:extLst>
          </p:cNvPr>
          <p:cNvSpPr txBox="1"/>
          <p:nvPr/>
        </p:nvSpPr>
        <p:spPr>
          <a:xfrm>
            <a:off x="457200" y="3894539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8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Create 1000 data points of 1D positions, which are distributed over [0,1] by a sine function from 0 through </a:t>
            </a:r>
            <a:r>
              <a:rPr lang="en-US" sz="2000" dirty="0">
                <a:latin typeface="Symbol" pitchFamily="2" charset="2"/>
              </a:rPr>
              <a:t>p</a:t>
            </a:r>
            <a:r>
              <a:rPr lang="en-US" sz="2000" dirty="0"/>
              <a:t>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679C3C-87E6-284C-B572-5AAA603AF1F2}"/>
              </a:ext>
            </a:extLst>
          </p:cNvPr>
          <p:cNvGrpSpPr/>
          <p:nvPr/>
        </p:nvGrpSpPr>
        <p:grpSpPr>
          <a:xfrm>
            <a:off x="5410214" y="4504139"/>
            <a:ext cx="2895586" cy="829861"/>
            <a:chOff x="5410214" y="4343400"/>
            <a:chExt cx="2895586" cy="8298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F4D744-6E6F-3048-AAB2-3D8515CA1B94}"/>
                </a:ext>
              </a:extLst>
            </p:cNvPr>
            <p:cNvCxnSpPr/>
            <p:nvPr/>
          </p:nvCxnSpPr>
          <p:spPr>
            <a:xfrm>
              <a:off x="5562600" y="4868461"/>
              <a:ext cx="25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B59C8-FDBD-8C4E-A446-194E9405126B}"/>
                </a:ext>
              </a:extLst>
            </p:cNvPr>
            <p:cNvSpPr txBox="1"/>
            <p:nvPr/>
          </p:nvSpPr>
          <p:spPr>
            <a:xfrm>
              <a:off x="5410214" y="4803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CD47DB-F1CC-774E-BA13-DE84D96EDC26}"/>
                </a:ext>
              </a:extLst>
            </p:cNvPr>
            <p:cNvSpPr txBox="1"/>
            <p:nvPr/>
          </p:nvSpPr>
          <p:spPr>
            <a:xfrm>
              <a:off x="8004114" y="47922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baseline="-250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DD9DDD1-D805-DE45-83F5-6CFDE30AC53D}"/>
                </a:ext>
              </a:extLst>
            </p:cNvPr>
            <p:cNvSpPr/>
            <p:nvPr/>
          </p:nvSpPr>
          <p:spPr>
            <a:xfrm>
              <a:off x="5570056" y="4343400"/>
              <a:ext cx="2492680" cy="526105"/>
            </a:xfrm>
            <a:custGeom>
              <a:avLst/>
              <a:gdLst>
                <a:gd name="connsiteX0" fmla="*/ 0 w 2492680"/>
                <a:gd name="connsiteY0" fmla="*/ 513579 h 526105"/>
                <a:gd name="connsiteX1" fmla="*/ 1290181 w 2492680"/>
                <a:gd name="connsiteY1" fmla="*/ 12 h 526105"/>
                <a:gd name="connsiteX2" fmla="*/ 2492680 w 2492680"/>
                <a:gd name="connsiteY2" fmla="*/ 526105 h 52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680" h="526105">
                  <a:moveTo>
                    <a:pt x="0" y="513579"/>
                  </a:moveTo>
                  <a:cubicBezTo>
                    <a:pt x="437367" y="255751"/>
                    <a:pt x="874734" y="-2076"/>
                    <a:pt x="1290181" y="12"/>
                  </a:cubicBezTo>
                  <a:cubicBezTo>
                    <a:pt x="1705628" y="2100"/>
                    <a:pt x="2099154" y="264102"/>
                    <a:pt x="2492680" y="5261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3EFCDFE-A397-814B-83E3-0CF29993FD71}"/>
              </a:ext>
            </a:extLst>
          </p:cNvPr>
          <p:cNvSpPr txBox="1"/>
          <p:nvPr/>
        </p:nvSpPr>
        <p:spPr>
          <a:xfrm>
            <a:off x="457200" y="4604181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Look at ‘MC-</a:t>
            </a:r>
            <a:r>
              <a:rPr lang="en-US" sz="2000" dirty="0" err="1"/>
              <a:t>sinDistr.py</a:t>
            </a:r>
            <a:r>
              <a:rPr lang="en-US" sz="2000" dirty="0"/>
              <a:t>’. </a:t>
            </a:r>
            <a:endParaRPr 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08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Integration by Monte-Carlo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FBACC-0A52-5845-944F-EFE2A65AE1B9}"/>
              </a:ext>
            </a:extLst>
          </p:cNvPr>
          <p:cNvSpPr txBox="1"/>
          <p:nvPr/>
        </p:nvSpPr>
        <p:spPr>
          <a:xfrm>
            <a:off x="426719" y="1066800"/>
            <a:ext cx="5593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the Acceptance-Rejection technique; when </a:t>
            </a:r>
            <a:r>
              <a:rPr lang="en-US" i="1" dirty="0"/>
              <a:t>n</a:t>
            </a:r>
            <a:r>
              <a:rPr lang="en-US" dirty="0"/>
              <a:t> random points are accepted out of </a:t>
            </a:r>
            <a:r>
              <a:rPr lang="en-US" i="1" dirty="0"/>
              <a:t>N</a:t>
            </a:r>
            <a:r>
              <a:rPr lang="en-US" dirty="0"/>
              <a:t>, the integration is proportional to 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N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calculate 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dirty="0"/>
              <a:t> using the figure in the right.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Generate a random number r1, r2 in domain [0,1]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Compare the distance with the radius 1. If it is smaller than 1, then accept (red dots). Otherwise, reject (blue dots)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 results is 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/4=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total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5" name="Picture 4" descr="220px-Pi_30K-1 (dragged).tiff">
            <a:extLst>
              <a:ext uri="{FF2B5EF4-FFF2-40B4-BE49-F238E27FC236}">
                <a16:creationId xmlns:a16="http://schemas.microsoft.com/office/drawing/2014/main" id="{F7CCB47C-F8B5-D54A-A30E-FFC54613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162923"/>
            <a:ext cx="2489200" cy="248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E7255-2383-BE48-87C7-891ECA347738}"/>
              </a:ext>
            </a:extLst>
          </p:cNvPr>
          <p:cNvSpPr txBox="1"/>
          <p:nvPr/>
        </p:nvSpPr>
        <p:spPr>
          <a:xfrm>
            <a:off x="457200" y="3810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9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Calculate </a:t>
            </a:r>
            <a:r>
              <a:rPr lang="en-US" sz="2000" i="1" dirty="0">
                <a:latin typeface="Symbol" pitchFamily="2" charset="2"/>
              </a:rPr>
              <a:t>p</a:t>
            </a:r>
            <a:r>
              <a:rPr lang="en-US" sz="2000" dirty="0"/>
              <a:t> using Monte-Carlo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EA71-734C-0D49-B07F-878D23FDED21}"/>
              </a:ext>
            </a:extLst>
          </p:cNvPr>
          <p:cNvSpPr txBox="1"/>
          <p:nvPr/>
        </p:nvSpPr>
        <p:spPr>
          <a:xfrm>
            <a:off x="457200" y="4114800"/>
            <a:ext cx="82296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import random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import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as np</a:t>
            </a:r>
            <a:b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N=int(input("number of random numbers="))</a:t>
            </a:r>
            <a:b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sum=0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in range(N):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r1=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(); r2=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(); r=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np.sqrt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(r1**2+r2**2)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if r&lt;=1.0: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sum +=1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print(4.0*sum/N)</a:t>
            </a:r>
          </a:p>
        </p:txBody>
      </p:sp>
    </p:spTree>
    <p:extLst>
      <p:ext uri="{BB962C8B-B14F-4D97-AF65-F5344CB8AC3E}">
        <p14:creationId xmlns:p14="http://schemas.microsoft.com/office/powerpoint/2010/main" val="176244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3286125"/>
            <a:ext cx="3505200" cy="9048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End of Lecture 5-1</a:t>
            </a:r>
          </a:p>
        </p:txBody>
      </p:sp>
    </p:spTree>
    <p:extLst>
      <p:ext uri="{BB962C8B-B14F-4D97-AF65-F5344CB8AC3E}">
        <p14:creationId xmlns:p14="http://schemas.microsoft.com/office/powerpoint/2010/main" val="37003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95400"/>
            <a:ext cx="8077200" cy="4297363"/>
          </a:xfrm>
        </p:spPr>
        <p:txBody>
          <a:bodyPr>
            <a:noAutofit/>
          </a:bodyPr>
          <a:lstStyle/>
          <a:p>
            <a:r>
              <a:rPr lang="en-US" sz="2800" dirty="0"/>
              <a:t>Monte Carlo and Pseudo Random Numbers</a:t>
            </a:r>
          </a:p>
          <a:p>
            <a:r>
              <a:rPr lang="en-US" sz="2800" dirty="0"/>
              <a:t>Linear Congruential Generator</a:t>
            </a:r>
          </a:p>
          <a:p>
            <a:r>
              <a:rPr lang="en-US" sz="2800" dirty="0"/>
              <a:t>Uniformity and non-Correlation of Random Numbers</a:t>
            </a:r>
          </a:p>
          <a:p>
            <a:r>
              <a:rPr lang="en-US" sz="2800" dirty="0"/>
              <a:t>Random Number Generator in Python</a:t>
            </a:r>
          </a:p>
          <a:p>
            <a:r>
              <a:rPr lang="en-US" sz="2800" dirty="0"/>
              <a:t>Acceptance-Rejection Technique</a:t>
            </a:r>
          </a:p>
          <a:p>
            <a:r>
              <a:rPr lang="en-US" sz="2800" dirty="0"/>
              <a:t>Integration by Monte Carlo Technique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4000" dirty="0"/>
              <a:t>Monte Carlo and Pseudo Random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A60B2-0267-D748-8549-4A8937F72689}"/>
              </a:ext>
            </a:extLst>
          </p:cNvPr>
          <p:cNvSpPr txBox="1"/>
          <p:nvPr/>
        </p:nvSpPr>
        <p:spPr>
          <a:xfrm>
            <a:off x="426718" y="1066800"/>
            <a:ext cx="566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“Monte Carlo methods are a broad class of computational algorithms that rely on repeated random sampling to obtain numerical results.”  - Wikipedia, ’Monte Carlo method’.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9FE1-2725-CE40-B23B-EA7A11BF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914400"/>
            <a:ext cx="1645367" cy="137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5EF2C-E806-FC41-AC77-F7DDE8C37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514601"/>
            <a:ext cx="1905000" cy="1256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ACC5AC-7D80-4040-BBB1-8E28EF399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48" y="4804633"/>
            <a:ext cx="2143389" cy="1205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AD546-14E1-EC4F-B5D2-070F8C32554A}"/>
              </a:ext>
            </a:extLst>
          </p:cNvPr>
          <p:cNvSpPr txBox="1"/>
          <p:nvPr/>
        </p:nvSpPr>
        <p:spPr>
          <a:xfrm>
            <a:off x="2971800" y="2514600"/>
            <a:ext cx="566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say that the name ‘Monte Carlo’ method has its origin in the gambling city of Monaco.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gambling, probability is the key issue, and probability is closely related with the randomness.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6F4C5-B41F-9E4A-AD20-41C9D81F9379}"/>
              </a:ext>
            </a:extLst>
          </p:cNvPr>
          <p:cNvSpPr txBox="1"/>
          <p:nvPr/>
        </p:nvSpPr>
        <p:spPr>
          <a:xfrm>
            <a:off x="426717" y="3962400"/>
            <a:ext cx="589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a ‘good’ random number generator is very essential in Monte Carlo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should use particular algorithms to generate random numbers. Hence the random is actually deterministic.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However, as long as the generated numbers are not correlated to each other, and not that predictable, the number sets can be considered as ‘pseudo random numbers’.  </a:t>
            </a:r>
          </a:p>
        </p:txBody>
      </p:sp>
    </p:spTree>
    <p:extLst>
      <p:ext uri="{BB962C8B-B14F-4D97-AF65-F5344CB8AC3E}">
        <p14:creationId xmlns:p14="http://schemas.microsoft.com/office/powerpoint/2010/main" val="11380068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Linear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566F8-8A62-4A48-BBEE-C330CD11A941}"/>
                  </a:ext>
                </a:extLst>
              </p:cNvPr>
              <p:cNvSpPr txBox="1"/>
              <p:nvPr/>
            </p:nvSpPr>
            <p:spPr>
              <a:xfrm>
                <a:off x="426718" y="1114481"/>
                <a:ext cx="833628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“LCG (Linear Congruential Generator) is an algorithm that yields a sequence of pseudo-randomized numbers calculated with a discontinuous piecewise linear equation.” – Wikipedia ‘Linear congruential generator’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generator is obtained from a recurrence relation;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566F8-8A62-4A48-BBEE-C330CD11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" y="1114481"/>
                <a:ext cx="8336281" cy="1477328"/>
              </a:xfrm>
              <a:prstGeom prst="rect">
                <a:avLst/>
              </a:prstGeom>
              <a:blipFill>
                <a:blip r:embed="rId3"/>
                <a:stretch>
                  <a:fillRect l="-457" t="-170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46781D1-BA3B-B545-82D4-C8B1984F50CF}"/>
              </a:ext>
            </a:extLst>
          </p:cNvPr>
          <p:cNvSpPr txBox="1"/>
          <p:nvPr/>
        </p:nvSpPr>
        <p:spPr>
          <a:xfrm>
            <a:off x="457200" y="2797314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1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Using a loop in python, find a set of pseudo-random numbers for a=5, b=3 and c=8. You start from a ‘seed’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000" dirty="0"/>
              <a:t>. How many random numbers can you get before you return to the seed number?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A4BB3-3E41-DA4D-952C-1CEEBD22832D}"/>
              </a:ext>
            </a:extLst>
          </p:cNvPr>
          <p:cNvSpPr txBox="1"/>
          <p:nvPr/>
        </p:nvSpPr>
        <p:spPr>
          <a:xfrm>
            <a:off x="457200" y="3819704"/>
            <a:ext cx="822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</a:t>
            </a:r>
          </a:p>
          <a:p>
            <a:r>
              <a:rPr lang="en-US" sz="1400" dirty="0"/>
              <a:t>x0=1; x=x0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=0</a:t>
            </a:r>
          </a:p>
          <a:p>
            <a:r>
              <a:rPr lang="en-US" sz="1400" dirty="0"/>
              <a:t>while x != x0 or </a:t>
            </a:r>
            <a:r>
              <a:rPr lang="en-US" sz="1400" dirty="0" err="1"/>
              <a:t>i</a:t>
            </a:r>
            <a:r>
              <a:rPr lang="en-US" sz="1400" dirty="0"/>
              <a:t>==0:</a:t>
            </a:r>
          </a:p>
          <a:p>
            <a:r>
              <a:rPr lang="en-US" sz="1400" dirty="0"/>
              <a:t>	x=(5*x+3)%8</a:t>
            </a:r>
          </a:p>
          <a:p>
            <a:r>
              <a:rPr lang="en-US" sz="1400" dirty="0"/>
              <a:t>	print(x)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330994287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RANDU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2ECC7-76C4-944D-A422-AFF7DDE3D03E}"/>
              </a:ext>
            </a:extLst>
          </p:cNvPr>
          <p:cNvSpPr txBox="1"/>
          <p:nvPr/>
        </p:nvSpPr>
        <p:spPr>
          <a:xfrm>
            <a:off x="426718" y="1114481"/>
            <a:ext cx="833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RANDU is a famous, but obsolete LCG-type random number generator.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RANDU, </a:t>
            </a:r>
          </a:p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=65539,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2C0BF-C481-A74E-9CA9-85CD4EC56F76}"/>
              </a:ext>
            </a:extLst>
          </p:cNvPr>
          <p:cNvSpPr txBox="1"/>
          <p:nvPr/>
        </p:nvSpPr>
        <p:spPr>
          <a:xfrm>
            <a:off x="457200" y="22860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2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Using the parameters above, generate 1000 pseudorandom numbers. Start from a seed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000" dirty="0"/>
              <a:t>. Make a plot of points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. For the point plots rather than the line plot, use ‘</a:t>
            </a:r>
            <a:r>
              <a:rPr lang="en-US" sz="2000" dirty="0" err="1"/>
              <a:t>ro</a:t>
            </a:r>
            <a:r>
              <a:rPr lang="en-US" sz="2000" dirty="0"/>
              <a:t>’ option in plot().  Ex. plot(n,</a:t>
            </a:r>
            <a:r>
              <a:rPr lang="en-US" sz="2000" dirty="0" err="1"/>
              <a:t>xn</a:t>
            </a:r>
            <a:r>
              <a:rPr lang="en-US" sz="2000" dirty="0"/>
              <a:t>,’</a:t>
            </a:r>
            <a:r>
              <a:rPr lang="en-US" sz="2000" dirty="0" err="1"/>
              <a:t>ro</a:t>
            </a:r>
            <a:r>
              <a:rPr lang="en-US" sz="2000" dirty="0"/>
              <a:t>’).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D74D6-0CA2-A443-99E0-74D6896D7FA8}"/>
              </a:ext>
            </a:extLst>
          </p:cNvPr>
          <p:cNvSpPr txBox="1"/>
          <p:nvPr/>
        </p:nvSpPr>
        <p:spPr>
          <a:xfrm>
            <a:off x="457200" y="36384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</a:t>
            </a:r>
            <a:r>
              <a:rPr lang="en-US" sz="2000" dirty="0" err="1"/>
              <a:t>randu.py</a:t>
            </a:r>
            <a:r>
              <a:rPr lang="en-US" sz="2000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5142852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Uniformity of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2C0BF-C481-A74E-9CA9-85CD4EC56F76}"/>
              </a:ext>
            </a:extLst>
          </p:cNvPr>
          <p:cNvSpPr txBox="1"/>
          <p:nvPr/>
        </p:nvSpPr>
        <p:spPr>
          <a:xfrm>
            <a:off x="457200" y="27432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3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Construct a distribution of 100 pseudorandom numbers using RANDU. Watch how the distribution changes as you increase the number of random numbers, to 1000, 10000, and 100000.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D74D6-0CA2-A443-99E0-74D6896D7FA8}"/>
              </a:ext>
            </a:extLst>
          </p:cNvPr>
          <p:cNvSpPr txBox="1"/>
          <p:nvPr/>
        </p:nvSpPr>
        <p:spPr>
          <a:xfrm>
            <a:off x="457200" y="3810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</a:t>
            </a:r>
            <a:r>
              <a:rPr lang="en-US" sz="2000" dirty="0" err="1"/>
              <a:t>randu.py</a:t>
            </a:r>
            <a:r>
              <a:rPr lang="en-US" sz="2000" dirty="0"/>
              <a:t>’.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F0F8-76E1-D347-8A93-3FE5C9949719}"/>
              </a:ext>
            </a:extLst>
          </p:cNvPr>
          <p:cNvSpPr txBox="1"/>
          <p:nvPr/>
        </p:nvSpPr>
        <p:spPr>
          <a:xfrm>
            <a:off x="426718" y="1258669"/>
            <a:ext cx="460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set of random numbers to be useful, it should be </a:t>
            </a:r>
            <a:r>
              <a:rPr lang="en-US" dirty="0">
                <a:solidFill>
                  <a:srgbClr val="FF0000"/>
                </a:solidFill>
              </a:rPr>
              <a:t>uniformly distributed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98D55-F5B9-5F43-BADF-C91FC066D4F2}"/>
              </a:ext>
            </a:extLst>
          </p:cNvPr>
          <p:cNvGrpSpPr/>
          <p:nvPr/>
        </p:nvGrpSpPr>
        <p:grpSpPr>
          <a:xfrm>
            <a:off x="6091536" y="990600"/>
            <a:ext cx="2290464" cy="1603177"/>
            <a:chOff x="6091536" y="990600"/>
            <a:chExt cx="2290464" cy="160317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FA6DE52-FF39-4F45-83FF-7D3E7744CF6F}"/>
                </a:ext>
              </a:extLst>
            </p:cNvPr>
            <p:cNvCxnSpPr/>
            <p:nvPr/>
          </p:nvCxnSpPr>
          <p:spPr>
            <a:xfrm flipV="1">
              <a:off x="6553200" y="990600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FD20D3-896E-914B-A38E-978B2B5D0C4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99200" y="147660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CDB6A6-9C65-F94D-B567-16BCDD12E73E}"/>
                </a:ext>
              </a:extLst>
            </p:cNvPr>
            <p:cNvSpPr txBox="1"/>
            <p:nvPr/>
          </p:nvSpPr>
          <p:spPr>
            <a:xfrm>
              <a:off x="6403914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45FC53-0B77-8440-9113-98CFF7C0E02C}"/>
                </a:ext>
              </a:extLst>
            </p:cNvPr>
            <p:cNvSpPr txBox="1"/>
            <p:nvPr/>
          </p:nvSpPr>
          <p:spPr>
            <a:xfrm>
              <a:off x="8107566" y="22860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59FF3-A2A2-944A-AA78-78852C44E0A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99200" y="601800"/>
              <a:ext cx="0" cy="1692000"/>
            </a:xfrm>
            <a:prstGeom prst="line">
              <a:avLst/>
            </a:prstGeom>
            <a:ln w="28575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324C8-A308-C740-9258-51E27DA91B59}"/>
                </a:ext>
              </a:extLst>
            </p:cNvPr>
            <p:cNvSpPr txBox="1"/>
            <p:nvPr/>
          </p:nvSpPr>
          <p:spPr>
            <a:xfrm rot="16200000">
              <a:off x="6028859" y="151047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693A0D-48F3-5746-BABA-D07CA7823DA4}"/>
                </a:ext>
              </a:extLst>
            </p:cNvPr>
            <p:cNvSpPr txBox="1"/>
            <p:nvPr/>
          </p:nvSpPr>
          <p:spPr>
            <a:xfrm>
              <a:off x="7202784" y="228600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341394-2B14-3D42-A923-CB1814225E0F}"/>
                </a:ext>
              </a:extLst>
            </p:cNvPr>
            <p:cNvSpPr/>
            <p:nvPr/>
          </p:nvSpPr>
          <p:spPr>
            <a:xfrm>
              <a:off x="7391400" y="1447799"/>
              <a:ext cx="112416" cy="874801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24525-82EA-8141-A983-2C7521E543CC}"/>
                </a:ext>
              </a:extLst>
            </p:cNvPr>
            <p:cNvSpPr txBox="1"/>
            <p:nvPr/>
          </p:nvSpPr>
          <p:spPr>
            <a:xfrm>
              <a:off x="7391400" y="2286000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x+dx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D6A6C5-DAAC-2746-BEE7-446A2D945725}"/>
                </a:ext>
              </a:extLst>
            </p:cNvPr>
            <p:cNvSpPr txBox="1"/>
            <p:nvPr/>
          </p:nvSpPr>
          <p:spPr>
            <a:xfrm>
              <a:off x="7669681" y="163979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E67D14-6176-BF4D-8CB8-31A6C576C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8578" y="1856064"/>
              <a:ext cx="165865" cy="91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86154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5C516-A025-5649-A258-243D891597F9}"/>
              </a:ext>
            </a:extLst>
          </p:cNvPr>
          <p:cNvCxnSpPr>
            <a:cxnSpLocks/>
          </p:cNvCxnSpPr>
          <p:nvPr/>
        </p:nvCxnSpPr>
        <p:spPr>
          <a:xfrm flipV="1">
            <a:off x="6481200" y="2558399"/>
            <a:ext cx="0" cy="15480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76BC96D8-F102-F341-921E-8E4323978B9D}"/>
              </a:ext>
            </a:extLst>
          </p:cNvPr>
          <p:cNvSpPr/>
          <p:nvPr/>
        </p:nvSpPr>
        <p:spPr>
          <a:xfrm>
            <a:off x="2057400" y="3690267"/>
            <a:ext cx="1368000" cy="360000"/>
          </a:xfrm>
          <a:prstGeom prst="triangl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90724-EEE9-FE42-BAE0-FE3910FE13B7}"/>
              </a:ext>
            </a:extLst>
          </p:cNvPr>
          <p:cNvSpPr/>
          <p:nvPr/>
        </p:nvSpPr>
        <p:spPr>
          <a:xfrm>
            <a:off x="2362200" y="2355600"/>
            <a:ext cx="684000" cy="360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Note: Distribution of Data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F0F8-76E1-D347-8A93-3FE5C9949719}"/>
              </a:ext>
            </a:extLst>
          </p:cNvPr>
          <p:cNvSpPr txBox="1"/>
          <p:nvPr/>
        </p:nvSpPr>
        <p:spPr>
          <a:xfrm>
            <a:off x="426718" y="1066800"/>
            <a:ext cx="826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we move forward, let’s find how to construct the distribution of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consider a data set of 1D or 2D positions. E.g. (1.2,  0.2,  3.5,  …) for 1D and ((1,2), (2,4), …) for 2D. We find the number density.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2A8BF-FC2B-4249-BEE6-643B79720BE1}"/>
              </a:ext>
            </a:extLst>
          </p:cNvPr>
          <p:cNvCxnSpPr/>
          <p:nvPr/>
        </p:nvCxnSpPr>
        <p:spPr>
          <a:xfrm>
            <a:off x="1371598" y="2715600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A13E6-82E9-FA4B-8757-0362EEE02BA9}"/>
              </a:ext>
            </a:extLst>
          </p:cNvPr>
          <p:cNvCxnSpPr/>
          <p:nvPr/>
        </p:nvCxnSpPr>
        <p:spPr>
          <a:xfrm>
            <a:off x="1600200" y="26394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D3922C-31A2-484D-9269-299A19E54CDD}"/>
              </a:ext>
            </a:extLst>
          </p:cNvPr>
          <p:cNvCxnSpPr/>
          <p:nvPr/>
        </p:nvCxnSpPr>
        <p:spPr>
          <a:xfrm>
            <a:off x="2286000" y="26394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F2585-9800-9C4B-8ED5-C96432F0E854}"/>
              </a:ext>
            </a:extLst>
          </p:cNvPr>
          <p:cNvCxnSpPr/>
          <p:nvPr/>
        </p:nvCxnSpPr>
        <p:spPr>
          <a:xfrm>
            <a:off x="2971800" y="2639400"/>
            <a:ext cx="0" cy="180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392867-B679-A047-8C46-C1DCF381A4AF}"/>
              </a:ext>
            </a:extLst>
          </p:cNvPr>
          <p:cNvCxnSpPr/>
          <p:nvPr/>
        </p:nvCxnSpPr>
        <p:spPr>
          <a:xfrm>
            <a:off x="3657600" y="26394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A48EA60-5E40-C94B-9ADB-5D754F99B566}"/>
              </a:ext>
            </a:extLst>
          </p:cNvPr>
          <p:cNvSpPr>
            <a:spLocks noChangeAspect="1"/>
          </p:cNvSpPr>
          <p:nvPr/>
        </p:nvSpPr>
        <p:spPr>
          <a:xfrm>
            <a:off x="2636400" y="265740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FCB08E-2C1D-964B-AFB7-BB4AF8A19E51}"/>
              </a:ext>
            </a:extLst>
          </p:cNvPr>
          <p:cNvSpPr txBox="1"/>
          <p:nvPr/>
        </p:nvSpPr>
        <p:spPr>
          <a:xfrm>
            <a:off x="2819400" y="280140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+1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AB758D-DB29-DE41-B823-EBDCC42B0437}"/>
              </a:ext>
            </a:extLst>
          </p:cNvPr>
          <p:cNvCxnSpPr/>
          <p:nvPr/>
        </p:nvCxnSpPr>
        <p:spPr>
          <a:xfrm>
            <a:off x="1371600" y="4040668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DE5BD4-3AD0-EF43-9BD7-F9576C044705}"/>
              </a:ext>
            </a:extLst>
          </p:cNvPr>
          <p:cNvCxnSpPr/>
          <p:nvPr/>
        </p:nvCxnSpPr>
        <p:spPr>
          <a:xfrm>
            <a:off x="1600202" y="396446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A03532-C3C4-8947-A537-8C1255F1422E}"/>
              </a:ext>
            </a:extLst>
          </p:cNvPr>
          <p:cNvCxnSpPr/>
          <p:nvPr/>
        </p:nvCxnSpPr>
        <p:spPr>
          <a:xfrm>
            <a:off x="2286002" y="3964468"/>
            <a:ext cx="0" cy="180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7D6E8-6868-3641-8474-5D0E0124987A}"/>
              </a:ext>
            </a:extLst>
          </p:cNvPr>
          <p:cNvCxnSpPr/>
          <p:nvPr/>
        </p:nvCxnSpPr>
        <p:spPr>
          <a:xfrm>
            <a:off x="2971802" y="3964468"/>
            <a:ext cx="0" cy="180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DFE50C-DF1A-FA43-90AB-1541FBC3B68C}"/>
              </a:ext>
            </a:extLst>
          </p:cNvPr>
          <p:cNvCxnSpPr/>
          <p:nvPr/>
        </p:nvCxnSpPr>
        <p:spPr>
          <a:xfrm>
            <a:off x="3657602" y="396446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74E99F7-86CA-2946-8FE9-B7D093F70B01}"/>
              </a:ext>
            </a:extLst>
          </p:cNvPr>
          <p:cNvSpPr>
            <a:spLocks noChangeAspect="1"/>
          </p:cNvSpPr>
          <p:nvPr/>
        </p:nvSpPr>
        <p:spPr>
          <a:xfrm>
            <a:off x="2673602" y="398246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411DA0-A23F-C745-B236-F2FFDE880D66}"/>
              </a:ext>
            </a:extLst>
          </p:cNvPr>
          <p:cNvCxnSpPr/>
          <p:nvPr/>
        </p:nvCxnSpPr>
        <p:spPr>
          <a:xfrm>
            <a:off x="2286000" y="2826996"/>
            <a:ext cx="0" cy="144000"/>
          </a:xfrm>
          <a:prstGeom prst="line">
            <a:avLst/>
          </a:prstGeom>
          <a:ln w="31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A83083-BE65-3546-8AD7-2E14F1C475F6}"/>
              </a:ext>
            </a:extLst>
          </p:cNvPr>
          <p:cNvSpPr txBox="1"/>
          <p:nvPr/>
        </p:nvSpPr>
        <p:spPr>
          <a:xfrm>
            <a:off x="2294964" y="2819400"/>
            <a:ext cx="4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CF070F-2148-984B-B065-8BED5C8F397A}"/>
              </a:ext>
            </a:extLst>
          </p:cNvPr>
          <p:cNvCxnSpPr>
            <a:cxnSpLocks/>
          </p:cNvCxnSpPr>
          <p:nvPr/>
        </p:nvCxnSpPr>
        <p:spPr>
          <a:xfrm>
            <a:off x="2286000" y="2894796"/>
            <a:ext cx="396000" cy="0"/>
          </a:xfrm>
          <a:prstGeom prst="straightConnector1">
            <a:avLst/>
          </a:prstGeom>
          <a:ln w="31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D70EC6A-064D-2847-8BBE-1279B580335F}"/>
              </a:ext>
            </a:extLst>
          </p:cNvPr>
          <p:cNvSpPr txBox="1"/>
          <p:nvPr/>
        </p:nvSpPr>
        <p:spPr>
          <a:xfrm>
            <a:off x="1710270" y="2373868"/>
            <a:ext cx="49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FBAC81-09E0-7846-8EA7-2A4E49A4AFFA}"/>
              </a:ext>
            </a:extLst>
          </p:cNvPr>
          <p:cNvSpPr txBox="1"/>
          <p:nvPr/>
        </p:nvSpPr>
        <p:spPr>
          <a:xfrm>
            <a:off x="1603888" y="419100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sz="1400" i="1" dirty="0" err="1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400" i="1" dirty="0" err="1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D6EB05-97F7-D54A-AA4F-3749532D53A1}"/>
              </a:ext>
            </a:extLst>
          </p:cNvPr>
          <p:cNvSpPr txBox="1"/>
          <p:nvPr/>
        </p:nvSpPr>
        <p:spPr>
          <a:xfrm>
            <a:off x="2804481" y="41910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 err="1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96173-D17D-ED4B-B401-842C1C1F25E0}"/>
              </a:ext>
            </a:extLst>
          </p:cNvPr>
          <p:cNvSpPr txBox="1"/>
          <p:nvPr/>
        </p:nvSpPr>
        <p:spPr>
          <a:xfrm>
            <a:off x="449682" y="2260469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39A332-A83F-FD4F-AAE7-49A58B9D6D7C}"/>
              </a:ext>
            </a:extLst>
          </p:cNvPr>
          <p:cNvSpPr txBox="1"/>
          <p:nvPr/>
        </p:nvSpPr>
        <p:spPr>
          <a:xfrm>
            <a:off x="457200" y="3516868"/>
            <a:ext cx="9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999CFA-69B3-7841-BF7C-567574995F17}"/>
              </a:ext>
            </a:extLst>
          </p:cNvPr>
          <p:cNvCxnSpPr/>
          <p:nvPr/>
        </p:nvCxnSpPr>
        <p:spPr>
          <a:xfrm>
            <a:off x="5943600" y="3196200"/>
            <a:ext cx="15120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90EA09-F697-2042-B8F6-A0EB31080BC7}"/>
              </a:ext>
            </a:extLst>
          </p:cNvPr>
          <p:cNvCxnSpPr/>
          <p:nvPr/>
        </p:nvCxnSpPr>
        <p:spPr>
          <a:xfrm>
            <a:off x="5638800" y="2558534"/>
            <a:ext cx="21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5B2465-191B-5F4F-B819-D31C0FA9196B}"/>
              </a:ext>
            </a:extLst>
          </p:cNvPr>
          <p:cNvCxnSpPr/>
          <p:nvPr/>
        </p:nvCxnSpPr>
        <p:spPr>
          <a:xfrm>
            <a:off x="5638800" y="4114800"/>
            <a:ext cx="21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E56D83-0CD5-A84C-BA39-47B429EF964C}"/>
              </a:ext>
            </a:extLst>
          </p:cNvPr>
          <p:cNvCxnSpPr>
            <a:cxnSpLocks/>
          </p:cNvCxnSpPr>
          <p:nvPr/>
        </p:nvCxnSpPr>
        <p:spPr>
          <a:xfrm rot="5400000">
            <a:off x="4863600" y="3343591"/>
            <a:ext cx="21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4919A3-504B-D842-B58E-896C017E09AF}"/>
              </a:ext>
            </a:extLst>
          </p:cNvPr>
          <p:cNvCxnSpPr>
            <a:cxnSpLocks/>
          </p:cNvCxnSpPr>
          <p:nvPr/>
        </p:nvCxnSpPr>
        <p:spPr>
          <a:xfrm rot="5400000">
            <a:off x="6387600" y="3336668"/>
            <a:ext cx="21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708F567-32D2-5044-BC55-C602A98E40B5}"/>
              </a:ext>
            </a:extLst>
          </p:cNvPr>
          <p:cNvSpPr>
            <a:spLocks noChangeAspect="1"/>
          </p:cNvSpPr>
          <p:nvPr/>
        </p:nvSpPr>
        <p:spPr>
          <a:xfrm>
            <a:off x="6409200" y="312420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1D52B9-CD94-E84A-B20C-7AA67808A364}"/>
              </a:ext>
            </a:extLst>
          </p:cNvPr>
          <p:cNvSpPr txBox="1"/>
          <p:nvPr/>
        </p:nvSpPr>
        <p:spPr>
          <a:xfrm>
            <a:off x="6052878" y="3441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A4441-640A-8041-83D8-F7BE0964642C}"/>
              </a:ext>
            </a:extLst>
          </p:cNvPr>
          <p:cNvSpPr txBox="1"/>
          <p:nvPr/>
        </p:nvSpPr>
        <p:spPr>
          <a:xfrm>
            <a:off x="6747302" y="3441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8F0C0-1E8A-5647-B8D8-260FF277FAD3}"/>
              </a:ext>
            </a:extLst>
          </p:cNvPr>
          <p:cNvSpPr txBox="1"/>
          <p:nvPr/>
        </p:nvSpPr>
        <p:spPr>
          <a:xfrm>
            <a:off x="6747302" y="267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B1E0B6-40EA-3640-A4C1-E20F0C23D1E6}"/>
              </a:ext>
            </a:extLst>
          </p:cNvPr>
          <p:cNvSpPr txBox="1"/>
          <p:nvPr/>
        </p:nvSpPr>
        <p:spPr>
          <a:xfrm>
            <a:off x="6061502" y="267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8F812E-58F6-B140-9636-8AB8FF4FAE5A}"/>
              </a:ext>
            </a:extLst>
          </p:cNvPr>
          <p:cNvSpPr txBox="1"/>
          <p:nvPr/>
        </p:nvSpPr>
        <p:spPr>
          <a:xfrm>
            <a:off x="6477000" y="2109477"/>
            <a:ext cx="49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514C68-5984-7240-9136-2420DCBB36E6}"/>
              </a:ext>
            </a:extLst>
          </p:cNvPr>
          <p:cNvSpPr txBox="1"/>
          <p:nvPr/>
        </p:nvSpPr>
        <p:spPr>
          <a:xfrm>
            <a:off x="7699034" y="3072275"/>
            <a:ext cx="49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FA7FF-EC9A-6643-9DD9-1571AB9A11C6}"/>
              </a:ext>
            </a:extLst>
          </p:cNvPr>
          <p:cNvSpPr txBox="1"/>
          <p:nvPr/>
        </p:nvSpPr>
        <p:spPr>
          <a:xfrm>
            <a:off x="6017514" y="4202668"/>
            <a:ext cx="4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04BC4F-4594-1644-A13F-D82F319C69BA}"/>
              </a:ext>
            </a:extLst>
          </p:cNvPr>
          <p:cNvCxnSpPr>
            <a:cxnSpLocks/>
          </p:cNvCxnSpPr>
          <p:nvPr/>
        </p:nvCxnSpPr>
        <p:spPr>
          <a:xfrm>
            <a:off x="5943600" y="4270466"/>
            <a:ext cx="504000" cy="0"/>
          </a:xfrm>
          <a:prstGeom prst="straightConnector1">
            <a:avLst/>
          </a:prstGeom>
          <a:ln w="31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606009-9AFC-C84D-A9F9-74B5995255A3}"/>
              </a:ext>
            </a:extLst>
          </p:cNvPr>
          <p:cNvSpPr txBox="1"/>
          <p:nvPr/>
        </p:nvSpPr>
        <p:spPr>
          <a:xfrm>
            <a:off x="5311828" y="3505200"/>
            <a:ext cx="4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8A84A3-03FF-5742-99C0-94A302389482}"/>
              </a:ext>
            </a:extLst>
          </p:cNvPr>
          <p:cNvCxnSpPr>
            <a:cxnSpLocks/>
          </p:cNvCxnSpPr>
          <p:nvPr/>
        </p:nvCxnSpPr>
        <p:spPr>
          <a:xfrm flipV="1">
            <a:off x="5791200" y="3178800"/>
            <a:ext cx="0" cy="936000"/>
          </a:xfrm>
          <a:prstGeom prst="straightConnector1">
            <a:avLst/>
          </a:prstGeom>
          <a:ln w="31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A2930B8-BAEE-0D43-89F2-BE66B6059901}"/>
              </a:ext>
            </a:extLst>
          </p:cNvPr>
          <p:cNvSpPr txBox="1"/>
          <p:nvPr/>
        </p:nvSpPr>
        <p:spPr>
          <a:xfrm>
            <a:off x="7460908" y="412218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A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1A96A3-0681-F746-99A7-B9CA96C5F80B}"/>
              </a:ext>
            </a:extLst>
          </p:cNvPr>
          <p:cNvSpPr txBox="1"/>
          <p:nvPr/>
        </p:nvSpPr>
        <p:spPr>
          <a:xfrm>
            <a:off x="5282749" y="414446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A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B6A92A-6AC6-1A42-BB70-A6BE1F3DFEF6}"/>
              </a:ext>
            </a:extLst>
          </p:cNvPr>
          <p:cNvSpPr txBox="1"/>
          <p:nvPr/>
        </p:nvSpPr>
        <p:spPr>
          <a:xfrm>
            <a:off x="7509930" y="221997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A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A5F2D3-B65B-1A44-BDA4-626224D44D99}"/>
              </a:ext>
            </a:extLst>
          </p:cNvPr>
          <p:cNvSpPr txBox="1"/>
          <p:nvPr/>
        </p:nvSpPr>
        <p:spPr>
          <a:xfrm>
            <a:off x="5282749" y="221089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>
                <a:solidFill>
                  <a:srgbClr val="00B050"/>
                </a:solidFill>
                <a:latin typeface="Symbol" pitchFamily="2" charset="2"/>
                <a:cs typeface="Times New Roman" panose="02020603050405020304" pitchFamily="18" charset="0"/>
              </a:rPr>
              <a:t>A</a:t>
            </a:r>
            <a:endParaRPr lang="en-US" sz="1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A2F69E-85A2-AB41-BA93-AECC5BFFACCE}"/>
              </a:ext>
            </a:extLst>
          </p:cNvPr>
          <p:cNvSpPr txBox="1"/>
          <p:nvPr/>
        </p:nvSpPr>
        <p:spPr>
          <a:xfrm>
            <a:off x="6553200" y="4485385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=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0A6D98-D41A-704C-AF96-CFBBD604669F}"/>
              </a:ext>
            </a:extLst>
          </p:cNvPr>
          <p:cNvSpPr txBox="1"/>
          <p:nvPr/>
        </p:nvSpPr>
        <p:spPr>
          <a:xfrm>
            <a:off x="6553200" y="467600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baseline="-25000" dirty="0">
                <a:latin typeface="Symbol" pitchFamily="2" charset="2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=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/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621DC3-4566-9441-BEF5-34C2651F96F4}"/>
              </a:ext>
            </a:extLst>
          </p:cNvPr>
          <p:cNvSpPr txBox="1"/>
          <p:nvPr/>
        </p:nvSpPr>
        <p:spPr>
          <a:xfrm>
            <a:off x="6553200" y="4904601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baseline="-25000" dirty="0">
                <a:latin typeface="Symbol" pitchFamily="2" charset="2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=(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-</a:t>
            </a:r>
            <a:r>
              <a:rPr lang="en-US" sz="1200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)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/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B84F07-0BC3-4D48-926B-962E415BB043}"/>
              </a:ext>
            </a:extLst>
          </p:cNvPr>
          <p:cNvSpPr txBox="1"/>
          <p:nvPr/>
        </p:nvSpPr>
        <p:spPr>
          <a:xfrm>
            <a:off x="6553200" y="5133201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baseline="-25000" dirty="0">
                <a:latin typeface="Symbol" pitchFamily="2" charset="2"/>
                <a:cs typeface="Times New Roman" panose="02020603050405020304" pitchFamily="18" charset="0"/>
              </a:rPr>
              <a:t>3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=(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-</a:t>
            </a:r>
            <a:r>
              <a:rPr lang="en-US" sz="1200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)(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err="1">
                <a:latin typeface="Symbol" pitchFamily="2" charset="2"/>
                <a:cs typeface="Times New Roman" panose="02020603050405020304" pitchFamily="18" charset="0"/>
              </a:rPr>
              <a:t>-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)/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4CDA64-45F6-5C48-9A78-C4A2EC496871}"/>
              </a:ext>
            </a:extLst>
          </p:cNvPr>
          <p:cNvSpPr txBox="1"/>
          <p:nvPr/>
        </p:nvSpPr>
        <p:spPr>
          <a:xfrm>
            <a:off x="6553200" y="5361801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baseline="-25000" dirty="0">
                <a:latin typeface="Symbol" pitchFamily="2" charset="2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=</a:t>
            </a:r>
            <a:r>
              <a:rPr lang="en-US" sz="1200" i="1" dirty="0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err="1">
                <a:latin typeface="Symbol" pitchFamily="2" charset="2"/>
                <a:cs typeface="Times New Roman" panose="02020603050405020304" pitchFamily="18" charset="0"/>
              </a:rPr>
              <a:t>-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Symbol" pitchFamily="2" charset="2"/>
                <a:cs typeface="Times New Roman" panose="02020603050405020304" pitchFamily="18" charset="0"/>
              </a:rPr>
              <a:t>)/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 err="1">
                <a:latin typeface="Symbol" pitchFamily="2" charset="2"/>
                <a:cs typeface="Times New Roman" panose="02020603050405020304" pitchFamily="18" charset="0"/>
              </a:rPr>
              <a:t>D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574CD2-04DA-174D-BCDE-5834317AC551}"/>
              </a:ext>
            </a:extLst>
          </p:cNvPr>
          <p:cNvSpPr txBox="1"/>
          <p:nvPr/>
        </p:nvSpPr>
        <p:spPr>
          <a:xfrm>
            <a:off x="4641041" y="271774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linear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33EAAC-AF77-E343-882D-3DB986319649}"/>
              </a:ext>
            </a:extLst>
          </p:cNvPr>
          <p:cNvSpPr txBox="1"/>
          <p:nvPr/>
        </p:nvSpPr>
        <p:spPr>
          <a:xfrm>
            <a:off x="426718" y="4724400"/>
            <a:ext cx="551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the mesh index the particle belongs to, use the integer-truncation.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E0D85C-EB34-CB44-8B19-D9861B046D7C}"/>
              </a:ext>
            </a:extLst>
          </p:cNvPr>
          <p:cNvCxnSpPr/>
          <p:nvPr/>
        </p:nvCxnSpPr>
        <p:spPr>
          <a:xfrm>
            <a:off x="1371600" y="5720499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F033630-F794-A84D-B3BD-71FEA4BEAA18}"/>
              </a:ext>
            </a:extLst>
          </p:cNvPr>
          <p:cNvCxnSpPr/>
          <p:nvPr/>
        </p:nvCxnSpPr>
        <p:spPr>
          <a:xfrm>
            <a:off x="1600202" y="5644299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5FC1BD-07DD-804D-8E3A-8E166A4BC978}"/>
              </a:ext>
            </a:extLst>
          </p:cNvPr>
          <p:cNvCxnSpPr/>
          <p:nvPr/>
        </p:nvCxnSpPr>
        <p:spPr>
          <a:xfrm>
            <a:off x="2286002" y="5644299"/>
            <a:ext cx="0" cy="180000"/>
          </a:xfrm>
          <a:prstGeom prst="line">
            <a:avLst/>
          </a:prstGeom>
          <a:ln w="9525"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9EB6DB-FD03-5E4E-A4C9-B510CCF208FE}"/>
              </a:ext>
            </a:extLst>
          </p:cNvPr>
          <p:cNvCxnSpPr/>
          <p:nvPr/>
        </p:nvCxnSpPr>
        <p:spPr>
          <a:xfrm>
            <a:off x="2971802" y="5644299"/>
            <a:ext cx="0" cy="180000"/>
          </a:xfrm>
          <a:prstGeom prst="line">
            <a:avLst/>
          </a:prstGeom>
          <a:ln w="9525"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2929B6-D4A0-5747-9EC3-72B3276C7388}"/>
              </a:ext>
            </a:extLst>
          </p:cNvPr>
          <p:cNvCxnSpPr/>
          <p:nvPr/>
        </p:nvCxnSpPr>
        <p:spPr>
          <a:xfrm>
            <a:off x="3657602" y="5644299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4A0E902-D522-1A45-B681-31522B681FE6}"/>
              </a:ext>
            </a:extLst>
          </p:cNvPr>
          <p:cNvSpPr>
            <a:spLocks noChangeAspect="1"/>
          </p:cNvSpPr>
          <p:nvPr/>
        </p:nvSpPr>
        <p:spPr>
          <a:xfrm>
            <a:off x="2673602" y="566229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30EEF8-998E-574C-832A-0E6BD96C841A}"/>
              </a:ext>
            </a:extLst>
          </p:cNvPr>
          <p:cNvSpPr txBox="1"/>
          <p:nvPr/>
        </p:nvSpPr>
        <p:spPr>
          <a:xfrm>
            <a:off x="2074198" y="57912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C0319F-B60C-134D-BB4D-4581A5EF42D7}"/>
              </a:ext>
            </a:extLst>
          </p:cNvPr>
          <p:cNvSpPr txBox="1"/>
          <p:nvPr/>
        </p:nvSpPr>
        <p:spPr>
          <a:xfrm>
            <a:off x="2804481" y="5791200"/>
            <a:ext cx="3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13FD35-FB38-2F47-935D-2A587C2140EA}"/>
              </a:ext>
            </a:extLst>
          </p:cNvPr>
          <p:cNvSpPr txBox="1"/>
          <p:nvPr/>
        </p:nvSpPr>
        <p:spPr>
          <a:xfrm>
            <a:off x="2464766" y="533400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=10.82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7A760F-589C-3841-A9F7-8E8E70CBE9B0}"/>
              </a:ext>
            </a:extLst>
          </p:cNvPr>
          <p:cNvSpPr txBox="1"/>
          <p:nvPr/>
        </p:nvSpPr>
        <p:spPr>
          <a:xfrm>
            <a:off x="1447800" y="579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CBB2B2-9E86-EE47-AFBD-B30F0EBF5068}"/>
              </a:ext>
            </a:extLst>
          </p:cNvPr>
          <p:cNvSpPr txBox="1"/>
          <p:nvPr/>
        </p:nvSpPr>
        <p:spPr>
          <a:xfrm>
            <a:off x="3505200" y="57912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D866DF-4BD4-E14A-BF94-82A617C353E2}"/>
              </a:ext>
            </a:extLst>
          </p:cNvPr>
          <p:cNvSpPr txBox="1"/>
          <p:nvPr/>
        </p:nvSpPr>
        <p:spPr>
          <a:xfrm>
            <a:off x="1119156" y="6212218"/>
            <a:ext cx="339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Mesh index of the particle = </a:t>
            </a:r>
            <a:r>
              <a:rPr lang="en-US" sz="1600" dirty="0" err="1">
                <a:solidFill>
                  <a:srgbClr val="7030A0"/>
                </a:solidFill>
              </a:rPr>
              <a:t>int</a:t>
            </a:r>
            <a:r>
              <a:rPr lang="en-US" sz="1600" dirty="0">
                <a:solidFill>
                  <a:srgbClr val="7030A0"/>
                </a:solidFill>
              </a:rPr>
              <a:t>(x) = 10</a:t>
            </a:r>
          </a:p>
        </p:txBody>
      </p:sp>
    </p:spTree>
    <p:extLst>
      <p:ext uri="{BB962C8B-B14F-4D97-AF65-F5344CB8AC3E}">
        <p14:creationId xmlns:p14="http://schemas.microsoft.com/office/powerpoint/2010/main" val="341340208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Correlation between Random Numbers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2C0BF-C481-A74E-9CA9-85CD4EC56F76}"/>
              </a:ext>
            </a:extLst>
          </p:cNvPr>
          <p:cNvSpPr txBox="1"/>
          <p:nvPr/>
        </p:nvSpPr>
        <p:spPr>
          <a:xfrm>
            <a:off x="457200" y="310509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4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Construct a set of 3D points, where the components are three consecutive random numbers from RANDU, i.e.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. Make a 3D scattered plot. Rotate the 3D figure in different ways using your mouse,  to find some interesting feature.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D74D6-0CA2-A443-99E0-74D6896D7FA8}"/>
              </a:ext>
            </a:extLst>
          </p:cNvPr>
          <p:cNvSpPr txBox="1"/>
          <p:nvPr/>
        </p:nvSpPr>
        <p:spPr>
          <a:xfrm>
            <a:off x="457200" y="44004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‘MC-randu2.py’.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F0F8-76E1-D347-8A93-3FE5C9949719}"/>
              </a:ext>
            </a:extLst>
          </p:cNvPr>
          <p:cNvSpPr txBox="1"/>
          <p:nvPr/>
        </p:nvSpPr>
        <p:spPr>
          <a:xfrm>
            <a:off x="426719" y="1258669"/>
            <a:ext cx="408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set of random numbers to be useful, there should </a:t>
            </a:r>
            <a:r>
              <a:rPr lang="en-US" dirty="0">
                <a:solidFill>
                  <a:srgbClr val="FF0000"/>
                </a:solidFill>
              </a:rPr>
              <a:t>NOT be correlation</a:t>
            </a:r>
            <a:r>
              <a:rPr lang="en-US" dirty="0"/>
              <a:t> between the elements.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00082C-ACCE-3540-A719-312E06F4C103}"/>
              </a:ext>
            </a:extLst>
          </p:cNvPr>
          <p:cNvGrpSpPr/>
          <p:nvPr/>
        </p:nvGrpSpPr>
        <p:grpSpPr>
          <a:xfrm>
            <a:off x="4492822" y="990600"/>
            <a:ext cx="4209578" cy="2014954"/>
            <a:chOff x="4492822" y="990600"/>
            <a:chExt cx="4209578" cy="20149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FA6DE52-FF39-4F45-83FF-7D3E7744CF6F}"/>
                </a:ext>
              </a:extLst>
            </p:cNvPr>
            <p:cNvCxnSpPr/>
            <p:nvPr/>
          </p:nvCxnSpPr>
          <p:spPr>
            <a:xfrm flipV="1">
              <a:off x="4881264" y="1063823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FD20D3-896E-914B-A38E-978B2B5D0C4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27264" y="1549823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324C8-A308-C740-9258-51E27DA91B59}"/>
                </a:ext>
              </a:extLst>
            </p:cNvPr>
            <p:cNvSpPr txBox="1"/>
            <p:nvPr/>
          </p:nvSpPr>
          <p:spPr>
            <a:xfrm rot="16200000">
              <a:off x="4484647" y="1583700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693A0D-48F3-5746-BABA-D07CA7823DA4}"/>
                </a:ext>
              </a:extLst>
            </p:cNvPr>
            <p:cNvSpPr txBox="1"/>
            <p:nvPr/>
          </p:nvSpPr>
          <p:spPr>
            <a:xfrm>
              <a:off x="5638800" y="235922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3F23C4-1B02-5246-B706-6F8A896AD921}"/>
                </a:ext>
              </a:extLst>
            </p:cNvPr>
            <p:cNvCxnSpPr/>
            <p:nvPr/>
          </p:nvCxnSpPr>
          <p:spPr>
            <a:xfrm flipV="1">
              <a:off x="7010400" y="1066800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DAE01-099E-CE44-AB04-E3F68E9940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56400" y="155280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27693C7-C1A3-604A-A757-9F15FC987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00" y="9906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6214E8-2CA0-F34A-8376-13DD9EB17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2200" y="11430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C1789A-0A6C-F14A-A323-AE67A3514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4600" y="12954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7C356FB-C439-9B49-862B-67A4A5F4F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7000" y="14478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ADF2E4-C235-7141-94B4-8CAC1BBDE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9400" y="16002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298343-6B4C-4B45-828B-3A8BB1404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800" y="17526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702518-2A4C-F146-9E69-AC515CAF6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4200" y="19050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1667CE-8FBA-354C-9446-18F7CB46D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6600" y="20574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61E2FFC-F46B-AD48-84F9-6A3CFFD1B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9000" y="22098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9B30E-099B-7E42-8D86-D22AE8002232}"/>
                </a:ext>
              </a:extLst>
            </p:cNvPr>
            <p:cNvSpPr txBox="1"/>
            <p:nvPr/>
          </p:nvSpPr>
          <p:spPr>
            <a:xfrm rot="16200000">
              <a:off x="6601897" y="1583700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3D889D-A9CB-3440-8A38-69D131A82E91}"/>
                </a:ext>
              </a:extLst>
            </p:cNvPr>
            <p:cNvSpPr txBox="1"/>
            <p:nvPr/>
          </p:nvSpPr>
          <p:spPr>
            <a:xfrm>
              <a:off x="7772400" y="235922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F9C010-7D52-4748-907F-E689292F3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1300" y="1162337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D6A770-73CA-2544-B806-05CC766FD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9006" y="16764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CB0C9B-591A-9D44-A224-B9797EA57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200" y="13716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84E266-D223-ED4E-BC04-958D2D6E1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0912" y="209855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45AB7C-B188-9940-B51C-8E420E0BA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2595" y="189965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084121-FA55-3F44-9983-6F0A85FD6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800" y="12636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63D803-CF3C-154A-B4C4-F57BFFEEC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5812" y="167266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3734F28-E232-3F49-A817-3285AB541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8079" y="1694611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48E55E-411E-4A4D-A190-121B8AC16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1687" y="211140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CEFFA-C226-A141-A09D-DF31BCF16A3D}"/>
                </a:ext>
              </a:extLst>
            </p:cNvPr>
            <p:cNvSpPr txBox="1"/>
            <p:nvPr/>
          </p:nvSpPr>
          <p:spPr>
            <a:xfrm>
              <a:off x="5172194" y="2667000"/>
              <a:ext cx="1112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Correlated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0223EA-12BA-0A42-B4F1-22469E7304D4}"/>
                </a:ext>
              </a:extLst>
            </p:cNvPr>
            <p:cNvSpPr txBox="1"/>
            <p:nvPr/>
          </p:nvSpPr>
          <p:spPr>
            <a:xfrm>
              <a:off x="7162800" y="2667000"/>
              <a:ext cx="13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Uncorrelated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34851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458200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dirty="0"/>
              <a:t> Pseudorandom Numbers in Python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499D1-7538-0640-BBAC-6277E5932B93}"/>
              </a:ext>
            </a:extLst>
          </p:cNvPr>
          <p:cNvSpPr txBox="1"/>
          <p:nvPr/>
        </p:nvSpPr>
        <p:spPr>
          <a:xfrm>
            <a:off x="457200" y="2667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5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dirty="0"/>
              <a:t>Repeat Example 3 (the uniformity check) with the python built-in random number generator.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0ECA5-E415-744D-BE73-E27EEDB63236}"/>
              </a:ext>
            </a:extLst>
          </p:cNvPr>
          <p:cNvSpPr txBox="1"/>
          <p:nvPr/>
        </p:nvSpPr>
        <p:spPr>
          <a:xfrm>
            <a:off x="426718" y="1258669"/>
            <a:ext cx="826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python, they use Mersenne Twister, which is ‘by far the most widely used general-purpose pseudorandom number generator’. – Wikipedia.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the Mersenne prime number, 2</a:t>
            </a:r>
            <a:r>
              <a:rPr lang="en-US" baseline="30000" dirty="0"/>
              <a:t>n</a:t>
            </a:r>
            <a:r>
              <a:rPr lang="en-US" dirty="0"/>
              <a:t>-1. Mathematical details are not covered in this class.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E5F2-A238-2E4D-9671-2D72C418D3BE}"/>
              </a:ext>
            </a:extLst>
          </p:cNvPr>
          <p:cNvSpPr txBox="1"/>
          <p:nvPr/>
        </p:nvSpPr>
        <p:spPr>
          <a:xfrm>
            <a:off x="457200" y="4168914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Example 6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dirty="0"/>
              <a:t>Repeat Example 4 (the correlation check) with the python built-in random number generator.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5A6AE-6026-2A49-8AEC-F8BD422CE56E}"/>
              </a:ext>
            </a:extLst>
          </p:cNvPr>
          <p:cNvSpPr txBox="1"/>
          <p:nvPr/>
        </p:nvSpPr>
        <p:spPr>
          <a:xfrm>
            <a:off x="457200" y="3276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</a:t>
            </a:r>
            <a:r>
              <a:rPr lang="en-US" sz="2000" dirty="0" err="1"/>
              <a:t>random.py</a:t>
            </a:r>
            <a:r>
              <a:rPr lang="en-US" sz="2000" dirty="0"/>
              <a:t>’.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242CA-9A53-E647-B682-6930C07AA028}"/>
              </a:ext>
            </a:extLst>
          </p:cNvPr>
          <p:cNvSpPr txBox="1"/>
          <p:nvPr/>
        </p:nvSpPr>
        <p:spPr>
          <a:xfrm>
            <a:off x="457200" y="48576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Answer</a:t>
            </a:r>
            <a:r>
              <a:rPr lang="en-US" sz="2000" dirty="0"/>
              <a:t>:  Look at ‘MC-random2.py’. </a:t>
            </a:r>
          </a:p>
        </p:txBody>
      </p:sp>
    </p:spTree>
    <p:extLst>
      <p:ext uri="{BB962C8B-B14F-4D97-AF65-F5344CB8AC3E}">
        <p14:creationId xmlns:p14="http://schemas.microsoft.com/office/powerpoint/2010/main" val="817897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1636</Words>
  <Application>Microsoft Macintosh PowerPoint</Application>
  <PresentationFormat>On-screen Show (4:3)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Menlo</vt:lpstr>
      <vt:lpstr>Symbol</vt:lpstr>
      <vt:lpstr>Times New Roman</vt:lpstr>
      <vt:lpstr>Training New Employees</vt:lpstr>
      <vt:lpstr>Lecture 5-1 Monte Carlo Technique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5-1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2023-03-28T02:19:28Z</dcterms:modified>
</cp:coreProperties>
</file>