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9" r:id="rId2"/>
    <p:sldId id="261" r:id="rId3"/>
    <p:sldId id="315" r:id="rId4"/>
    <p:sldId id="322" r:id="rId5"/>
    <p:sldId id="314" r:id="rId6"/>
    <p:sldId id="319" r:id="rId7"/>
    <p:sldId id="320" r:id="rId8"/>
    <p:sldId id="29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261"/>
            <p14:sldId id="315"/>
            <p14:sldId id="322"/>
            <p14:sldId id="314"/>
            <p14:sldId id="319"/>
            <p14:sldId id="320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10" autoAdjust="0"/>
    <p:restoredTop sz="83810" autoAdjust="0"/>
  </p:normalViewPr>
  <p:slideViewPr>
    <p:cSldViewPr>
      <p:cViewPr varScale="1">
        <p:scale>
          <a:sx n="106" d="100"/>
          <a:sy n="106" d="100"/>
        </p:scale>
        <p:origin x="28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3/28/23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3/28/23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can be used as a starter file for presenting training materials in a group setting.</a:t>
            </a:r>
          </a:p>
          <a:p>
            <a:endParaRPr lang="en-US" dirty="0"/>
          </a:p>
          <a:p>
            <a:pPr lvl="0"/>
            <a:r>
              <a:rPr lang="en-US" sz="1200" b="1" dirty="0"/>
              <a:t>Sections</a:t>
            </a:r>
            <a:endParaRPr lang="en-US" sz="1200" b="0" dirty="0"/>
          </a:p>
          <a:p>
            <a:pPr lvl="0"/>
            <a:r>
              <a:rPr lang="en-US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Sections can help to organize your slides or facilitate collaboration between multiple authors. On the </a:t>
            </a:r>
            <a:r>
              <a:rPr lang="en-US" sz="1200" b="1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 under </a:t>
            </a:r>
            <a:r>
              <a:rPr lang="en-US" sz="1200" b="1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Slides</a:t>
            </a:r>
            <a:r>
              <a:rPr lang="en-US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</a:t>
            </a:r>
            <a:r>
              <a:rPr lang="en-US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Section</a:t>
            </a:r>
            <a:r>
              <a:rPr lang="en-US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endParaRPr lang="en-US" sz="1200" b="1" dirty="0"/>
          </a:p>
          <a:p>
            <a:pPr lvl="0"/>
            <a:r>
              <a:rPr lang="en-US" sz="1200" b="1" dirty="0"/>
              <a:t>Notes</a:t>
            </a:r>
          </a:p>
          <a:p>
            <a:pPr lvl="0"/>
            <a:r>
              <a:rPr lang="en-US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Notes pane for delivery notes or to provide additional details for the audience. You can see these notes in Presenter View during your presentation. </a:t>
            </a:r>
          </a:p>
          <a:p>
            <a:pPr lvl="0"/>
            <a:r>
              <a:rPr lang="en-US" sz="1200" dirty="0"/>
              <a:t>Keep in mind the font size (important for accessibility, visibility, videotaping, and online production)</a:t>
            </a:r>
          </a:p>
          <a:p>
            <a:pPr lvl="0"/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Coordinated colors </a:t>
            </a:r>
          </a:p>
          <a:p>
            <a:pPr lvl="0">
              <a:buFontTx/>
              <a:buNone/>
            </a:pPr>
            <a:r>
              <a:rPr lang="en-US" sz="1200" dirty="0"/>
              <a:t>Pay particular attention to the graphs, charts, and text boxes.</a:t>
            </a:r>
            <a:r>
              <a:rPr lang="en-US" sz="1200" baseline="0" dirty="0"/>
              <a:t> </a:t>
            </a:r>
            <a:endParaRPr lang="en-US" sz="1200" dirty="0"/>
          </a:p>
          <a:p>
            <a:pPr lvl="0"/>
            <a:r>
              <a:rPr lang="en-US" sz="1200" dirty="0"/>
              <a:t>Consider that attendees will print in black and white or </a:t>
            </a:r>
            <a:r>
              <a:rPr lang="en-US" sz="1200" dirty="0" err="1"/>
              <a:t>grayscale</a:t>
            </a:r>
            <a:r>
              <a:rPr lang="en-US" sz="1200" dirty="0"/>
              <a:t>. Run a test print to make sure your colors work when printed in pure black and white and </a:t>
            </a:r>
            <a:r>
              <a:rPr lang="en-US" sz="1200" dirty="0" err="1"/>
              <a:t>grayscale</a:t>
            </a:r>
            <a:r>
              <a:rPr lang="en-US" sz="1200" dirty="0"/>
              <a:t>.</a:t>
            </a:r>
          </a:p>
          <a:p>
            <a:pPr lvl="0">
              <a:buFontTx/>
              <a:buNone/>
            </a:pPr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Graphics, tables, and graphs</a:t>
            </a:r>
          </a:p>
          <a:p>
            <a:pPr lvl="0"/>
            <a:r>
              <a:rPr lang="en-US" sz="1200" dirty="0"/>
              <a:t>Keep it simple: If possible, use consistent, non-distracting styles and colors.</a:t>
            </a:r>
          </a:p>
          <a:p>
            <a:pPr lvl="0"/>
            <a:r>
              <a:rPr lang="en-US" sz="1200" dirty="0"/>
              <a:t>Label all graphs and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Give a brief overview of the presentation.</a:t>
            </a:r>
            <a:r>
              <a:rPr lang="en-US" baseline="0" dirty="0"/>
              <a:t> D</a:t>
            </a:r>
            <a:r>
              <a:rPr lang="en-US" dirty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/>
              <a:t>Introduce each of the major topics.</a:t>
            </a:r>
          </a:p>
          <a:p>
            <a:r>
              <a:rPr lang="en-US" dirty="0"/>
              <a:t>To provide a road map for the audience, you</a:t>
            </a:r>
            <a:r>
              <a:rPr lang="en-US" baseline="0" dirty="0"/>
              <a:t> can </a:t>
            </a:r>
            <a:r>
              <a:rPr lang="en-US" dirty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another option for an overview using transitions to advance through several slides. </a:t>
            </a: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09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another option for an overview using transitions to advance through several slides. </a:t>
            </a: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82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another option for an overview using transitions to advance through several slides. </a:t>
            </a: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87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another option for an overview using transitions to advance through several slides. </a:t>
            </a: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22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another option for an overview using transitions to advance through several slides. </a:t>
            </a: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18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3/28/23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3/28/23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0" y="2111375"/>
            <a:ext cx="6180224" cy="1470025"/>
          </a:xfrm>
        </p:spPr>
        <p:txBody>
          <a:bodyPr>
            <a:normAutofit/>
          </a:bodyPr>
          <a:lstStyle/>
          <a:p>
            <a:r>
              <a:rPr lang="en-US" dirty="0"/>
              <a:t>Lecture 5-2</a:t>
            </a:r>
            <a:br>
              <a:rPr lang="en-US" dirty="0"/>
            </a:br>
            <a:r>
              <a:rPr lang="en-US" dirty="0"/>
              <a:t>Stochastic Process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191000"/>
            <a:ext cx="4772528" cy="990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Min Sup Hur</a:t>
            </a:r>
          </a:p>
          <a:p>
            <a:r>
              <a:rPr lang="en-US" sz="2400" dirty="0">
                <a:latin typeface="+mn-lt"/>
              </a:rPr>
              <a:t>Mar. 30  2023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295400"/>
            <a:ext cx="8077200" cy="4297363"/>
          </a:xfrm>
        </p:spPr>
        <p:txBody>
          <a:bodyPr>
            <a:noAutofit/>
          </a:bodyPr>
          <a:lstStyle/>
          <a:p>
            <a:r>
              <a:rPr lang="en-US" sz="2800" dirty="0"/>
              <a:t>Random Walk Problem</a:t>
            </a:r>
          </a:p>
          <a:p>
            <a:r>
              <a:rPr lang="en-US" sz="2800" dirty="0"/>
              <a:t>Diffusion</a:t>
            </a:r>
          </a:p>
        </p:txBody>
      </p:sp>
    </p:spTree>
    <p:custDataLst>
      <p:tags r:id="rId1"/>
    </p:custData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152400"/>
            <a:ext cx="8458200" cy="10668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4000" dirty="0"/>
              <a:t>Random Walk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B6F4C5-B41F-9E4A-AD20-41C9D81F9379}"/>
                  </a:ext>
                </a:extLst>
              </p:cNvPr>
              <p:cNvSpPr txBox="1"/>
              <p:nvPr/>
            </p:nvSpPr>
            <p:spPr>
              <a:xfrm>
                <a:off x="426717" y="1295400"/>
                <a:ext cx="8260083" cy="926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 drunken man moves back and forth, one unit per one step, but randomly.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average translation (in either direction) from the origin after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/>
                  <a:t> steps is proportional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B6F4C5-B41F-9E4A-AD20-41C9D81F9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17" y="1295400"/>
                <a:ext cx="8260083" cy="926407"/>
              </a:xfrm>
              <a:prstGeom prst="rect">
                <a:avLst/>
              </a:prstGeom>
              <a:blipFill>
                <a:blip r:embed="rId3"/>
                <a:stretch>
                  <a:fillRect l="-461" t="-2703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CCEAFA6-3CDD-BD45-A32C-98F00F614EAA}"/>
              </a:ext>
            </a:extLst>
          </p:cNvPr>
          <p:cNvSpPr txBox="1"/>
          <p:nvPr/>
        </p:nvSpPr>
        <p:spPr>
          <a:xfrm>
            <a:off x="457200" y="24384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70C0"/>
                </a:solidFill>
              </a:rPr>
              <a:t>Example 1</a:t>
            </a:r>
            <a:r>
              <a:rPr lang="en-US" sz="2000" dirty="0">
                <a:solidFill>
                  <a:srgbClr val="0070C0"/>
                </a:solidFill>
              </a:rPr>
              <a:t>.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Simulate 200 steps of random walk. Make a plot of displacement vs. step.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9230EA-AAB9-2545-98FE-A5E47013819B}"/>
              </a:ext>
            </a:extLst>
          </p:cNvPr>
          <p:cNvSpPr txBox="1"/>
          <p:nvPr/>
        </p:nvSpPr>
        <p:spPr>
          <a:xfrm>
            <a:off x="457200" y="3068122"/>
            <a:ext cx="82296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Answer</a:t>
            </a:r>
            <a:r>
              <a:rPr lang="en-US" sz="2000" dirty="0"/>
              <a:t>: </a:t>
            </a:r>
            <a:endParaRPr lang="en-US" dirty="0"/>
          </a:p>
          <a:p>
            <a:r>
              <a:rPr lang="en-US" sz="1400" dirty="0"/>
              <a:t>	import random</a:t>
            </a:r>
          </a:p>
          <a:p>
            <a:r>
              <a:rPr lang="en-US" sz="1400" dirty="0"/>
              <a:t>	import </a:t>
            </a:r>
            <a:r>
              <a:rPr lang="en-US" sz="1400" dirty="0" err="1"/>
              <a:t>numpy</a:t>
            </a:r>
            <a:r>
              <a:rPr lang="en-US" sz="1400" dirty="0"/>
              <a:t> as np</a:t>
            </a:r>
          </a:p>
          <a:p>
            <a:r>
              <a:rPr lang="en-US" sz="1400" dirty="0"/>
              <a:t>	import </a:t>
            </a:r>
            <a:r>
              <a:rPr lang="en-US" sz="1400" dirty="0" err="1"/>
              <a:t>matplotlib.pyplot</a:t>
            </a:r>
            <a:r>
              <a:rPr lang="en-US" sz="1400" dirty="0"/>
              <a:t> as </a:t>
            </a:r>
            <a:r>
              <a:rPr lang="en-US" sz="1400" dirty="0" err="1"/>
              <a:t>plt</a:t>
            </a:r>
            <a:endParaRPr lang="en-US" sz="1400" dirty="0"/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x=</a:t>
            </a:r>
            <a:r>
              <a:rPr lang="en-US" sz="1400" dirty="0" err="1"/>
              <a:t>np.zeros</a:t>
            </a:r>
            <a:r>
              <a:rPr lang="en-US" sz="1400" dirty="0"/>
              <a:t>(200)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for </a:t>
            </a:r>
            <a:r>
              <a:rPr lang="en-US" sz="1400" dirty="0" err="1"/>
              <a:t>i</a:t>
            </a:r>
            <a:r>
              <a:rPr lang="en-US" sz="1400" dirty="0"/>
              <a:t> in range(199):</a:t>
            </a:r>
          </a:p>
          <a:p>
            <a:r>
              <a:rPr lang="en-US" sz="1400" dirty="0"/>
              <a:t>		x[i+1] = </a:t>
            </a:r>
            <a:r>
              <a:rPr lang="en-US" sz="1400" dirty="0" err="1">
                <a:solidFill>
                  <a:schemeClr val="accent6"/>
                </a:solidFill>
              </a:rPr>
              <a:t>random.choice</a:t>
            </a:r>
            <a:r>
              <a:rPr lang="en-US" sz="1400" dirty="0">
                <a:solidFill>
                  <a:schemeClr val="accent6"/>
                </a:solidFill>
              </a:rPr>
              <a:t>([1, -1]) </a:t>
            </a:r>
            <a:r>
              <a:rPr lang="en-US" sz="1400" dirty="0"/>
              <a:t>+ x[</a:t>
            </a:r>
            <a:r>
              <a:rPr lang="en-US" sz="1400" dirty="0" err="1"/>
              <a:t>i</a:t>
            </a:r>
            <a:r>
              <a:rPr lang="en-US" sz="1400" dirty="0"/>
              <a:t>]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plt.plot</a:t>
            </a:r>
            <a:r>
              <a:rPr lang="en-US" sz="1400" dirty="0"/>
              <a:t>(x); </a:t>
            </a:r>
            <a:r>
              <a:rPr lang="en-US" sz="1400" dirty="0" err="1"/>
              <a:t>plt.show</a:t>
            </a:r>
            <a:r>
              <a:rPr lang="en-US" sz="1400" dirty="0"/>
              <a:t>()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8006895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152400"/>
            <a:ext cx="8458200" cy="10668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4000" dirty="0"/>
              <a:t>Random Walk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CEAFA6-3CDD-BD45-A32C-98F00F614EAA}"/>
              </a:ext>
            </a:extLst>
          </p:cNvPr>
          <p:cNvSpPr txBox="1"/>
          <p:nvPr/>
        </p:nvSpPr>
        <p:spPr>
          <a:xfrm>
            <a:off x="457200" y="15240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70C0"/>
                </a:solidFill>
              </a:rPr>
              <a:t>Example 2</a:t>
            </a:r>
            <a:r>
              <a:rPr lang="en-US" sz="2000" dirty="0">
                <a:solidFill>
                  <a:srgbClr val="0070C0"/>
                </a:solidFill>
              </a:rPr>
              <a:t>.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Calculate the RMS translation of 100 drunken men after N steps of random walk. Get N as an input parameter.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9230EA-AAB9-2545-98FE-A5E47013819B}"/>
              </a:ext>
            </a:extLst>
          </p:cNvPr>
          <p:cNvSpPr txBox="1"/>
          <p:nvPr/>
        </p:nvSpPr>
        <p:spPr>
          <a:xfrm>
            <a:off x="457200" y="2438400"/>
            <a:ext cx="822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Answer</a:t>
            </a:r>
            <a:r>
              <a:rPr lang="en-US" sz="2000" dirty="0"/>
              <a:t>: </a:t>
            </a:r>
          </a:p>
          <a:p>
            <a:r>
              <a:rPr lang="en-US" sz="2000" dirty="0"/>
              <a:t>	… </a:t>
            </a:r>
          </a:p>
          <a:p>
            <a:r>
              <a:rPr lang="en-US" sz="1400" dirty="0"/>
              <a:t>	N=</a:t>
            </a:r>
            <a:r>
              <a:rPr lang="en-US" sz="1400" dirty="0" err="1"/>
              <a:t>int</a:t>
            </a:r>
            <a:r>
              <a:rPr lang="en-US" sz="1400" dirty="0"/>
              <a:t>(input("Number of steps="))</a:t>
            </a:r>
            <a:br>
              <a:rPr lang="en-US" sz="1400" dirty="0"/>
            </a:br>
            <a:r>
              <a:rPr lang="en-US" sz="1400" dirty="0"/>
              <a:t>	</a:t>
            </a:r>
          </a:p>
          <a:p>
            <a:r>
              <a:rPr lang="en-US" sz="1400" dirty="0"/>
              <a:t>	x=</a:t>
            </a:r>
            <a:r>
              <a:rPr lang="en-US" sz="1400" dirty="0" err="1"/>
              <a:t>np.zeros</a:t>
            </a:r>
            <a:r>
              <a:rPr lang="en-US" sz="1400" dirty="0"/>
              <a:t>(N)</a:t>
            </a:r>
            <a:br>
              <a:rPr lang="en-US" sz="1400" dirty="0"/>
            </a:br>
            <a:r>
              <a:rPr lang="en-US" sz="1400" dirty="0"/>
              <a:t>	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rms</a:t>
            </a:r>
            <a:r>
              <a:rPr lang="en-US" sz="1400" dirty="0"/>
              <a:t>=0.0</a:t>
            </a:r>
          </a:p>
          <a:p>
            <a:r>
              <a:rPr lang="en-US" sz="1400" dirty="0"/>
              <a:t>	for m in range(100):</a:t>
            </a:r>
          </a:p>
          <a:p>
            <a:r>
              <a:rPr lang="en-US" sz="1400" dirty="0"/>
              <a:t>		x=0.0*x</a:t>
            </a:r>
          </a:p>
          <a:p>
            <a:r>
              <a:rPr lang="en-US" sz="1400" dirty="0"/>
              <a:t>		for </a:t>
            </a:r>
            <a:r>
              <a:rPr lang="en-US" sz="1400" dirty="0" err="1"/>
              <a:t>i</a:t>
            </a:r>
            <a:r>
              <a:rPr lang="en-US" sz="1400" dirty="0"/>
              <a:t> in range(N-1):</a:t>
            </a:r>
          </a:p>
          <a:p>
            <a:r>
              <a:rPr lang="en-US" sz="1400" dirty="0"/>
              <a:t>			x[i+1] = </a:t>
            </a:r>
            <a:r>
              <a:rPr lang="en-US" sz="1400" dirty="0" err="1"/>
              <a:t>random.choice</a:t>
            </a:r>
            <a:r>
              <a:rPr lang="en-US" sz="1400" dirty="0"/>
              <a:t>([1,-1])+x[</a:t>
            </a:r>
            <a:r>
              <a:rPr lang="en-US" sz="1400" dirty="0" err="1"/>
              <a:t>i</a:t>
            </a:r>
            <a:r>
              <a:rPr lang="en-US" sz="1400" dirty="0"/>
              <a:t>]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rms</a:t>
            </a:r>
            <a:r>
              <a:rPr lang="en-US" sz="1400" dirty="0"/>
              <a:t> += x[N-1]**2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rms</a:t>
            </a:r>
            <a:r>
              <a:rPr lang="en-US" sz="1400" dirty="0"/>
              <a:t> = </a:t>
            </a:r>
            <a:r>
              <a:rPr lang="en-US" sz="1400" dirty="0" err="1"/>
              <a:t>np.sqrt</a:t>
            </a:r>
            <a:r>
              <a:rPr lang="en-US" sz="1400" dirty="0"/>
              <a:t>(</a:t>
            </a:r>
            <a:r>
              <a:rPr lang="en-US" sz="1400" dirty="0" err="1"/>
              <a:t>rms</a:t>
            </a:r>
            <a:r>
              <a:rPr lang="en-US" sz="1400" dirty="0"/>
              <a:t>)/100.0</a:t>
            </a:r>
          </a:p>
          <a:p>
            <a:endParaRPr lang="en-US" sz="1400" dirty="0"/>
          </a:p>
          <a:p>
            <a:r>
              <a:rPr lang="en-US" sz="1400" dirty="0"/>
              <a:t>	print(</a:t>
            </a:r>
            <a:r>
              <a:rPr lang="en-US" sz="1400" dirty="0" err="1"/>
              <a:t>rms</a:t>
            </a:r>
            <a:r>
              <a:rPr lang="en-US" sz="1400" dirty="0"/>
              <a:t>)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0164453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152400"/>
            <a:ext cx="8458200" cy="10668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4000" dirty="0"/>
              <a:t>Diffusion by Random Walk Process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52ECC7-76C4-944D-A422-AFF7DDE3D03E}"/>
              </a:ext>
            </a:extLst>
          </p:cNvPr>
          <p:cNvSpPr txBox="1"/>
          <p:nvPr/>
        </p:nvSpPr>
        <p:spPr>
          <a:xfrm>
            <a:off x="426718" y="1114481"/>
            <a:ext cx="8336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Diffusion can be modelled most simply by the random walk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from an initial distribution of the particles, and apply the random walk model to each particle.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98032-7AD2-0548-AD5C-B623A202746B}"/>
              </a:ext>
            </a:extLst>
          </p:cNvPr>
          <p:cNvSpPr txBox="1"/>
          <p:nvPr/>
        </p:nvSpPr>
        <p:spPr>
          <a:xfrm>
            <a:off x="457200" y="2057400"/>
            <a:ext cx="815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70C0"/>
                </a:solidFill>
              </a:rPr>
              <a:t>Example 3</a:t>
            </a:r>
            <a:r>
              <a:rPr lang="en-US" sz="2000" dirty="0">
                <a:solidFill>
                  <a:srgbClr val="0070C0"/>
                </a:solidFill>
              </a:rPr>
              <a:t>.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Make a sine initial distribution of </a:t>
            </a:r>
            <a:r>
              <a:rPr lang="en-US" sz="2000" i="1" dirty="0"/>
              <a:t>N</a:t>
            </a:r>
            <a:r>
              <a:rPr lang="en-US" sz="2000" dirty="0"/>
              <a:t> particles.  Use the boundary condition that any particle touching the ends vanishes. Apply the random walk process for each particle, to observe how the particles diffuse.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BCCAED-059D-3443-827E-9361CB52FBC7}"/>
              </a:ext>
            </a:extLst>
          </p:cNvPr>
          <p:cNvSpPr txBox="1"/>
          <p:nvPr/>
        </p:nvSpPr>
        <p:spPr>
          <a:xfrm>
            <a:off x="457200" y="3067110"/>
            <a:ext cx="82296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Answer</a:t>
            </a:r>
            <a:r>
              <a:rPr lang="en-US" sz="2000" dirty="0"/>
              <a:t>:</a:t>
            </a:r>
          </a:p>
          <a:p>
            <a:r>
              <a:rPr lang="en-US" dirty="0"/>
              <a:t>. . .</a:t>
            </a:r>
          </a:p>
          <a:p>
            <a:r>
              <a:rPr lang="en-US" sz="1400" dirty="0"/>
              <a:t>for s in range(</a:t>
            </a:r>
            <a:r>
              <a:rPr lang="en-US" sz="1400" dirty="0" err="1"/>
              <a:t>smax</a:t>
            </a:r>
            <a:r>
              <a:rPr lang="en-US" sz="1400" dirty="0"/>
              <a:t>):</a:t>
            </a:r>
          </a:p>
          <a:p>
            <a:r>
              <a:rPr lang="en-US" sz="1400" dirty="0"/>
              <a:t>	f=0.0*f  # empty the bin for new </a:t>
            </a:r>
            <a:r>
              <a:rPr lang="en-US" sz="1400" dirty="0" err="1"/>
              <a:t>constructon</a:t>
            </a:r>
            <a:r>
              <a:rPr lang="en-US" sz="1400" dirty="0"/>
              <a:t> of the distr. every step</a:t>
            </a:r>
          </a:p>
          <a:p>
            <a:r>
              <a:rPr lang="en-US" sz="1400" dirty="0"/>
              <a:t>	for </a:t>
            </a:r>
            <a:r>
              <a:rPr lang="en-US" sz="1400" dirty="0" err="1"/>
              <a:t>i</a:t>
            </a:r>
            <a:r>
              <a:rPr lang="en-US" sz="1400" dirty="0"/>
              <a:t> in range(N):</a:t>
            </a:r>
          </a:p>
          <a:p>
            <a:r>
              <a:rPr lang="en-US" sz="1400" dirty="0"/>
              <a:t>		if 0&lt;= x[</a:t>
            </a:r>
            <a:r>
              <a:rPr lang="en-US" sz="1400" dirty="0" err="1"/>
              <a:t>i</a:t>
            </a:r>
            <a:r>
              <a:rPr lang="en-US" sz="1400" dirty="0"/>
              <a:t>] and x[</a:t>
            </a:r>
            <a:r>
              <a:rPr lang="en-US" sz="1400" dirty="0" err="1"/>
              <a:t>i</a:t>
            </a:r>
            <a:r>
              <a:rPr lang="en-US" sz="1400" dirty="0"/>
              <a:t>] &lt;=1:</a:t>
            </a:r>
          </a:p>
          <a:p>
            <a:r>
              <a:rPr lang="en-US" sz="1400" dirty="0"/>
              <a:t>			y=x[</a:t>
            </a:r>
            <a:r>
              <a:rPr lang="en-US" sz="1400" dirty="0" err="1"/>
              <a:t>i</a:t>
            </a:r>
            <a:r>
              <a:rPr lang="en-US" sz="1400" dirty="0"/>
              <a:t>]*(1.0*</a:t>
            </a:r>
            <a:r>
              <a:rPr lang="en-US" sz="1400" dirty="0" err="1"/>
              <a:t>nBin</a:t>
            </a:r>
            <a:r>
              <a:rPr lang="en-US" sz="1400" dirty="0"/>
              <a:t>) # normalize the position to bin</a:t>
            </a:r>
          </a:p>
          <a:p>
            <a:r>
              <a:rPr lang="en-US" sz="1400" dirty="0"/>
              <a:t>			m=int(y)  # find the bin index</a:t>
            </a:r>
          </a:p>
          <a:p>
            <a:r>
              <a:rPr lang="en-US" sz="1400" dirty="0"/>
              <a:t>			y -= m    # find the relative displacement in bin</a:t>
            </a:r>
          </a:p>
          <a:p>
            <a:r>
              <a:rPr lang="en-US" sz="1400" dirty="0"/>
              <a:t>			f[m]+=(1.0-y); f[m+1]+=y</a:t>
            </a:r>
          </a:p>
          <a:p>
            <a:r>
              <a:rPr lang="en-US" sz="1400" dirty="0"/>
              <a:t>			x[</a:t>
            </a:r>
            <a:r>
              <a:rPr lang="en-US" sz="1400" dirty="0" err="1"/>
              <a:t>i</a:t>
            </a:r>
            <a:r>
              <a:rPr lang="en-US" sz="1400" dirty="0"/>
              <a:t>]=x[</a:t>
            </a:r>
            <a:r>
              <a:rPr lang="en-US" sz="1400" dirty="0" err="1"/>
              <a:t>i</a:t>
            </a:r>
            <a:r>
              <a:rPr lang="en-US" sz="1400" dirty="0"/>
              <a:t>]+</a:t>
            </a:r>
            <a:r>
              <a:rPr lang="en-US" sz="1400" dirty="0" err="1"/>
              <a:t>random.choice</a:t>
            </a:r>
            <a:r>
              <a:rPr lang="en-US" sz="1400" dirty="0"/>
              <a:t>([dx,-dx]) # random walk</a:t>
            </a:r>
          </a:p>
          <a:p>
            <a:r>
              <a:rPr lang="en-US" sz="1400" dirty="0"/>
              <a:t>	f = (1.0*</a:t>
            </a:r>
            <a:r>
              <a:rPr lang="en-US" sz="1400" dirty="0" err="1"/>
              <a:t>nBin</a:t>
            </a:r>
            <a:r>
              <a:rPr lang="en-US" sz="1400" dirty="0"/>
              <a:t>)*bn  # normalization factor for </a:t>
            </a:r>
            <a:r>
              <a:rPr lang="en-US" sz="1400" dirty="0" err="1"/>
              <a:t>distri</a:t>
            </a:r>
            <a:r>
              <a:rPr lang="en-US" sz="1400" dirty="0"/>
              <a:t>.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plt.ylim</a:t>
            </a:r>
            <a:r>
              <a:rPr lang="en-US" sz="1400" dirty="0"/>
              <a:t>(0,1.2*</a:t>
            </a:r>
            <a:r>
              <a:rPr lang="en-US" sz="1400" dirty="0" err="1"/>
              <a:t>np.pi</a:t>
            </a:r>
            <a:r>
              <a:rPr lang="en-US" sz="1400" dirty="0"/>
              <a:t>*N/2.0)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plt.plot</a:t>
            </a:r>
            <a:r>
              <a:rPr lang="en-US" sz="1400" dirty="0"/>
              <a:t>(f); </a:t>
            </a:r>
            <a:r>
              <a:rPr lang="en-US" sz="1400" dirty="0" err="1"/>
              <a:t>plt.draw</a:t>
            </a:r>
            <a:r>
              <a:rPr lang="en-US" sz="1400" dirty="0"/>
              <a:t>(); </a:t>
            </a:r>
            <a:r>
              <a:rPr lang="en-US" sz="1400" dirty="0" err="1"/>
              <a:t>plt.pause</a:t>
            </a:r>
            <a:r>
              <a:rPr lang="en-US" sz="1400" dirty="0"/>
              <a:t>(0.01); </a:t>
            </a:r>
            <a:r>
              <a:rPr lang="en-US" sz="1400" dirty="0" err="1"/>
              <a:t>plt.clf</a:t>
            </a:r>
            <a:r>
              <a:rPr lang="en-US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14285221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152400"/>
            <a:ext cx="8458200" cy="10668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4000" dirty="0"/>
              <a:t>Comparison with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F50201B-EBDA-B847-A056-10877ADEFDB3}"/>
                  </a:ext>
                </a:extLst>
              </p:cNvPr>
              <p:cNvSpPr txBox="1"/>
              <p:nvPr/>
            </p:nvSpPr>
            <p:spPr>
              <a:xfrm>
                <a:off x="426718" y="1114481"/>
                <a:ext cx="8336281" cy="2582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Theoretically it is known that the diffusion coefficient is represented by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1400" dirty="0"/>
                  <a:t>: Boltzmann constant, </a:t>
                </a:r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400" dirty="0"/>
                  <a:t>: temperature in [K], </a:t>
                </a:r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1400" dirty="0"/>
                  <a:t>: mass of the particle, </a:t>
                </a:r>
                <a:r>
                  <a:rPr lang="en-US" sz="1400" i="1" dirty="0">
                    <a:latin typeface="Symbol" pitchFamily="2" charset="2"/>
                  </a:rPr>
                  <a:t>n</a:t>
                </a:r>
                <a:r>
                  <a:rPr lang="en-US" sz="1400" dirty="0"/>
                  <a:t>: collision frequency.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the random walk model of the diffusion, the change in the direction of the walk corresponds to the collision. Hence,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Since the particle transits one unit of translation (</a:t>
                </a:r>
                <a:r>
                  <a:rPr lang="en-US" i="1" dirty="0">
                    <a:latin typeface="Symbol" pitchFamily="2" charset="2"/>
                    <a:cs typeface="Times New Roman" panose="02020603050405020304" pitchFamily="18" charset="0"/>
                  </a:rPr>
                  <a:t>d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) per one time step,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From this estimation,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F50201B-EBDA-B847-A056-10877ADE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18" y="1114481"/>
                <a:ext cx="8336281" cy="2582182"/>
              </a:xfrm>
              <a:prstGeom prst="rect">
                <a:avLst/>
              </a:prstGeom>
              <a:blipFill>
                <a:blip r:embed="rId3"/>
                <a:stretch>
                  <a:fillRect l="-457" t="-980" b="-343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B0F2D8F9-D482-904F-B5A4-6AAF1A66A13E}"/>
              </a:ext>
            </a:extLst>
          </p:cNvPr>
          <p:cNvSpPr txBox="1"/>
          <p:nvPr/>
        </p:nvSpPr>
        <p:spPr>
          <a:xfrm>
            <a:off x="457200" y="3867090"/>
            <a:ext cx="815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70C0"/>
                </a:solidFill>
              </a:rPr>
              <a:t>Example 4</a:t>
            </a:r>
            <a:r>
              <a:rPr lang="en-US" sz="2000" dirty="0">
                <a:solidFill>
                  <a:srgbClr val="0070C0"/>
                </a:solidFill>
              </a:rPr>
              <a:t>. </a:t>
            </a:r>
            <a:r>
              <a:rPr lang="en-US" sz="2000" dirty="0"/>
              <a:t>Run the diffusion equation solver and the random walk model, for comparison. In the above description, </a:t>
            </a:r>
            <a:r>
              <a:rPr lang="en-US" sz="2000" i="1" dirty="0">
                <a:latin typeface="Symbol" pitchFamily="2" charset="2"/>
                <a:cs typeface="Times New Roman" panose="02020603050405020304" pitchFamily="18" charset="0"/>
              </a:rPr>
              <a:t>D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/>
              <a:t> corresponds to the time step in the PDE model. </a:t>
            </a:r>
            <a:r>
              <a:rPr lang="en-US" sz="2000" i="1" dirty="0">
                <a:latin typeface="Symbol" pitchFamily="2" charset="2"/>
                <a:cs typeface="Times New Roman" panose="02020603050405020304" pitchFamily="18" charset="0"/>
              </a:rPr>
              <a:t>d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/>
              <a:t> has nothing to do with the mesh size of the PDE solver.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1B7611-C17E-3042-8E37-599E42DAFC55}"/>
              </a:ext>
            </a:extLst>
          </p:cNvPr>
          <p:cNvSpPr txBox="1"/>
          <p:nvPr/>
        </p:nvSpPr>
        <p:spPr>
          <a:xfrm>
            <a:off x="457200" y="48768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Answer</a:t>
            </a:r>
            <a:r>
              <a:rPr lang="en-US" sz="2000" dirty="0"/>
              <a:t>: Look at ‘sto-diff-1d-comp.py’  </a:t>
            </a:r>
          </a:p>
        </p:txBody>
      </p:sp>
    </p:spTree>
    <p:extLst>
      <p:ext uri="{BB962C8B-B14F-4D97-AF65-F5344CB8AC3E}">
        <p14:creationId xmlns:p14="http://schemas.microsoft.com/office/powerpoint/2010/main" val="3621861544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6F2C0BF-C481-A74E-9CA9-85CD4EC56F76}"/>
              </a:ext>
            </a:extLst>
          </p:cNvPr>
          <p:cNvSpPr txBox="1"/>
          <p:nvPr/>
        </p:nvSpPr>
        <p:spPr>
          <a:xfrm>
            <a:off x="457200" y="2644914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70C0"/>
                </a:solidFill>
              </a:rPr>
              <a:t>Example 5</a:t>
            </a:r>
            <a:r>
              <a:rPr lang="en-US" sz="2000" dirty="0">
                <a:solidFill>
                  <a:srgbClr val="0070C0"/>
                </a:solidFill>
              </a:rPr>
              <a:t>.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Demonstrate the motion of a drunken man in 2D space. Make the visualization animative.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1D74D6-0CA2-A443-99E0-74D6896D7FA8}"/>
              </a:ext>
            </a:extLst>
          </p:cNvPr>
          <p:cNvSpPr txBox="1"/>
          <p:nvPr/>
        </p:nvSpPr>
        <p:spPr>
          <a:xfrm>
            <a:off x="457200" y="3276600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Answer</a:t>
            </a:r>
            <a:r>
              <a:rPr lang="en-US" sz="2000" dirty="0"/>
              <a:t>:</a:t>
            </a:r>
          </a:p>
          <a:p>
            <a:r>
              <a:rPr lang="en-US" sz="2000" dirty="0"/>
              <a:t>…</a:t>
            </a:r>
          </a:p>
          <a:p>
            <a:r>
              <a:rPr lang="en-US" sz="1400" dirty="0"/>
              <a:t>for </a:t>
            </a:r>
            <a:r>
              <a:rPr lang="en-US" sz="1400" dirty="0" err="1"/>
              <a:t>i</a:t>
            </a:r>
            <a:r>
              <a:rPr lang="en-US" sz="1400" dirty="0"/>
              <a:t> in range(N-1):</a:t>
            </a:r>
          </a:p>
          <a:p>
            <a:r>
              <a:rPr lang="en-US" sz="1400" dirty="0"/>
              <a:t>	r=</a:t>
            </a:r>
            <a:r>
              <a:rPr lang="en-US" sz="1400" dirty="0" err="1"/>
              <a:t>random.choice</a:t>
            </a:r>
            <a:r>
              <a:rPr lang="en-US" sz="1400" dirty="0"/>
              <a:t>([1,-1,2,-2]) </a:t>
            </a:r>
          </a:p>
          <a:p>
            <a:r>
              <a:rPr lang="en-US" sz="1400" dirty="0"/>
              <a:t>	if r==1 :</a:t>
            </a:r>
          </a:p>
          <a:p>
            <a:r>
              <a:rPr lang="en-US" sz="1400" dirty="0"/>
              <a:t>		x[i+1,0]=x[i,0]+1;   x[i+1,1]=x[i,1]</a:t>
            </a:r>
          </a:p>
          <a:p>
            <a:r>
              <a:rPr lang="en-US" sz="1400" dirty="0"/>
              <a:t>	 . . . </a:t>
            </a:r>
            <a:endParaRPr lang="en-US" dirty="0"/>
          </a:p>
          <a:p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plt.plot</a:t>
            </a:r>
            <a:r>
              <a:rPr lang="en-US" sz="1400" dirty="0"/>
              <a:t>(x[:i-1,0], x[:i-1,1],</a:t>
            </a:r>
            <a:r>
              <a:rPr lang="en-US" sz="1400" dirty="0" err="1"/>
              <a:t>lw</a:t>
            </a:r>
            <a:r>
              <a:rPr lang="en-US" sz="1400" dirty="0"/>
              <a:t>=1.0); 	</a:t>
            </a:r>
            <a:r>
              <a:rPr lang="en-US" sz="1400" dirty="0" err="1"/>
              <a:t>plt.xlim</a:t>
            </a:r>
            <a:r>
              <a:rPr lang="en-US" sz="1400" dirty="0"/>
              <a:t>(</a:t>
            </a:r>
            <a:r>
              <a:rPr lang="en-US" sz="1400" dirty="0" err="1"/>
              <a:t>mn,mx</a:t>
            </a:r>
            <a:r>
              <a:rPr lang="en-US" sz="1400" dirty="0"/>
              <a:t>);   </a:t>
            </a:r>
            <a:r>
              <a:rPr lang="en-US" sz="1400" dirty="0" err="1"/>
              <a:t>plt.ylim</a:t>
            </a:r>
            <a:r>
              <a:rPr lang="en-US" sz="1400" dirty="0"/>
              <a:t>(</a:t>
            </a:r>
            <a:r>
              <a:rPr lang="en-US" sz="1400" dirty="0" err="1"/>
              <a:t>mn,mx</a:t>
            </a:r>
            <a:r>
              <a:rPr lang="en-US" sz="1400" dirty="0"/>
              <a:t>) 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plt.draw</a:t>
            </a:r>
            <a:r>
              <a:rPr lang="en-US" sz="1400" dirty="0"/>
              <a:t>() 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plt.pause</a:t>
            </a:r>
            <a:r>
              <a:rPr lang="en-US" sz="1400" dirty="0"/>
              <a:t>(0.0001) 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plt.clf</a:t>
            </a:r>
            <a:r>
              <a:rPr lang="en-US" sz="1400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EF0F8-76E1-D347-8A93-3FE5C9949719}"/>
              </a:ext>
            </a:extLst>
          </p:cNvPr>
          <p:cNvSpPr txBox="1"/>
          <p:nvPr/>
        </p:nvSpPr>
        <p:spPr>
          <a:xfrm>
            <a:off x="426719" y="1238071"/>
            <a:ext cx="6278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2D, every step, one of the four choices of path is selected.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1D random walk can be straightforwardly extended to 2D, just by adding y-directional random-walk, which is independent of the x-directional one. 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0938AEA-B106-AA44-87B3-8222B5ED0D0C}"/>
              </a:ext>
            </a:extLst>
          </p:cNvPr>
          <p:cNvGrpSpPr/>
          <p:nvPr/>
        </p:nvGrpSpPr>
        <p:grpSpPr>
          <a:xfrm>
            <a:off x="7162800" y="1078799"/>
            <a:ext cx="1697244" cy="1512001"/>
            <a:chOff x="7315199" y="990599"/>
            <a:chExt cx="1697244" cy="1512001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D2D4607-D17C-D142-B6AB-81810BCE0FD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711600" y="1746600"/>
              <a:ext cx="15120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BFF5659-F326-CA4A-B421-F6CEB62CE50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930800" y="1746600"/>
              <a:ext cx="15120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173328F-594B-2542-B4F7-04A405294EE2}"/>
                </a:ext>
              </a:extLst>
            </p:cNvPr>
            <p:cNvCxnSpPr/>
            <p:nvPr/>
          </p:nvCxnSpPr>
          <p:spPr>
            <a:xfrm>
              <a:off x="7315199" y="1143000"/>
              <a:ext cx="15120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59B8B0-4C81-6944-A47E-6789116AEFAA}"/>
                </a:ext>
              </a:extLst>
            </p:cNvPr>
            <p:cNvCxnSpPr/>
            <p:nvPr/>
          </p:nvCxnSpPr>
          <p:spPr>
            <a:xfrm>
              <a:off x="7315199" y="2326693"/>
              <a:ext cx="15120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5903E79-C694-D74C-A265-ACF8E7E8C33E}"/>
                </a:ext>
              </a:extLst>
            </p:cNvPr>
            <p:cNvCxnSpPr/>
            <p:nvPr/>
          </p:nvCxnSpPr>
          <p:spPr>
            <a:xfrm>
              <a:off x="7315199" y="1752600"/>
              <a:ext cx="15120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533D07-EB09-F14A-8485-4499829154F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21200" y="1746599"/>
              <a:ext cx="15120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241D319-0C11-1644-B215-08100684AA04}"/>
                </a:ext>
              </a:extLst>
            </p:cNvPr>
            <p:cNvSpPr txBox="1"/>
            <p:nvPr/>
          </p:nvSpPr>
          <p:spPr>
            <a:xfrm>
              <a:off x="8098043" y="1752600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Present position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5B96153-8FE1-444E-9E27-6F4765BE68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01000" y="1676400"/>
              <a:ext cx="144000" cy="144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5A6C03D-9C52-5144-BCD3-329A7E72EE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01000" y="1066800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CC46589-6E5B-D54A-A80F-89D5E91A93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9000" y="1684800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DE3B2EF-A7BB-AB44-A1F0-78C50FC2B1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91400" y="1676400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0282F83-8164-0347-98E2-8475F3C976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01000" y="2254693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DE2E99F-FE47-BB42-B7FE-E95AE91BF2EF}"/>
                </a:ext>
              </a:extLst>
            </p:cNvPr>
            <p:cNvCxnSpPr/>
            <p:nvPr/>
          </p:nvCxnSpPr>
          <p:spPr>
            <a:xfrm flipV="1">
              <a:off x="8145000" y="1229380"/>
              <a:ext cx="0" cy="4157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2ADD3DF-FEE9-8D4C-8AB3-EAD7B09D9398}"/>
                </a:ext>
              </a:extLst>
            </p:cNvPr>
            <p:cNvCxnSpPr>
              <a:cxnSpLocks/>
            </p:cNvCxnSpPr>
            <p:nvPr/>
          </p:nvCxnSpPr>
          <p:spPr>
            <a:xfrm>
              <a:off x="7976035" y="1820400"/>
              <a:ext cx="0" cy="4157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B13D288-6073-4C44-BA99-092911D735A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743256" y="1587107"/>
              <a:ext cx="0" cy="4157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6C233A7-CB6E-154B-A226-36636300CAB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385024" y="1447364"/>
              <a:ext cx="0" cy="4157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F088BD1-CE24-804A-9A0F-F5C990649C76}"/>
              </a:ext>
            </a:extLst>
          </p:cNvPr>
          <p:cNvSpPr txBox="1"/>
          <p:nvPr/>
        </p:nvSpPr>
        <p:spPr>
          <a:xfrm>
            <a:off x="228600" y="152400"/>
            <a:ext cx="8458200" cy="10668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4000" dirty="0"/>
              <a:t>2D Random Walk</a:t>
            </a:r>
          </a:p>
        </p:txBody>
      </p:sp>
    </p:spTree>
    <p:extLst>
      <p:ext uri="{BB962C8B-B14F-4D97-AF65-F5344CB8AC3E}">
        <p14:creationId xmlns:p14="http://schemas.microsoft.com/office/powerpoint/2010/main" val="2979348510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00400" y="3286125"/>
            <a:ext cx="3505200" cy="904875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End of Lecture 5-2</a:t>
            </a:r>
          </a:p>
        </p:txBody>
      </p:sp>
    </p:spTree>
    <p:extLst>
      <p:ext uri="{BB962C8B-B14F-4D97-AF65-F5344CB8AC3E}">
        <p14:creationId xmlns:p14="http://schemas.microsoft.com/office/powerpoint/2010/main" val="370035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 New Employe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New Employees.potx</Template>
  <TotalTime>0</TotalTime>
  <Words>1214</Words>
  <Application>Microsoft Macintosh PowerPoint</Application>
  <PresentationFormat>On-screen Show (4:3)</PresentationFormat>
  <Paragraphs>116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Georgia</vt:lpstr>
      <vt:lpstr>Symbol</vt:lpstr>
      <vt:lpstr>Times New Roman</vt:lpstr>
      <vt:lpstr>Training New Employees</vt:lpstr>
      <vt:lpstr>Lecture 5-2 Stochastic Process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Lecture 5-2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2010-02-01T21:33:28Z</dcterms:created>
  <dcterms:modified xsi:type="dcterms:W3CDTF">2023-03-28T02:20:12Z</dcterms:modified>
</cp:coreProperties>
</file>