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32"/>
  </p:notesMasterIdLst>
  <p:sldIdLst>
    <p:sldId id="256" r:id="rId2"/>
    <p:sldId id="257" r:id="rId3"/>
    <p:sldId id="258" r:id="rId4"/>
    <p:sldId id="259" r:id="rId5"/>
    <p:sldId id="293" r:id="rId6"/>
    <p:sldId id="294" r:id="rId7"/>
    <p:sldId id="291" r:id="rId8"/>
    <p:sldId id="300" r:id="rId9"/>
    <p:sldId id="264" r:id="rId10"/>
    <p:sldId id="298" r:id="rId11"/>
    <p:sldId id="299" r:id="rId12"/>
    <p:sldId id="303" r:id="rId13"/>
    <p:sldId id="304" r:id="rId14"/>
    <p:sldId id="306" r:id="rId15"/>
    <p:sldId id="305" r:id="rId16"/>
    <p:sldId id="307" r:id="rId17"/>
    <p:sldId id="302" r:id="rId18"/>
    <p:sldId id="308" r:id="rId19"/>
    <p:sldId id="296" r:id="rId20"/>
    <p:sldId id="290" r:id="rId21"/>
    <p:sldId id="275" r:id="rId22"/>
    <p:sldId id="292" r:id="rId23"/>
    <p:sldId id="309" r:id="rId24"/>
    <p:sldId id="310" r:id="rId25"/>
    <p:sldId id="311" r:id="rId26"/>
    <p:sldId id="312" r:id="rId27"/>
    <p:sldId id="313" r:id="rId28"/>
    <p:sldId id="314" r:id="rId29"/>
    <p:sldId id="315"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6" autoAdjust="0"/>
    <p:restoredTop sz="94660"/>
  </p:normalViewPr>
  <p:slideViewPr>
    <p:cSldViewPr snapToGrid="0">
      <p:cViewPr varScale="1">
        <p:scale>
          <a:sx n="74" d="100"/>
          <a:sy n="74" d="100"/>
        </p:scale>
        <p:origin x="26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5AE9-4F42-4708-9A46-B263968A1D27}" type="datetimeFigureOut">
              <a:rPr lang="en-IN" smtClean="0"/>
              <a:pPr/>
              <a:t>09-08-2021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EF2C0-6B14-496B-9E38-88DD1183E38B}" type="slidenum">
              <a:rPr lang="en-IN" smtClean="0"/>
              <a:pPr/>
              <a:t>‹#›</a:t>
            </a:fld>
            <a:endParaRPr lang="en-IN"/>
          </a:p>
        </p:txBody>
      </p:sp>
    </p:spTree>
    <p:extLst>
      <p:ext uri="{BB962C8B-B14F-4D97-AF65-F5344CB8AC3E}">
        <p14:creationId xmlns:p14="http://schemas.microsoft.com/office/powerpoint/2010/main" val="247547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203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74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019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90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9160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29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049932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06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45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19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26698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86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88537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1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4182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hrts.herokuapp.com/95eI4CfnW" TargetMode="External"/><Relationship Id="rId2" Type="http://schemas.openxmlformats.org/officeDocument/2006/relationships/hyperlink" Target="https://www.cartoonsarea.xyz/Japanese-Dubbed-Videos/F-Subbed-Series/Fairy-Tail-Final-Subbed-Videos/Fairy-Tail-Final-Season-9-Subbed-Videos/Fairy-Tail-Final-Episode-30-Subbed-Videos/307%20Gray%20and%20Juvia.mp4.php"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xample.com/Foo" TargetMode="External"/><Relationship Id="rId2" Type="http://schemas.openxmlformats.org/officeDocument/2006/relationships/hyperlink" Target="https://example.com/assets/category_B/subcategory_C/Fo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javascript-in-plain-english/creating-a-url-shortener-with-node-js-and-mongodb-db4bc6488445" TargetMode="External"/><Relationship Id="rId2" Type="http://schemas.openxmlformats.org/officeDocument/2006/relationships/hyperlink" Target="https://en.wikipedia.org/wiki/URL_shortening" TargetMode="External"/><Relationship Id="rId1" Type="http://schemas.openxmlformats.org/officeDocument/2006/relationships/slideLayout" Target="../slideLayouts/slideLayout2.xml"/><Relationship Id="rId5" Type="http://schemas.openxmlformats.org/officeDocument/2006/relationships/hyperlink" Target="https://bit.ly/" TargetMode="External"/><Relationship Id="rId4" Type="http://schemas.openxmlformats.org/officeDocument/2006/relationships/hyperlink" Target="http://tinyur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hrts.herokuapp.com/uzMIwf31i" TargetMode="External"/><Relationship Id="rId2" Type="http://schemas.openxmlformats.org/officeDocument/2006/relationships/hyperlink" Target="http://friendfeed.com/e/b17ab777-ceb6-f7fd-841-ca3a6ca9c9d4/Flutter-Mocks-You-Me-and-Our-Microblogg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5371" y="360945"/>
            <a:ext cx="7766936" cy="902017"/>
          </a:xfrm>
        </p:spPr>
        <p:txBody>
          <a:bodyPr>
            <a:normAutofit fontScale="90000"/>
          </a:bodyPr>
          <a:lstStyle/>
          <a:p>
            <a:pPr algn="ctr"/>
            <a:br>
              <a:rPr lang="en-IN" sz="3600" dirty="0"/>
            </a:br>
            <a:br>
              <a:rPr lang="en-IN" sz="3600" dirty="0"/>
            </a:br>
            <a:br>
              <a:rPr lang="en-IN" sz="3600" dirty="0"/>
            </a:br>
            <a:r>
              <a:rPr lang="en-IN" sz="3600" dirty="0"/>
              <a:t> </a:t>
            </a:r>
            <a:r>
              <a:rPr lang="en-IN" sz="3600" b="1" dirty="0"/>
              <a:t>SHRTS (URL SHORTENER)</a:t>
            </a:r>
            <a:endParaRPr lang="en-IN" sz="3600" dirty="0"/>
          </a:p>
        </p:txBody>
      </p:sp>
      <p:sp>
        <p:nvSpPr>
          <p:cNvPr id="3" name="Subtitle 2"/>
          <p:cNvSpPr>
            <a:spLocks noGrp="1"/>
          </p:cNvSpPr>
          <p:nvPr>
            <p:ph type="subTitle" idx="1"/>
          </p:nvPr>
        </p:nvSpPr>
        <p:spPr>
          <a:xfrm>
            <a:off x="373487" y="1464390"/>
            <a:ext cx="11037195" cy="5393610"/>
          </a:xfrm>
        </p:spPr>
        <p:txBody>
          <a:bodyPr>
            <a:normAutofit fontScale="92500" lnSpcReduction="10000"/>
          </a:bodyPr>
          <a:lstStyle/>
          <a:p>
            <a:pPr algn="ctr"/>
            <a:r>
              <a:rPr lang="en-IN" sz="2800" dirty="0"/>
              <a:t>Bachelor of Engineering in</a:t>
            </a:r>
          </a:p>
          <a:p>
            <a:pPr algn="ctr"/>
            <a:r>
              <a:rPr lang="en-IN" sz="2800" dirty="0"/>
              <a:t>Computer Science &amp; Engineering </a:t>
            </a:r>
          </a:p>
          <a:p>
            <a:pPr algn="ctr"/>
            <a:r>
              <a:rPr lang="en-IN" sz="2800" dirty="0"/>
              <a:t>(Session 2020-2021)</a:t>
            </a:r>
          </a:p>
          <a:p>
            <a:pPr algn="l"/>
            <a:endParaRPr lang="en-IN" sz="2800" dirty="0"/>
          </a:p>
          <a:p>
            <a:pPr algn="l"/>
            <a:r>
              <a:rPr lang="en-IN" sz="2800" dirty="0"/>
              <a:t>Guided By: 							 Submitted By:</a:t>
            </a:r>
          </a:p>
          <a:p>
            <a:pPr algn="l"/>
            <a:r>
              <a:rPr lang="en-IN" sz="2800" dirty="0"/>
              <a:t> Mrs. Kavita Chourasia			-&gt; Shoaib Ahmed (188230133)</a:t>
            </a:r>
          </a:p>
          <a:p>
            <a:pPr algn="l"/>
            <a:r>
              <a:rPr lang="en-IN" sz="2800" dirty="0"/>
              <a:t>    										-&gt; Subhang Pati (188230144)</a:t>
            </a:r>
          </a:p>
          <a:p>
            <a:pPr algn="l"/>
            <a:r>
              <a:rPr lang="en-IN" sz="2800" dirty="0"/>
              <a:t>    								      	-&gt; Aman Shrivastava (188230016)</a:t>
            </a:r>
          </a:p>
          <a:p>
            <a:pPr algn="ctr"/>
            <a:r>
              <a:rPr lang="en-IN" sz="2800" dirty="0"/>
              <a:t>                             -&gt; Shailesh </a:t>
            </a:r>
            <a:r>
              <a:rPr lang="en-IN" sz="2800" dirty="0" err="1"/>
              <a:t>Gotiya</a:t>
            </a:r>
            <a:r>
              <a:rPr lang="en-IN" sz="2800" dirty="0"/>
              <a:t> (188230128)                                              </a:t>
            </a:r>
          </a:p>
          <a:p>
            <a:pPr algn="ctr"/>
            <a:r>
              <a:rPr lang="en-IN" sz="2800" dirty="0"/>
              <a:t>                                 -&gt; </a:t>
            </a:r>
            <a:r>
              <a:rPr lang="en-IN" sz="2800" dirty="0" err="1"/>
              <a:t>Ishu</a:t>
            </a:r>
            <a:r>
              <a:rPr lang="en-IN" sz="2800" dirty="0"/>
              <a:t> Kumar Verma (188230040)</a:t>
            </a:r>
          </a:p>
          <a:p>
            <a:pPr algn="ctr"/>
            <a:r>
              <a:rPr lang="en-IN" sz="2800" dirty="0"/>
              <a:t> </a:t>
            </a:r>
          </a:p>
          <a:p>
            <a:pPr algn="ctr"/>
            <a:endParaRPr lang="en-IN" sz="2800" dirty="0"/>
          </a:p>
        </p:txBody>
      </p:sp>
    </p:spTree>
    <p:extLst>
      <p:ext uri="{BB962C8B-B14F-4D97-AF65-F5344CB8AC3E}">
        <p14:creationId xmlns:p14="http://schemas.microsoft.com/office/powerpoint/2010/main" val="331032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196" y="617836"/>
            <a:ext cx="9541706" cy="5436973"/>
          </a:xfrm>
        </p:spPr>
        <p:txBody>
          <a:bodyPr>
            <a:normAutofit/>
          </a:bodyPr>
          <a:lstStyle/>
          <a:p>
            <a:pPr marL="0" indent="0">
              <a:buNone/>
            </a:pPr>
            <a:r>
              <a:rPr lang="en-IN" b="1" dirty="0" err="1"/>
              <a:t>npm</a:t>
            </a:r>
            <a:r>
              <a:rPr lang="en-IN" b="1" dirty="0"/>
              <a:t> Packages We Are Going To Use: </a:t>
            </a:r>
            <a:endParaRPr lang="en-IN" dirty="0"/>
          </a:p>
          <a:p>
            <a:r>
              <a:rPr lang="en-IN" b="1" i="1" u="sng" dirty="0" err="1">
                <a:solidFill>
                  <a:schemeClr val="accent1"/>
                </a:solidFill>
              </a:rPr>
              <a:t>config</a:t>
            </a:r>
            <a:r>
              <a:rPr lang="en-IN" b="1" i="1" u="sng" dirty="0">
                <a:solidFill>
                  <a:schemeClr val="accent1"/>
                </a:solidFill>
              </a:rPr>
              <a:t> :</a:t>
            </a:r>
            <a:r>
              <a:rPr lang="en-IN" b="1" dirty="0"/>
              <a:t> </a:t>
            </a:r>
          </a:p>
          <a:p>
            <a:pPr marL="0" indent="0">
              <a:buNone/>
            </a:pPr>
            <a:r>
              <a:rPr lang="en-IN" dirty="0"/>
              <a:t>		It lets you define a set of default parameters, and extend them for different 	deployment environments (development, QA, staging, production, etc.). For 	production, we have to define production.js similarly for development devlopment.js. 	By default, it will look for default.js. </a:t>
            </a:r>
          </a:p>
          <a:p>
            <a:pPr marL="0" indent="0">
              <a:buNone/>
            </a:pPr>
            <a:r>
              <a:rPr lang="en-IN" i="1" dirty="0"/>
              <a:t>	This will be used to store </a:t>
            </a:r>
            <a:r>
              <a:rPr lang="en-IN" i="1" dirty="0" err="1"/>
              <a:t>config</a:t>
            </a:r>
            <a:r>
              <a:rPr lang="en-IN" i="1" dirty="0"/>
              <a:t> related to DB and others. </a:t>
            </a:r>
            <a:endParaRPr lang="en-IN" dirty="0"/>
          </a:p>
          <a:p>
            <a:r>
              <a:rPr lang="en-IN" b="1" i="1" u="sng" dirty="0">
                <a:solidFill>
                  <a:schemeClr val="accent1"/>
                </a:solidFill>
              </a:rPr>
              <a:t>valid-url</a:t>
            </a:r>
            <a:r>
              <a:rPr lang="en-IN" i="1" u="sng" dirty="0">
                <a:solidFill>
                  <a:schemeClr val="accent1"/>
                </a:solidFill>
              </a:rPr>
              <a:t>:</a:t>
            </a:r>
            <a:r>
              <a:rPr lang="en-IN" dirty="0"/>
              <a:t> </a:t>
            </a:r>
          </a:p>
          <a:p>
            <a:pPr marL="0" indent="0">
              <a:buNone/>
            </a:pPr>
            <a:r>
              <a:rPr lang="en-IN" dirty="0"/>
              <a:t>		This module collects common URI validation routines to make input validation, 	and maintaining easier and more readable. All functions return an untainted value if t	he test passes, and undefined if it fails. </a:t>
            </a:r>
          </a:p>
          <a:p>
            <a:pPr marL="0" indent="0">
              <a:buNone/>
            </a:pPr>
            <a:r>
              <a:rPr lang="en-IN" i="1" dirty="0"/>
              <a:t>	This will be used to validate the URL given by the user for a shortening purpose. </a:t>
            </a:r>
            <a:endParaRPr lang="en-IN" dirty="0"/>
          </a:p>
          <a:p>
            <a:r>
              <a:rPr lang="en-IN" b="1" i="1" u="sng" dirty="0" err="1">
                <a:solidFill>
                  <a:schemeClr val="accent1"/>
                </a:solidFill>
              </a:rPr>
              <a:t>shortid</a:t>
            </a:r>
            <a:r>
              <a:rPr lang="en-IN" dirty="0"/>
              <a:t>:</a:t>
            </a:r>
          </a:p>
          <a:p>
            <a:pPr marL="0" indent="0">
              <a:buNone/>
            </a:pPr>
            <a:r>
              <a:rPr lang="en-IN" dirty="0"/>
              <a:t>	</a:t>
            </a:r>
            <a:r>
              <a:rPr lang="en-IN" dirty="0" err="1"/>
              <a:t>ShortId</a:t>
            </a:r>
            <a:r>
              <a:rPr lang="en-IN" dirty="0"/>
              <a:t> creates amazingly short non-sequential URL-friendly unique ids. </a:t>
            </a:r>
          </a:p>
          <a:p>
            <a:pPr marL="0" indent="0">
              <a:buNone/>
            </a:pPr>
            <a:r>
              <a:rPr lang="en-IN" i="1" dirty="0"/>
              <a:t>	This will be used to generate a unique id for each shortened URL. </a:t>
            </a:r>
            <a:endParaRPr lang="en-IN" dirty="0"/>
          </a:p>
        </p:txBody>
      </p:sp>
    </p:spTree>
    <p:extLst>
      <p:ext uri="{BB962C8B-B14F-4D97-AF65-F5344CB8AC3E}">
        <p14:creationId xmlns:p14="http://schemas.microsoft.com/office/powerpoint/2010/main" val="396970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125" y="1025615"/>
            <a:ext cx="9541706" cy="4361932"/>
          </a:xfrm>
        </p:spPr>
        <p:txBody>
          <a:bodyPr>
            <a:normAutofit/>
          </a:bodyPr>
          <a:lstStyle/>
          <a:p>
            <a:r>
              <a:rPr lang="en-IN" b="1" i="1" u="sng" dirty="0">
                <a:solidFill>
                  <a:schemeClr val="accent1"/>
                </a:solidFill>
              </a:rPr>
              <a:t>express</a:t>
            </a:r>
            <a:r>
              <a:rPr lang="en-IN" i="1" u="sng" dirty="0">
                <a:solidFill>
                  <a:schemeClr val="accent1"/>
                </a:solidFill>
              </a:rPr>
              <a:t>:</a:t>
            </a:r>
            <a:r>
              <a:rPr lang="en-IN" dirty="0"/>
              <a:t> </a:t>
            </a:r>
          </a:p>
          <a:p>
            <a:pPr marL="0" indent="0">
              <a:buNone/>
            </a:pPr>
            <a:r>
              <a:rPr lang="en-IN" dirty="0"/>
              <a:t>		The Express philosophy is to provide small, robust tooling for HTTP servers, 	making it a great solution for single-page applications, web sites, hybrids, or public 	HTTP APIs. </a:t>
            </a:r>
          </a:p>
          <a:p>
            <a:pPr marL="0" indent="0">
              <a:buNone/>
            </a:pPr>
            <a:r>
              <a:rPr lang="en-IN" i="1" dirty="0"/>
              <a:t>	This will be used to create the server and route different HTTP path. </a:t>
            </a:r>
            <a:endParaRPr lang="en-IN" dirty="0"/>
          </a:p>
          <a:p>
            <a:r>
              <a:rPr lang="en-IN" b="1" i="1" u="sng" dirty="0">
                <a:solidFill>
                  <a:schemeClr val="accent1"/>
                </a:solidFill>
              </a:rPr>
              <a:t>mongoose</a:t>
            </a:r>
            <a:r>
              <a:rPr lang="en-IN" i="1" u="sng" dirty="0">
                <a:solidFill>
                  <a:schemeClr val="accent1"/>
                </a:solidFill>
              </a:rPr>
              <a:t>:</a:t>
            </a:r>
          </a:p>
          <a:p>
            <a:pPr marL="0" indent="0">
              <a:buNone/>
            </a:pPr>
            <a:r>
              <a:rPr lang="en-IN" dirty="0"/>
              <a:t>		Mongoose is a MongoDB object </a:t>
            </a:r>
            <a:r>
              <a:rPr lang="en-IN" dirty="0" err="1"/>
              <a:t>modeling</a:t>
            </a:r>
            <a:r>
              <a:rPr lang="en-IN" dirty="0"/>
              <a:t> tool designed to work in an asynchronous 	environment. Mongoose supports both promises and </a:t>
            </a:r>
            <a:r>
              <a:rPr lang="en-IN" dirty="0" err="1"/>
              <a:t>callbacks</a:t>
            </a:r>
            <a:r>
              <a:rPr lang="en-IN" dirty="0"/>
              <a:t>. As they use promise we 	will use </a:t>
            </a:r>
            <a:r>
              <a:rPr lang="en-IN" dirty="0" err="1"/>
              <a:t>async</a:t>
            </a:r>
            <a:r>
              <a:rPr lang="en-IN" dirty="0"/>
              <a:t> and await feature of JS. </a:t>
            </a:r>
          </a:p>
          <a:p>
            <a:pPr marL="0" indent="0">
              <a:buNone/>
            </a:pPr>
            <a:r>
              <a:rPr lang="en-IN" i="1" dirty="0"/>
              <a:t>	This will be used for connecting with MongoDB, saving, updating and querying the DB. </a:t>
            </a:r>
            <a:endParaRPr lang="en-IN" sz="2000" b="1" dirty="0"/>
          </a:p>
        </p:txBody>
      </p:sp>
    </p:spTree>
    <p:extLst>
      <p:ext uri="{BB962C8B-B14F-4D97-AF65-F5344CB8AC3E}">
        <p14:creationId xmlns:p14="http://schemas.microsoft.com/office/powerpoint/2010/main" val="256397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53534" y="622986"/>
            <a:ext cx="4377266" cy="651933"/>
          </a:xfrm>
        </p:spPr>
        <p:txBody>
          <a:bodyPr>
            <a:normAutofit/>
          </a:bodyPr>
          <a:lstStyle/>
          <a:p>
            <a:r>
              <a:rPr lang="en-IN" dirty="0" err="1"/>
              <a:t>Usecase</a:t>
            </a:r>
            <a:r>
              <a:rPr lang="en-IN" dirty="0"/>
              <a:t>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1274919"/>
            <a:ext cx="7081838" cy="4960938"/>
          </a:xfrm>
          <a:prstGeom prst="rect">
            <a:avLst/>
          </a:prstGeom>
        </p:spPr>
      </p:pic>
    </p:spTree>
    <p:extLst>
      <p:ext uri="{BB962C8B-B14F-4D97-AF65-F5344CB8AC3E}">
        <p14:creationId xmlns:p14="http://schemas.microsoft.com/office/powerpoint/2010/main" val="116308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53534" y="622986"/>
            <a:ext cx="7514166" cy="651933"/>
          </a:xfrm>
        </p:spPr>
        <p:txBody>
          <a:bodyPr>
            <a:noAutofit/>
          </a:bodyPr>
          <a:lstStyle/>
          <a:p>
            <a:r>
              <a:rPr lang="en-IN" sz="2800" dirty="0"/>
              <a:t>Sequence Diagram For URL Shortening:-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825" y="1476375"/>
            <a:ext cx="7905750" cy="4895850"/>
          </a:xfrm>
          <a:prstGeom prst="rect">
            <a:avLst/>
          </a:prstGeom>
        </p:spPr>
      </p:pic>
      <p:sp>
        <p:nvSpPr>
          <p:cNvPr id="3" name="Rectangle 2"/>
          <p:cNvSpPr/>
          <p:nvPr/>
        </p:nvSpPr>
        <p:spPr>
          <a:xfrm>
            <a:off x="4762500" y="1993900"/>
            <a:ext cx="368300" cy="21590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313320" y="1879600"/>
            <a:ext cx="130008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rPr>
              <a:t>Browser</a:t>
            </a:r>
          </a:p>
        </p:txBody>
      </p:sp>
      <p:sp>
        <p:nvSpPr>
          <p:cNvPr id="8" name="Rectangle 7"/>
          <p:cNvSpPr/>
          <p:nvPr/>
        </p:nvSpPr>
        <p:spPr>
          <a:xfrm>
            <a:off x="7302500" y="1968499"/>
            <a:ext cx="1117600" cy="34736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221620" y="1866900"/>
            <a:ext cx="1300080"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rPr>
              <a:t>Server</a:t>
            </a:r>
          </a:p>
        </p:txBody>
      </p:sp>
    </p:spTree>
    <p:extLst>
      <p:ext uri="{BB962C8B-B14F-4D97-AF65-F5344CB8AC3E}">
        <p14:creationId xmlns:p14="http://schemas.microsoft.com/office/powerpoint/2010/main" val="6882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53534" y="622986"/>
            <a:ext cx="8199966" cy="651933"/>
          </a:xfrm>
        </p:spPr>
        <p:txBody>
          <a:bodyPr>
            <a:noAutofit/>
          </a:bodyPr>
          <a:lstStyle/>
          <a:p>
            <a:r>
              <a:rPr lang="en-IN" sz="2800" dirty="0"/>
              <a:t>Sequence Diagram For Visiting Shortened URL:-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24" y="1738312"/>
            <a:ext cx="8736562" cy="4103688"/>
          </a:xfrm>
          <a:prstGeom prst="rect">
            <a:avLst/>
          </a:prstGeom>
        </p:spPr>
      </p:pic>
    </p:spTree>
    <p:extLst>
      <p:ext uri="{BB962C8B-B14F-4D97-AF65-F5344CB8AC3E}">
        <p14:creationId xmlns:p14="http://schemas.microsoft.com/office/powerpoint/2010/main" val="278520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534" y="622986"/>
            <a:ext cx="7514166" cy="6519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t>Activity Diagram For URL Shortening:-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74919"/>
            <a:ext cx="7809077" cy="5087781"/>
          </a:xfrm>
          <a:prstGeom prst="rect">
            <a:avLst/>
          </a:prstGeom>
        </p:spPr>
      </p:pic>
    </p:spTree>
    <p:extLst>
      <p:ext uri="{BB962C8B-B14F-4D97-AF65-F5344CB8AC3E}">
        <p14:creationId xmlns:p14="http://schemas.microsoft.com/office/powerpoint/2010/main" val="36577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534" y="622986"/>
            <a:ext cx="7514166" cy="65193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t>Activity Diagram For Visiting Shortened URL:-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850" y="1431925"/>
            <a:ext cx="5505450" cy="5162550"/>
          </a:xfrm>
          <a:prstGeom prst="rect">
            <a:avLst/>
          </a:prstGeom>
        </p:spPr>
      </p:pic>
    </p:spTree>
    <p:extLst>
      <p:ext uri="{BB962C8B-B14F-4D97-AF65-F5344CB8AC3E}">
        <p14:creationId xmlns:p14="http://schemas.microsoft.com/office/powerpoint/2010/main" val="176901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90034" y="648386"/>
            <a:ext cx="7018866" cy="651933"/>
          </a:xfrm>
        </p:spPr>
        <p:txBody>
          <a:bodyPr>
            <a:normAutofit/>
          </a:bodyPr>
          <a:lstStyle/>
          <a:p>
            <a:r>
              <a:rPr lang="en-IN" sz="2800" dirty="0"/>
              <a:t>Flow Diagram for shortening URL:-</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074" t="1584" r="10366" b="28753"/>
          <a:stretch/>
        </p:blipFill>
        <p:spPr>
          <a:xfrm>
            <a:off x="1231900" y="1422400"/>
            <a:ext cx="8077200" cy="4254500"/>
          </a:xfrm>
          <a:prstGeom prst="rect">
            <a:avLst/>
          </a:prstGeom>
        </p:spPr>
      </p:pic>
    </p:spTree>
    <p:extLst>
      <p:ext uri="{BB962C8B-B14F-4D97-AF65-F5344CB8AC3E}">
        <p14:creationId xmlns:p14="http://schemas.microsoft.com/office/powerpoint/2010/main" val="167319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90034" y="648386"/>
            <a:ext cx="7971366" cy="651933"/>
          </a:xfrm>
        </p:spPr>
        <p:txBody>
          <a:bodyPr>
            <a:normAutofit/>
          </a:bodyPr>
          <a:lstStyle/>
          <a:p>
            <a:r>
              <a:rPr lang="en-IN" sz="2800" dirty="0"/>
              <a:t>Flow Diagram for visiting shortened URL:-</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7318" b="15280"/>
          <a:stretch/>
        </p:blipFill>
        <p:spPr>
          <a:xfrm>
            <a:off x="690034" y="1417637"/>
            <a:ext cx="8132233" cy="4469522"/>
          </a:xfrm>
          <a:prstGeom prst="rect">
            <a:avLst/>
          </a:prstGeom>
        </p:spPr>
      </p:pic>
    </p:spTree>
    <p:extLst>
      <p:ext uri="{BB962C8B-B14F-4D97-AF65-F5344CB8AC3E}">
        <p14:creationId xmlns:p14="http://schemas.microsoft.com/office/powerpoint/2010/main" val="338398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4886"/>
            <a:ext cx="8596668" cy="651933"/>
          </a:xfrm>
        </p:spPr>
        <p:txBody>
          <a:bodyPr>
            <a:normAutofit/>
          </a:bodyPr>
          <a:lstStyle/>
          <a:p>
            <a:pPr algn="ctr"/>
            <a:r>
              <a:rPr lang="en-IN" dirty="0"/>
              <a:t>Expected Outputs</a:t>
            </a:r>
          </a:p>
        </p:txBody>
      </p:sp>
      <p:sp>
        <p:nvSpPr>
          <p:cNvPr id="3" name="Content Placeholder 2"/>
          <p:cNvSpPr>
            <a:spLocks noGrp="1"/>
          </p:cNvSpPr>
          <p:nvPr>
            <p:ph idx="1"/>
          </p:nvPr>
        </p:nvSpPr>
        <p:spPr>
          <a:xfrm>
            <a:off x="857814" y="1361175"/>
            <a:ext cx="8596668" cy="4449629"/>
          </a:xfrm>
        </p:spPr>
        <p:txBody>
          <a:bodyPr>
            <a:normAutofit/>
          </a:bodyPr>
          <a:lstStyle/>
          <a:p>
            <a:pPr marL="0" indent="0">
              <a:buNone/>
            </a:pPr>
            <a:endParaRPr lang="en-IN" sz="2000" dirty="0"/>
          </a:p>
          <a:p>
            <a:r>
              <a:rPr lang="en-IN" sz="2000" dirty="0"/>
              <a:t>User can able to enter long URL, and custom alias (which is optional). </a:t>
            </a:r>
          </a:p>
          <a:p>
            <a:r>
              <a:rPr lang="en-IN" sz="2000" dirty="0"/>
              <a:t>First it will check if the Long URL is valid or not. </a:t>
            </a:r>
          </a:p>
          <a:p>
            <a:r>
              <a:rPr lang="en-IN" sz="2000" dirty="0"/>
              <a:t>It will check if the custom alias exist already or not. If Yes, then it will show error. If No, then it will store the long </a:t>
            </a:r>
            <a:r>
              <a:rPr lang="en-IN" sz="2000" dirty="0" err="1"/>
              <a:t>url</a:t>
            </a:r>
            <a:r>
              <a:rPr lang="en-IN" sz="2000" dirty="0"/>
              <a:t>, and short Code into database, and send short URL to user as a result. </a:t>
            </a:r>
          </a:p>
          <a:p>
            <a:r>
              <a:rPr lang="en-IN" sz="2000" dirty="0"/>
              <a:t>If user doesn’t enter custom alias then it will generate a unique </a:t>
            </a:r>
            <a:r>
              <a:rPr lang="en-IN" sz="2000" dirty="0" err="1"/>
              <a:t>shortId</a:t>
            </a:r>
            <a:r>
              <a:rPr lang="en-IN" sz="2000" dirty="0"/>
              <a:t>, and then create the short URL. </a:t>
            </a:r>
          </a:p>
          <a:p>
            <a:r>
              <a:rPr lang="en-IN" sz="2000" dirty="0"/>
              <a:t>It will also generate the QR corresponding to URL. </a:t>
            </a:r>
          </a:p>
          <a:p>
            <a:r>
              <a:rPr lang="en-IN" sz="2000" dirty="0"/>
              <a:t>The Generated short URL will automatically deleted from database after 6 months of last access. </a:t>
            </a:r>
          </a:p>
          <a:p>
            <a:endParaRPr lang="en-IN" sz="2000" dirty="0"/>
          </a:p>
          <a:p>
            <a:pPr marL="0" indent="0" algn="just">
              <a:buNone/>
            </a:pPr>
            <a:endParaRPr lang="en-IN" sz="2000" b="1" dirty="0"/>
          </a:p>
        </p:txBody>
      </p:sp>
    </p:spTree>
    <p:extLst>
      <p:ext uri="{BB962C8B-B14F-4D97-AF65-F5344CB8AC3E}">
        <p14:creationId xmlns:p14="http://schemas.microsoft.com/office/powerpoint/2010/main" val="145316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596668" cy="576404"/>
          </a:xfrm>
        </p:spPr>
        <p:txBody>
          <a:bodyPr>
            <a:noAutofit/>
          </a:bodyPr>
          <a:lstStyle/>
          <a:p>
            <a:pPr algn="ctr"/>
            <a:r>
              <a:rPr lang="en-IN" sz="3800" dirty="0"/>
              <a:t>CONTENTS</a:t>
            </a:r>
            <a:br>
              <a:rPr lang="en-IN" sz="3800" dirty="0"/>
            </a:br>
            <a:endParaRPr lang="en-IN" sz="3800" dirty="0"/>
          </a:p>
        </p:txBody>
      </p:sp>
      <p:sp>
        <p:nvSpPr>
          <p:cNvPr id="7" name="Content Placeholder 6"/>
          <p:cNvSpPr>
            <a:spLocks noGrp="1"/>
          </p:cNvSpPr>
          <p:nvPr>
            <p:ph idx="1"/>
          </p:nvPr>
        </p:nvSpPr>
        <p:spPr>
          <a:xfrm>
            <a:off x="1099347" y="1947290"/>
            <a:ext cx="8596668" cy="3880773"/>
          </a:xfrm>
        </p:spPr>
        <p:txBody>
          <a:bodyPr>
            <a:normAutofit/>
          </a:bodyPr>
          <a:lstStyle/>
          <a:p>
            <a:pPr>
              <a:buFont typeface="+mj-lt"/>
              <a:buAutoNum type="arabicPeriod"/>
            </a:pPr>
            <a:r>
              <a:rPr lang="en-IN" sz="2000" dirty="0"/>
              <a:t>Introduction</a:t>
            </a:r>
          </a:p>
          <a:p>
            <a:pPr>
              <a:buFont typeface="+mj-lt"/>
              <a:buAutoNum type="arabicPeriod"/>
            </a:pPr>
            <a:r>
              <a:rPr lang="en-IN" sz="2000" dirty="0"/>
              <a:t>Literature Survey </a:t>
            </a:r>
          </a:p>
          <a:p>
            <a:pPr>
              <a:buFont typeface="+mj-lt"/>
              <a:buAutoNum type="arabicPeriod"/>
            </a:pPr>
            <a:r>
              <a:rPr lang="en-IN" sz="2000" dirty="0"/>
              <a:t>Problem Definition            </a:t>
            </a:r>
          </a:p>
          <a:p>
            <a:pPr>
              <a:buFont typeface="+mj-lt"/>
              <a:buAutoNum type="arabicPeriod"/>
            </a:pPr>
            <a:r>
              <a:rPr lang="en-IN" sz="2000" dirty="0"/>
              <a:t>Methodology &amp; Tools</a:t>
            </a:r>
          </a:p>
          <a:p>
            <a:pPr>
              <a:buFont typeface="+mj-lt"/>
              <a:buAutoNum type="arabicPeriod"/>
            </a:pPr>
            <a:r>
              <a:rPr lang="en-IN" sz="2000" dirty="0"/>
              <a:t>Expected Output</a:t>
            </a:r>
          </a:p>
          <a:p>
            <a:pPr>
              <a:buFont typeface="+mj-lt"/>
              <a:buAutoNum type="arabicPeriod"/>
            </a:pPr>
            <a:r>
              <a:rPr lang="en-IN" sz="2000" dirty="0"/>
              <a:t>References</a:t>
            </a:r>
          </a:p>
        </p:txBody>
      </p:sp>
    </p:spTree>
    <p:extLst>
      <p:ext uri="{BB962C8B-B14F-4D97-AF65-F5344CB8AC3E}">
        <p14:creationId xmlns:p14="http://schemas.microsoft.com/office/powerpoint/2010/main" val="229310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705" y="605137"/>
            <a:ext cx="9336506" cy="5711441"/>
          </a:xfrm>
        </p:spPr>
        <p:txBody>
          <a:bodyPr/>
          <a:lstStyle/>
          <a:p>
            <a:endParaRPr lang="en-IN" sz="2000" dirty="0"/>
          </a:p>
          <a:p>
            <a:r>
              <a:rPr lang="en-IN" sz="2000" dirty="0"/>
              <a:t>Example:-</a:t>
            </a:r>
          </a:p>
          <a:p>
            <a:pPr>
              <a:buNone/>
            </a:pPr>
            <a:r>
              <a:rPr lang="en-IN" sz="2000" dirty="0"/>
              <a:t>  “ </a:t>
            </a:r>
            <a:r>
              <a:rPr lang="en-IN" dirty="0">
                <a:hlinkClick r:id="rId2"/>
              </a:rPr>
              <a:t>https://www.cartoonsarea.xyz/Japanese-Dubbed-Videos/F-Subbed-Series/Fairy-Tail-Final-Subbed-Videos/Fairy-Tail-Final-Season-9-Subbed-Videos/Fairy-Tail-Final-Episode-30-Subbed-Videos/307%20Gray%20and%20Juvia.mp4.php</a:t>
            </a:r>
            <a:r>
              <a:rPr lang="en-IN" dirty="0"/>
              <a:t> ” </a:t>
            </a:r>
          </a:p>
          <a:p>
            <a:pPr>
              <a:buNone/>
            </a:pPr>
            <a:r>
              <a:rPr lang="en-IN" dirty="0"/>
              <a:t>     can be shortened as :-</a:t>
            </a:r>
          </a:p>
          <a:p>
            <a:pPr>
              <a:buNone/>
            </a:pPr>
            <a:r>
              <a:rPr lang="en-IN" dirty="0"/>
              <a:t>     “ </a:t>
            </a:r>
            <a:r>
              <a:rPr lang="en-IN" dirty="0">
                <a:hlinkClick r:id="rId3"/>
              </a:rPr>
              <a:t>https://shrts.herokuapp.com/95eI4CfnW</a:t>
            </a:r>
            <a:r>
              <a:rPr lang="en-IN" dirty="0"/>
              <a:t> ”</a:t>
            </a:r>
          </a:p>
          <a:p>
            <a:pPr>
              <a:buNone/>
            </a:pPr>
            <a:r>
              <a:rPr lang="en-IN" dirty="0"/>
              <a:t>	with equivalent QR Code :-</a:t>
            </a:r>
          </a:p>
          <a:p>
            <a:pPr>
              <a:buNone/>
            </a:pPr>
            <a:endParaRPr lang="en-IN" dirty="0"/>
          </a:p>
          <a:p>
            <a:pPr>
              <a:buNone/>
            </a:pPr>
            <a:endParaRPr lang="en-IN" sz="2000" b="1" dirty="0"/>
          </a:p>
          <a:p>
            <a:pPr marL="0" indent="0" algn="just">
              <a:buNone/>
            </a:pPr>
            <a:endParaRPr lang="en-IN" sz="2000" b="1" dirty="0"/>
          </a:p>
        </p:txBody>
      </p:sp>
      <p:pic>
        <p:nvPicPr>
          <p:cNvPr id="4" name="Picture 3"/>
          <p:cNvPicPr>
            <a:picLocks noChangeAspect="1"/>
          </p:cNvPicPr>
          <p:nvPr/>
        </p:nvPicPr>
        <p:blipFill rotWithShape="1">
          <a:blip r:embed="rId4"/>
          <a:srcRect l="47461" t="68177" r="43266" b="15372"/>
          <a:stretch/>
        </p:blipFill>
        <p:spPr>
          <a:xfrm>
            <a:off x="4851400" y="4063999"/>
            <a:ext cx="1295400" cy="1322671"/>
          </a:xfrm>
          <a:prstGeom prst="rect">
            <a:avLst/>
          </a:prstGeom>
        </p:spPr>
      </p:pic>
    </p:spTree>
    <p:extLst>
      <p:ext uri="{BB962C8B-B14F-4D97-AF65-F5344CB8AC3E}">
        <p14:creationId xmlns:p14="http://schemas.microsoft.com/office/powerpoint/2010/main" val="370858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602" t="13825" r="488" b="10931"/>
          <a:stretch/>
        </p:blipFill>
        <p:spPr>
          <a:xfrm>
            <a:off x="146050" y="213574"/>
            <a:ext cx="11899900" cy="64576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275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466" t="14584" r="4612" b="8497"/>
          <a:stretch/>
        </p:blipFill>
        <p:spPr>
          <a:xfrm>
            <a:off x="215900" y="266699"/>
            <a:ext cx="11569700" cy="6443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275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 y="225424"/>
            <a:ext cx="11604739" cy="6238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7012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 b="13189"/>
          <a:stretch/>
        </p:blipFill>
        <p:spPr>
          <a:xfrm>
            <a:off x="311150" y="379557"/>
            <a:ext cx="11569700" cy="6098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2610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 b="14830"/>
          <a:stretch/>
        </p:blipFill>
        <p:spPr>
          <a:xfrm>
            <a:off x="457200" y="449262"/>
            <a:ext cx="11277600" cy="61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611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5200"/>
          <a:stretch/>
        </p:blipFill>
        <p:spPr>
          <a:xfrm>
            <a:off x="394237" y="373129"/>
            <a:ext cx="11658600" cy="6111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174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 b="15499"/>
          <a:stretch/>
        </p:blipFill>
        <p:spPr>
          <a:xfrm>
            <a:off x="336550" y="341022"/>
            <a:ext cx="11518900" cy="6175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669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4060"/>
          <a:stretch/>
        </p:blipFill>
        <p:spPr>
          <a:xfrm>
            <a:off x="330200" y="354348"/>
            <a:ext cx="11531600" cy="6149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082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37" b="-71"/>
          <a:stretch/>
        </p:blipFill>
        <p:spPr>
          <a:xfrm>
            <a:off x="217896" y="157655"/>
            <a:ext cx="11770903" cy="648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995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558" y="477248"/>
            <a:ext cx="8596668" cy="757473"/>
          </a:xfrm>
        </p:spPr>
        <p:txBody>
          <a:bodyPr>
            <a:normAutofit fontScale="90000"/>
          </a:bodyPr>
          <a:lstStyle/>
          <a:p>
            <a:pPr algn="ctr"/>
            <a:r>
              <a:rPr lang="en-IN" dirty="0"/>
              <a:t>INTRODUCTION</a:t>
            </a:r>
            <a:br>
              <a:rPr lang="en-IN" dirty="0"/>
            </a:br>
            <a:br>
              <a:rPr lang="en-IN" dirty="0"/>
            </a:br>
            <a:endParaRPr lang="en-IN" dirty="0"/>
          </a:p>
        </p:txBody>
      </p:sp>
      <p:sp>
        <p:nvSpPr>
          <p:cNvPr id="3" name="Content Placeholder 2"/>
          <p:cNvSpPr>
            <a:spLocks noGrp="1"/>
          </p:cNvSpPr>
          <p:nvPr>
            <p:ph idx="1"/>
          </p:nvPr>
        </p:nvSpPr>
        <p:spPr>
          <a:xfrm>
            <a:off x="433132" y="926426"/>
            <a:ext cx="9685416" cy="5474368"/>
          </a:xfrm>
        </p:spPr>
        <p:txBody>
          <a:bodyPr>
            <a:noAutofit/>
          </a:bodyPr>
          <a:lstStyle/>
          <a:p>
            <a:endParaRPr lang="en-IN" sz="1700" dirty="0"/>
          </a:p>
          <a:p>
            <a:r>
              <a:rPr lang="en-IN" sz="1700" dirty="0"/>
              <a:t>URL shortening is a technique on World Wide Web in which a Uniform Resource Locator (URL) may be made substantially shorter and still direct to the required page. </a:t>
            </a:r>
          </a:p>
          <a:p>
            <a:endParaRPr lang="en-IN" sz="1700" dirty="0"/>
          </a:p>
          <a:p>
            <a:r>
              <a:rPr lang="en-IN" sz="1700" dirty="0"/>
              <a:t>For example, the URL </a:t>
            </a:r>
            <a:r>
              <a:rPr lang="en-IN" sz="1700" i="1" dirty="0"/>
              <a:t>“ </a:t>
            </a:r>
            <a:r>
              <a:rPr lang="en-IN" sz="1700" i="1" dirty="0">
                <a:hlinkClick r:id="rId2"/>
              </a:rPr>
              <a:t>https://example.com/assets/category_B/subcategory_C/Foo/</a:t>
            </a:r>
            <a:r>
              <a:rPr lang="en-IN" sz="1700" i="1" dirty="0"/>
              <a:t> “ can be shortened to </a:t>
            </a:r>
            <a:r>
              <a:rPr lang="en-IN" sz="1700" i="1" dirty="0">
                <a:hlinkClick r:id="rId3"/>
              </a:rPr>
              <a:t>https://example.com/Foo</a:t>
            </a:r>
            <a:r>
              <a:rPr lang="en-IN" sz="1700" i="1" dirty="0"/>
              <a:t> . </a:t>
            </a:r>
            <a:endParaRPr lang="en-IN" sz="1700" dirty="0"/>
          </a:p>
          <a:p>
            <a:endParaRPr lang="en-IN" sz="1700" dirty="0"/>
          </a:p>
          <a:p>
            <a:r>
              <a:rPr lang="en-IN" sz="1700" dirty="0"/>
              <a:t>Short URLs reduces the amount of typing required if the reader is copying a URL from a print source, for making it easier for a person to remember, or for the intention of a permalink. </a:t>
            </a:r>
          </a:p>
          <a:p>
            <a:endParaRPr lang="en-IN" sz="1700" dirty="0"/>
          </a:p>
          <a:p>
            <a:r>
              <a:rPr lang="en-IN" sz="1700" dirty="0"/>
              <a:t>Some URL shortening service providers have found themselves on spam blacklists, because of the use of their redirect services by sites trying to bypass those very same blacklists. </a:t>
            </a:r>
          </a:p>
          <a:p>
            <a:endParaRPr lang="en-IN" sz="1700" dirty="0"/>
          </a:p>
          <a:p>
            <a:r>
              <a:rPr lang="en-IN" sz="1700" dirty="0"/>
              <a:t>Short URLs may be more convenient for websites or hard copy publications (e.g. a printed magazine or a book).</a:t>
            </a:r>
          </a:p>
          <a:p>
            <a:endParaRPr lang="en-IN" sz="1700" dirty="0"/>
          </a:p>
          <a:p>
            <a:pPr marL="0" indent="0">
              <a:buNone/>
            </a:pPr>
            <a:endParaRPr lang="en-IN" sz="1700" dirty="0"/>
          </a:p>
        </p:txBody>
      </p:sp>
    </p:spTree>
    <p:extLst>
      <p:ext uri="{BB962C8B-B14F-4D97-AF65-F5344CB8AC3E}">
        <p14:creationId xmlns:p14="http://schemas.microsoft.com/office/powerpoint/2010/main" val="268255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97" y="539707"/>
            <a:ext cx="3482852" cy="635000"/>
          </a:xfrm>
        </p:spPr>
        <p:txBody>
          <a:bodyPr>
            <a:noAutofit/>
          </a:bodyPr>
          <a:lstStyle/>
          <a:p>
            <a:r>
              <a:rPr lang="en-IN" sz="3800" dirty="0"/>
              <a:t>References:</a:t>
            </a:r>
          </a:p>
        </p:txBody>
      </p:sp>
      <p:sp>
        <p:nvSpPr>
          <p:cNvPr id="3" name="Content Placeholder 2"/>
          <p:cNvSpPr>
            <a:spLocks noGrp="1"/>
          </p:cNvSpPr>
          <p:nvPr>
            <p:ph idx="1"/>
          </p:nvPr>
        </p:nvSpPr>
        <p:spPr>
          <a:xfrm>
            <a:off x="802328" y="1568373"/>
            <a:ext cx="8596668" cy="3058523"/>
          </a:xfrm>
        </p:spPr>
        <p:txBody>
          <a:bodyPr>
            <a:normAutofit fontScale="92500" lnSpcReduction="20000"/>
          </a:bodyPr>
          <a:lstStyle/>
          <a:p>
            <a:pPr algn="just"/>
            <a:r>
              <a:rPr lang="en-IN" sz="2000" dirty="0">
                <a:hlinkClick r:id="rId2"/>
              </a:rPr>
              <a:t>https://en.wikipedia.org/wiki/URL_shortening</a:t>
            </a:r>
            <a:r>
              <a:rPr lang="en-IN" sz="2000" dirty="0"/>
              <a:t> , URL Shortening </a:t>
            </a:r>
            <a:r>
              <a:rPr lang="en-US" sz="2000" dirty="0"/>
              <a:t>  </a:t>
            </a:r>
          </a:p>
          <a:p>
            <a:pPr algn="just"/>
            <a:endParaRPr lang="en-IN" sz="2000" dirty="0"/>
          </a:p>
          <a:p>
            <a:pPr algn="just"/>
            <a:r>
              <a:rPr lang="en-IN" sz="2000" dirty="0">
                <a:hlinkClick r:id="rId3"/>
              </a:rPr>
              <a:t>https://medium.com/javascript-in-plain-english/creating-a-url-shortener-with-node-js-and-mongodb-db4bc6488445</a:t>
            </a:r>
            <a:r>
              <a:rPr lang="en-IN" sz="2000" dirty="0"/>
              <a:t>, Creating a URL </a:t>
            </a:r>
            <a:r>
              <a:rPr lang="en-IN" sz="2000" dirty="0" err="1"/>
              <a:t>shortener</a:t>
            </a:r>
            <a:r>
              <a:rPr lang="en-IN" sz="2000" dirty="0"/>
              <a:t> with Node.js and MongoDB.</a:t>
            </a:r>
          </a:p>
          <a:p>
            <a:pPr algn="just"/>
            <a:endParaRPr lang="en-IN" sz="2000" dirty="0"/>
          </a:p>
          <a:p>
            <a:pPr algn="just"/>
            <a:r>
              <a:rPr lang="en-IN" sz="2000" dirty="0"/>
              <a:t>TinyURL.com. </a:t>
            </a:r>
            <a:r>
              <a:rPr lang="en-IN" sz="2000" dirty="0">
                <a:hlinkClick r:id="rId4"/>
              </a:rPr>
              <a:t>http://tinyurl.com/</a:t>
            </a:r>
            <a:endParaRPr lang="en-IN" sz="2000" dirty="0"/>
          </a:p>
          <a:p>
            <a:pPr algn="just"/>
            <a:endParaRPr lang="en-IN" sz="2000" dirty="0"/>
          </a:p>
          <a:p>
            <a:pPr algn="just"/>
            <a:r>
              <a:rPr lang="en-IN" sz="2000" dirty="0" err="1"/>
              <a:t>Bitly</a:t>
            </a:r>
            <a:r>
              <a:rPr lang="en-IN" sz="2000" dirty="0"/>
              <a:t> </a:t>
            </a:r>
            <a:r>
              <a:rPr lang="en-IN" sz="2000" dirty="0">
                <a:hlinkClick r:id="rId5"/>
              </a:rPr>
              <a:t>https://bit.ly/</a:t>
            </a:r>
            <a:endParaRPr lang="en-IN" sz="2000" dirty="0"/>
          </a:p>
          <a:p>
            <a:pPr algn="just">
              <a:buNone/>
            </a:pPr>
            <a:endParaRPr lang="en-IN" sz="2000" dirty="0"/>
          </a:p>
          <a:p>
            <a:pPr marL="0" indent="0" algn="just">
              <a:buNone/>
            </a:pPr>
            <a:endParaRPr lang="en-IN" sz="2000" dirty="0"/>
          </a:p>
        </p:txBody>
      </p:sp>
    </p:spTree>
    <p:extLst>
      <p:ext uri="{BB962C8B-B14F-4D97-AF65-F5344CB8AC3E}">
        <p14:creationId xmlns:p14="http://schemas.microsoft.com/office/powerpoint/2010/main" val="402663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10" y="332864"/>
            <a:ext cx="8596668" cy="618067"/>
          </a:xfrm>
        </p:spPr>
        <p:txBody>
          <a:bodyPr>
            <a:normAutofit fontScale="90000"/>
          </a:bodyPr>
          <a:lstStyle/>
          <a:p>
            <a:pPr algn="ctr"/>
            <a:r>
              <a:rPr lang="en-IN" dirty="0"/>
              <a:t>Literature Survey </a:t>
            </a:r>
          </a:p>
        </p:txBody>
      </p:sp>
      <p:sp>
        <p:nvSpPr>
          <p:cNvPr id="3" name="Content Placeholder 2"/>
          <p:cNvSpPr>
            <a:spLocks noGrp="1"/>
          </p:cNvSpPr>
          <p:nvPr>
            <p:ph idx="1"/>
          </p:nvPr>
        </p:nvSpPr>
        <p:spPr>
          <a:xfrm>
            <a:off x="505326" y="1273523"/>
            <a:ext cx="9336505" cy="4813695"/>
          </a:xfrm>
        </p:spPr>
        <p:txBody>
          <a:bodyPr>
            <a:normAutofit/>
          </a:bodyPr>
          <a:lstStyle/>
          <a:p>
            <a:pPr algn="just"/>
            <a:r>
              <a:rPr lang="en-IN" sz="1900" dirty="0"/>
              <a:t>The idea behind URL shortening services is to assist in the easy sharing of URLs by providing a short equivalent. The user can then publish the short URL on any webpage, blog, forum or OSN, exactly as she would use the original URL. </a:t>
            </a:r>
          </a:p>
          <a:p>
            <a:pPr algn="just"/>
            <a:endParaRPr lang="en-IN" sz="1900" dirty="0"/>
          </a:p>
          <a:p>
            <a:pPr algn="just"/>
            <a:r>
              <a:rPr lang="en-IN" sz="1900" dirty="0"/>
              <a:t>URL shortening services have existed at least as early as 2001 , </a:t>
            </a:r>
            <a:r>
              <a:rPr lang="en-IN" sz="1900" dirty="0" err="1"/>
              <a:t>tinyURL</a:t>
            </a:r>
            <a:r>
              <a:rPr lang="en-IN" sz="1900" dirty="0"/>
              <a:t> is probably the first such, well-known, service.</a:t>
            </a:r>
          </a:p>
          <a:p>
            <a:pPr algn="just"/>
            <a:endParaRPr lang="en-IN" sz="1900" dirty="0"/>
          </a:p>
          <a:p>
            <a:pPr algn="just"/>
            <a:r>
              <a:rPr lang="en-IN" sz="2000" dirty="0"/>
              <a:t>As a consequence, dozens of such services exist today, although only a handful of them, such as bit.ly, ow.ly and </a:t>
            </a:r>
            <a:r>
              <a:rPr lang="en-IN" sz="2000" dirty="0" err="1"/>
              <a:t>tinyURL</a:t>
            </a:r>
            <a:r>
              <a:rPr lang="en-IN" sz="2000" dirty="0"/>
              <a:t>, capture the lion’s share of the market.</a:t>
            </a:r>
          </a:p>
          <a:p>
            <a:pPr algn="just"/>
            <a:endParaRPr lang="en-IN" sz="2000" dirty="0"/>
          </a:p>
          <a:p>
            <a:pPr algn="just"/>
            <a:r>
              <a:rPr lang="en-IN" sz="2000" dirty="0"/>
              <a:t>Besides providing a short URL for each long one, some of these services provide statistics about the accesses of these URLs.</a:t>
            </a:r>
            <a:endParaRPr lang="en-IN" sz="1900" dirty="0"/>
          </a:p>
        </p:txBody>
      </p:sp>
    </p:spTree>
    <p:extLst>
      <p:ext uri="{BB962C8B-B14F-4D97-AF65-F5344CB8AC3E}">
        <p14:creationId xmlns:p14="http://schemas.microsoft.com/office/powerpoint/2010/main" val="171654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294" y="691329"/>
            <a:ext cx="9336505" cy="5201471"/>
          </a:xfrm>
        </p:spPr>
        <p:txBody>
          <a:bodyPr>
            <a:normAutofit/>
          </a:bodyPr>
          <a:lstStyle/>
          <a:p>
            <a:pPr algn="just">
              <a:buNone/>
            </a:pPr>
            <a:r>
              <a:rPr lang="en-IN" dirty="0"/>
              <a:t>The previously discussed collection process resulted in following datasets:</a:t>
            </a:r>
          </a:p>
          <a:p>
            <a:pPr algn="just">
              <a:buNone/>
            </a:pPr>
            <a:endParaRPr lang="en-IN" dirty="0"/>
          </a:p>
          <a:p>
            <a:r>
              <a:rPr lang="en-IN" b="1" i="1" u="sng" dirty="0">
                <a:solidFill>
                  <a:schemeClr val="accent1"/>
                </a:solidFill>
              </a:rPr>
              <a:t>twitter</a:t>
            </a:r>
            <a:r>
              <a:rPr lang="en-IN" b="1" dirty="0"/>
              <a:t> </a:t>
            </a:r>
            <a:r>
              <a:rPr lang="en-IN" dirty="0"/>
              <a:t>: The trace contains 887,395 unique bit.ly short URLs posted on Twitter between the 22nd of April and the 3rd of May 2010. For each short URL, all the accompanied metadata are also collected. </a:t>
            </a:r>
          </a:p>
          <a:p>
            <a:endParaRPr lang="en-IN" dirty="0"/>
          </a:p>
          <a:p>
            <a:r>
              <a:rPr lang="en-IN" b="1" i="1" u="sng" dirty="0" err="1">
                <a:solidFill>
                  <a:schemeClr val="accent1"/>
                </a:solidFill>
              </a:rPr>
              <a:t>owly</a:t>
            </a:r>
            <a:r>
              <a:rPr lang="en-IN" dirty="0"/>
              <a:t> : This trace contains 674,239 ow.ly short URLs created between the 26th of April and the 3rd of May 2010. As described in the brute-force methodology, this constitutes the entire population of ow.ly short URLs created in that period. </a:t>
            </a:r>
          </a:p>
          <a:p>
            <a:endParaRPr lang="en-IN" dirty="0"/>
          </a:p>
          <a:p>
            <a:r>
              <a:rPr lang="en-IN" b="1" i="1" u="sng" dirty="0" err="1">
                <a:solidFill>
                  <a:schemeClr val="accent1"/>
                </a:solidFill>
              </a:rPr>
              <a:t>bitly</a:t>
            </a:r>
            <a:r>
              <a:rPr lang="en-IN" dirty="0"/>
              <a:t> : Contains 171,044 unique bit.ly short URLs collected by exhaustively searching the available key space for hash sizes of 1 to 3 characters. All the accompanied metadata for each short URL are also collected. </a:t>
            </a:r>
          </a:p>
          <a:p>
            <a:pPr marL="0" indent="0">
              <a:buNone/>
            </a:pPr>
            <a:endParaRPr lang="en-IN" dirty="0"/>
          </a:p>
          <a:p>
            <a:endParaRPr lang="en-IN" dirty="0"/>
          </a:p>
        </p:txBody>
      </p:sp>
    </p:spTree>
    <p:extLst>
      <p:ext uri="{BB962C8B-B14F-4D97-AF65-F5344CB8AC3E}">
        <p14:creationId xmlns:p14="http://schemas.microsoft.com/office/powerpoint/2010/main" val="171654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7015" t="39212" r="21731" b="27906"/>
          <a:stretch>
            <a:fillRect/>
          </a:stretch>
        </p:blipFill>
        <p:spPr bwMode="auto">
          <a:xfrm>
            <a:off x="483695" y="1503946"/>
            <a:ext cx="10453908" cy="3416970"/>
          </a:xfrm>
          <a:prstGeom prst="rect">
            <a:avLst/>
          </a:prstGeom>
          <a:noFill/>
          <a:ln w="9525">
            <a:noFill/>
            <a:miter lim="800000"/>
            <a:headEnd/>
            <a:tailEnd/>
          </a:ln>
          <a:effectLst/>
        </p:spPr>
      </p:pic>
    </p:spTree>
    <p:extLst>
      <p:ext uri="{BB962C8B-B14F-4D97-AF65-F5344CB8AC3E}">
        <p14:creationId xmlns:p14="http://schemas.microsoft.com/office/powerpoint/2010/main" val="171654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0" y="473330"/>
            <a:ext cx="8596668" cy="618067"/>
          </a:xfrm>
        </p:spPr>
        <p:txBody>
          <a:bodyPr>
            <a:normAutofit fontScale="90000"/>
          </a:bodyPr>
          <a:lstStyle/>
          <a:p>
            <a:pPr algn="ctr"/>
            <a:r>
              <a:rPr lang="en-IN" dirty="0"/>
              <a:t>Problem Definition</a:t>
            </a:r>
          </a:p>
        </p:txBody>
      </p:sp>
      <p:sp>
        <p:nvSpPr>
          <p:cNvPr id="3" name="Content Placeholder 2"/>
          <p:cNvSpPr>
            <a:spLocks noGrp="1"/>
          </p:cNvSpPr>
          <p:nvPr>
            <p:ph idx="1"/>
          </p:nvPr>
        </p:nvSpPr>
        <p:spPr>
          <a:xfrm>
            <a:off x="481910" y="1206500"/>
            <a:ext cx="9424089" cy="5321299"/>
          </a:xfrm>
        </p:spPr>
        <p:txBody>
          <a:bodyPr>
            <a:normAutofit fontScale="92500" lnSpcReduction="10000"/>
          </a:bodyPr>
          <a:lstStyle/>
          <a:p>
            <a:pPr algn="just"/>
            <a:r>
              <a:rPr lang="en-IN" dirty="0"/>
              <a:t>URL shortening services are popular when it comes down to shortening long URLs that have the possibility to break or are simply too long to be inserted in e-mails, posts on Social Networking websites or blogs.</a:t>
            </a:r>
          </a:p>
          <a:p>
            <a:r>
              <a:rPr lang="en-IN" sz="2000" b="1" i="1" u="sng" dirty="0">
                <a:solidFill>
                  <a:schemeClr val="accent1"/>
                </a:solidFill>
              </a:rPr>
              <a:t> Avoid Long URL Sharing:-</a:t>
            </a:r>
            <a:r>
              <a:rPr lang="en-IN" sz="2000" b="1" dirty="0">
                <a:solidFill>
                  <a:schemeClr val="accent1"/>
                </a:solidFill>
              </a:rPr>
              <a:t> </a:t>
            </a:r>
            <a:endParaRPr lang="en-IN" sz="2000" dirty="0">
              <a:solidFill>
                <a:schemeClr val="accent1"/>
              </a:solidFill>
            </a:endParaRPr>
          </a:p>
          <a:p>
            <a:pPr lvl="1">
              <a:buFont typeface="Wingdings" panose="05000000000000000000" pitchFamily="2" charset="2"/>
              <a:buChar char="§"/>
            </a:pPr>
            <a:r>
              <a:rPr lang="en-IN" sz="1800" dirty="0"/>
              <a:t>	If anyone wanted to share an URL via article, e-mail, or any other medium then it is not a 	good idea to put long link there because they are too messy and difficult to manage.</a:t>
            </a:r>
          </a:p>
          <a:p>
            <a:pPr marL="0" indent="0">
              <a:buNone/>
            </a:pPr>
            <a:r>
              <a:rPr lang="en-IN" b="1" u="sng" dirty="0">
                <a:solidFill>
                  <a:schemeClr val="accent1"/>
                </a:solidFill>
              </a:rPr>
              <a:t>Example :-</a:t>
            </a:r>
          </a:p>
          <a:p>
            <a:pPr marL="0" indent="0">
              <a:buNone/>
            </a:pPr>
            <a:r>
              <a:rPr lang="en-IN" dirty="0"/>
              <a:t>	What is easier to share:</a:t>
            </a:r>
          </a:p>
          <a:p>
            <a:pPr marL="0" indent="0">
              <a:buNone/>
            </a:pPr>
            <a:r>
              <a:rPr lang="en-IN" dirty="0"/>
              <a:t>	This- “ </a:t>
            </a:r>
            <a:r>
              <a:rPr lang="en-IN" dirty="0">
                <a:hlinkClick r:id="rId2"/>
              </a:rPr>
              <a:t>http://friendfeed.com/e/b17ab777-ceb6-f7fd-841-ca3a6ca9c9d4/Flutter-Mocks-You-Me-and-Our-Microblogging/</a:t>
            </a:r>
            <a:r>
              <a:rPr lang="en-IN" dirty="0"/>
              <a:t>  ” </a:t>
            </a:r>
          </a:p>
          <a:p>
            <a:pPr marL="0" indent="0">
              <a:buNone/>
            </a:pPr>
            <a:r>
              <a:rPr lang="en-IN" dirty="0"/>
              <a:t>	or this – “ </a:t>
            </a:r>
            <a:r>
              <a:rPr lang="en-IN" dirty="0">
                <a:hlinkClick r:id="rId3"/>
              </a:rPr>
              <a:t>https://shrts.herokuapp.com/uzMIwf31i</a:t>
            </a:r>
            <a:r>
              <a:rPr lang="en-IN" dirty="0"/>
              <a:t> ”</a:t>
            </a:r>
          </a:p>
          <a:p>
            <a:pPr marL="0" indent="0">
              <a:buNone/>
            </a:pPr>
            <a:endParaRPr lang="en-IN" u="sng" dirty="0"/>
          </a:p>
          <a:p>
            <a:pPr lvl="1">
              <a:buFont typeface="Wingdings" panose="05000000000000000000" pitchFamily="2" charset="2"/>
              <a:buChar char="§"/>
            </a:pPr>
            <a:r>
              <a:rPr lang="en-IN" dirty="0"/>
              <a:t>	</a:t>
            </a:r>
            <a:r>
              <a:rPr lang="en-IN" sz="1800" dirty="0"/>
              <a:t>To avoid for such problem, the generation of a short URL will be helpful as it takes less space, easy to manage and to write on search bar and attracts the reader.</a:t>
            </a:r>
          </a:p>
          <a:p>
            <a:pPr marL="0" indent="0">
              <a:buNone/>
            </a:pPr>
            <a:r>
              <a:rPr lang="en-IN" dirty="0"/>
              <a:t>	</a:t>
            </a:r>
          </a:p>
          <a:p>
            <a:pPr algn="just"/>
            <a:endParaRPr lang="en-IN" dirty="0"/>
          </a:p>
        </p:txBody>
      </p:sp>
    </p:spTree>
    <p:extLst>
      <p:ext uri="{BB962C8B-B14F-4D97-AF65-F5344CB8AC3E}">
        <p14:creationId xmlns:p14="http://schemas.microsoft.com/office/powerpoint/2010/main" val="171654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123" y="1223662"/>
            <a:ext cx="9440566" cy="4275438"/>
          </a:xfrm>
        </p:spPr>
        <p:txBody>
          <a:bodyPr>
            <a:noAutofit/>
          </a:bodyPr>
          <a:lstStyle/>
          <a:p>
            <a:r>
              <a:rPr lang="en-IN" sz="2400" b="1" i="1" u="sng" dirty="0">
                <a:solidFill>
                  <a:schemeClr val="accent1"/>
                </a:solidFill>
              </a:rPr>
              <a:t>Typing URL :-</a:t>
            </a:r>
            <a:r>
              <a:rPr lang="en-IN" sz="2400" b="1" dirty="0">
                <a:solidFill>
                  <a:schemeClr val="accent1"/>
                </a:solidFill>
              </a:rPr>
              <a:t> </a:t>
            </a:r>
            <a:endParaRPr lang="en-IN" sz="2400" dirty="0">
              <a:solidFill>
                <a:schemeClr val="accent1"/>
              </a:solidFill>
            </a:endParaRPr>
          </a:p>
          <a:p>
            <a:pPr lvl="1">
              <a:buFont typeface="Wingdings" panose="05000000000000000000" pitchFamily="2" charset="2"/>
              <a:buChar char="§"/>
            </a:pPr>
            <a:r>
              <a:rPr lang="en-IN" sz="1800" dirty="0"/>
              <a:t>It will be difficult for a person to take URL input from a printed source 	(like magazines, newspaper, poster) even after it has been shorted.</a:t>
            </a:r>
          </a:p>
          <a:p>
            <a:pPr lvl="1">
              <a:buFont typeface="Wingdings" panose="05000000000000000000" pitchFamily="2" charset="2"/>
              <a:buChar char="§"/>
            </a:pPr>
            <a:endParaRPr lang="en-IN" sz="1800" dirty="0"/>
          </a:p>
          <a:p>
            <a:pPr lvl="1">
              <a:buFont typeface="Wingdings" panose="05000000000000000000" pitchFamily="2" charset="2"/>
              <a:buChar char="§"/>
            </a:pPr>
            <a:r>
              <a:rPr lang="en-IN" sz="2000" dirty="0"/>
              <a:t>If there is any kind of mistake (even of single character) while typing the URL in search bar, the this will take user to another page, may show error 404.</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To avoid for such problem, the generation of a QR code for URL will be 	helpful as by scanning it, the user can be taken to the desired web page.</a:t>
            </a:r>
          </a:p>
          <a:p>
            <a:pPr marL="0" indent="0">
              <a:buNone/>
            </a:pPr>
            <a:endParaRPr lang="en-IN" sz="2000" dirty="0"/>
          </a:p>
        </p:txBody>
      </p:sp>
    </p:spTree>
    <p:extLst>
      <p:ext uri="{BB962C8B-B14F-4D97-AF65-F5344CB8AC3E}">
        <p14:creationId xmlns:p14="http://schemas.microsoft.com/office/powerpoint/2010/main" val="29734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4" y="325391"/>
            <a:ext cx="8596668" cy="651933"/>
          </a:xfrm>
        </p:spPr>
        <p:txBody>
          <a:bodyPr>
            <a:normAutofit/>
          </a:bodyPr>
          <a:lstStyle/>
          <a:p>
            <a:pPr algn="ctr"/>
            <a:r>
              <a:rPr lang="en-IN" dirty="0"/>
              <a:t>Methodology &amp; Tools </a:t>
            </a:r>
          </a:p>
        </p:txBody>
      </p:sp>
      <p:sp>
        <p:nvSpPr>
          <p:cNvPr id="3" name="Content Placeholder 2"/>
          <p:cNvSpPr>
            <a:spLocks noGrp="1"/>
          </p:cNvSpPr>
          <p:nvPr>
            <p:ph idx="1"/>
          </p:nvPr>
        </p:nvSpPr>
        <p:spPr>
          <a:xfrm>
            <a:off x="566121" y="1235674"/>
            <a:ext cx="9541706" cy="5004488"/>
          </a:xfrm>
        </p:spPr>
        <p:txBody>
          <a:bodyPr>
            <a:normAutofit lnSpcReduction="10000"/>
          </a:bodyPr>
          <a:lstStyle/>
          <a:p>
            <a:pPr marL="0" indent="0">
              <a:buNone/>
            </a:pPr>
            <a:r>
              <a:rPr lang="en-IN" dirty="0"/>
              <a:t>Our URL </a:t>
            </a:r>
            <a:r>
              <a:rPr lang="en-IN" dirty="0" err="1"/>
              <a:t>shortener</a:t>
            </a:r>
            <a:r>
              <a:rPr lang="en-IN" dirty="0"/>
              <a:t> system should meet the following requirements: </a:t>
            </a:r>
          </a:p>
          <a:p>
            <a:r>
              <a:rPr lang="en-IN" b="1" i="1" u="sng" dirty="0">
                <a:solidFill>
                  <a:schemeClr val="accent1"/>
                </a:solidFill>
              </a:rPr>
              <a:t>Function Requirement:</a:t>
            </a:r>
            <a:r>
              <a:rPr lang="en-IN" b="1" dirty="0"/>
              <a:t> </a:t>
            </a:r>
            <a:endParaRPr lang="en-IN" dirty="0"/>
          </a:p>
          <a:p>
            <a:pPr marL="0" indent="0">
              <a:buNone/>
            </a:pPr>
            <a:r>
              <a:rPr lang="en-IN" dirty="0"/>
              <a:t>	</a:t>
            </a:r>
            <a:r>
              <a:rPr lang="en-IN" dirty="0">
                <a:solidFill>
                  <a:schemeClr val="accent1"/>
                </a:solidFill>
              </a:rPr>
              <a:t>1.</a:t>
            </a:r>
            <a:r>
              <a:rPr lang="en-IN" dirty="0"/>
              <a:t> Given a URL, our service should generate a shorter and unique alias of it. </a:t>
            </a:r>
          </a:p>
          <a:p>
            <a:pPr marL="0" indent="0">
              <a:buNone/>
            </a:pPr>
            <a:r>
              <a:rPr lang="en-IN" dirty="0"/>
              <a:t>	</a:t>
            </a:r>
            <a:r>
              <a:rPr lang="en-IN" dirty="0">
                <a:solidFill>
                  <a:schemeClr val="accent1"/>
                </a:solidFill>
              </a:rPr>
              <a:t>2.</a:t>
            </a:r>
            <a:r>
              <a:rPr lang="en-IN" dirty="0"/>
              <a:t> When users access a shorter URL, our service should redirect them to the original 	     link </a:t>
            </a:r>
          </a:p>
          <a:p>
            <a:pPr marL="0" indent="0">
              <a:buNone/>
            </a:pPr>
            <a:r>
              <a:rPr lang="en-IN" dirty="0"/>
              <a:t>	</a:t>
            </a:r>
            <a:r>
              <a:rPr lang="en-IN" dirty="0">
                <a:solidFill>
                  <a:schemeClr val="accent1"/>
                </a:solidFill>
              </a:rPr>
              <a:t>3.</a:t>
            </a:r>
            <a:r>
              <a:rPr lang="en-IN" dirty="0"/>
              <a:t> Users should optionally be able to pick a custom alias for their URL. </a:t>
            </a:r>
          </a:p>
          <a:p>
            <a:pPr marL="0" indent="0">
              <a:buNone/>
            </a:pPr>
            <a:r>
              <a:rPr lang="en-IN" dirty="0"/>
              <a:t>	</a:t>
            </a:r>
            <a:r>
              <a:rPr lang="en-IN" dirty="0">
                <a:solidFill>
                  <a:schemeClr val="accent1"/>
                </a:solidFill>
              </a:rPr>
              <a:t>4.</a:t>
            </a:r>
            <a:r>
              <a:rPr lang="en-IN" dirty="0"/>
              <a:t> Links will expire after a specific timespan automatically, users should also be able 	    to specify expiration time. </a:t>
            </a:r>
          </a:p>
          <a:p>
            <a:pPr marL="0" indent="0">
              <a:buNone/>
            </a:pPr>
            <a:endParaRPr lang="en-IN" dirty="0"/>
          </a:p>
          <a:p>
            <a:r>
              <a:rPr lang="en-IN" b="1" i="1" u="sng" dirty="0">
                <a:solidFill>
                  <a:schemeClr val="accent1"/>
                </a:solidFill>
              </a:rPr>
              <a:t>Non-Function Requirement:</a:t>
            </a:r>
            <a:r>
              <a:rPr lang="en-IN" b="1" dirty="0"/>
              <a:t> </a:t>
            </a:r>
            <a:endParaRPr lang="en-IN" dirty="0"/>
          </a:p>
          <a:p>
            <a:pPr marL="0" indent="0">
              <a:buNone/>
            </a:pPr>
            <a:r>
              <a:rPr lang="en-IN" dirty="0">
                <a:solidFill>
                  <a:schemeClr val="accent1"/>
                </a:solidFill>
              </a:rPr>
              <a:t>	1.</a:t>
            </a:r>
            <a:r>
              <a:rPr lang="en-IN" dirty="0"/>
              <a:t> The system should be highly available. This is required because if our service is 	  	    down, all the URL redirections will start failing. </a:t>
            </a:r>
          </a:p>
          <a:p>
            <a:pPr marL="0" indent="0">
              <a:buNone/>
            </a:pPr>
            <a:r>
              <a:rPr lang="en-IN" dirty="0">
                <a:solidFill>
                  <a:schemeClr val="accent1"/>
                </a:solidFill>
              </a:rPr>
              <a:t>	2.</a:t>
            </a:r>
            <a:r>
              <a:rPr lang="en-IN" dirty="0"/>
              <a:t> URL redirection should happen in real-time with minimum latency. </a:t>
            </a:r>
          </a:p>
          <a:p>
            <a:pPr marL="0" indent="0">
              <a:buNone/>
            </a:pPr>
            <a:r>
              <a:rPr lang="en-IN" dirty="0">
                <a:solidFill>
                  <a:schemeClr val="accent1"/>
                </a:solidFill>
              </a:rPr>
              <a:t>	3.</a:t>
            </a:r>
            <a:r>
              <a:rPr lang="en-IN" dirty="0"/>
              <a:t> Shortened links should not be guessable (not predictable). </a:t>
            </a:r>
            <a:endParaRPr lang="en-IN" sz="2000" dirty="0"/>
          </a:p>
          <a:p>
            <a:pPr marL="0" indent="0" algn="just">
              <a:buNone/>
            </a:pPr>
            <a:endParaRPr lang="en-IN" sz="2000" b="1" dirty="0"/>
          </a:p>
        </p:txBody>
      </p:sp>
    </p:spTree>
    <p:extLst>
      <p:ext uri="{BB962C8B-B14F-4D97-AF65-F5344CB8AC3E}">
        <p14:creationId xmlns:p14="http://schemas.microsoft.com/office/powerpoint/2010/main" val="3708581978"/>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5494</TotalTime>
  <Words>1538</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Trebuchet MS</vt:lpstr>
      <vt:lpstr>Wingdings</vt:lpstr>
      <vt:lpstr>Wingdings 3</vt:lpstr>
      <vt:lpstr>Facet</vt:lpstr>
      <vt:lpstr>    SHRTS (URL SHORTENER)</vt:lpstr>
      <vt:lpstr>CONTENTS </vt:lpstr>
      <vt:lpstr>INTRODUCTION  </vt:lpstr>
      <vt:lpstr>Literature Survey </vt:lpstr>
      <vt:lpstr>PowerPoint Presentation</vt:lpstr>
      <vt:lpstr>PowerPoint Presentation</vt:lpstr>
      <vt:lpstr>Problem Definition</vt:lpstr>
      <vt:lpstr>PowerPoint Presentation</vt:lpstr>
      <vt:lpstr>Methodology &amp; Tools </vt:lpstr>
      <vt:lpstr>PowerPoint Presentation</vt:lpstr>
      <vt:lpstr>PowerPoint Presentation</vt:lpstr>
      <vt:lpstr>Usecase Diagram:-</vt:lpstr>
      <vt:lpstr>Sequence Diagram For URL Shortening:-</vt:lpstr>
      <vt:lpstr>Sequence Diagram For Visiting Shortened URL:-</vt:lpstr>
      <vt:lpstr>PowerPoint Presentation</vt:lpstr>
      <vt:lpstr>PowerPoint Presentation</vt:lpstr>
      <vt:lpstr>Flow Diagram for shortening URL:-</vt:lpstr>
      <vt:lpstr>Flow Diagram for visiting shortened URL:-</vt:lpstr>
      <vt:lpstr>Expected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using Python</dc:title>
  <dc:creator>user</dc:creator>
  <cp:lastModifiedBy>Shoaib Ahmed</cp:lastModifiedBy>
  <cp:revision>135</cp:revision>
  <dcterms:created xsi:type="dcterms:W3CDTF">2019-10-31T03:40:52Z</dcterms:created>
  <dcterms:modified xsi:type="dcterms:W3CDTF">2021-08-09T10:32:57Z</dcterms:modified>
</cp:coreProperties>
</file>