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196560" y="6365880"/>
            <a:ext cx="8714160" cy="720"/>
          </a:xfrm>
          <a:custGeom>
            <a:avLst/>
            <a:gdLst/>
            <a:ahLst/>
            <a:cxnLst/>
            <a:rect l="l" t="t" r="r" b="b"/>
            <a:pathLst>
              <a:path w="8715375" h="1904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bg object 17"/>
          <p:cNvPicPr/>
          <p:nvPr/>
        </p:nvPicPr>
        <p:blipFill>
          <a:blip r:embed="rId14"/>
          <a:stretch/>
        </p:blipFill>
        <p:spPr>
          <a:xfrm>
            <a:off x="7479360" y="411480"/>
            <a:ext cx="1449360" cy="4114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96560" y="1000440"/>
            <a:ext cx="8714160" cy="720"/>
          </a:xfrm>
          <a:custGeom>
            <a:avLst/>
            <a:gdLst/>
            <a:ahLst/>
            <a:cxnLst/>
            <a:rect l="l" t="t" r="r" b="b"/>
            <a:pathLst>
              <a:path w="8715375" h="1905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 hidden="1"/>
          <p:cNvSpPr/>
          <p:nvPr/>
        </p:nvSpPr>
        <p:spPr>
          <a:xfrm>
            <a:off x="196560" y="6365880"/>
            <a:ext cx="8714160" cy="720"/>
          </a:xfrm>
          <a:custGeom>
            <a:avLst/>
            <a:gdLst/>
            <a:ahLst/>
            <a:cxnLst/>
            <a:rect l="l" t="t" r="r" b="b"/>
            <a:pathLst>
              <a:path w="8715375" h="1904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bg object 17"/>
          <p:cNvPicPr/>
          <p:nvPr/>
        </p:nvPicPr>
        <p:blipFill>
          <a:blip r:embed="rId14"/>
          <a:stretch/>
        </p:blipFill>
        <p:spPr>
          <a:xfrm>
            <a:off x="7479360" y="411480"/>
            <a:ext cx="1449360" cy="411480"/>
          </a:xfrm>
          <a:prstGeom prst="rect">
            <a:avLst/>
          </a:prstGeom>
          <a:ln>
            <a:noFill/>
          </a:ln>
        </p:spPr>
      </p:pic>
      <p:sp>
        <p:nvSpPr>
          <p:cNvPr id="43" name="CustomShape 2" hidden="1"/>
          <p:cNvSpPr/>
          <p:nvPr/>
        </p:nvSpPr>
        <p:spPr>
          <a:xfrm>
            <a:off x="196560" y="1000440"/>
            <a:ext cx="8714160" cy="720"/>
          </a:xfrm>
          <a:custGeom>
            <a:avLst/>
            <a:gdLst/>
            <a:ahLst/>
            <a:cxnLst/>
            <a:rect l="l" t="t" r="r" b="b"/>
            <a:pathLst>
              <a:path w="8715375" h="1905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96560" y="6365880"/>
            <a:ext cx="8714160" cy="720"/>
          </a:xfrm>
          <a:custGeom>
            <a:avLst/>
            <a:gdLst/>
            <a:ahLst/>
            <a:cxnLst/>
            <a:rect l="l" t="t" r="r" b="b"/>
            <a:pathLst>
              <a:path w="8715375" h="1904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3" name="bg object 17"/>
          <p:cNvPicPr/>
          <p:nvPr/>
        </p:nvPicPr>
        <p:blipFill>
          <a:blip r:embed="rId14"/>
          <a:stretch/>
        </p:blipFill>
        <p:spPr>
          <a:xfrm>
            <a:off x="7479360" y="411480"/>
            <a:ext cx="1449360" cy="41148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96560" y="1000440"/>
            <a:ext cx="8714160" cy="720"/>
          </a:xfrm>
          <a:custGeom>
            <a:avLst/>
            <a:gdLst/>
            <a:ahLst/>
            <a:cxnLst/>
            <a:rect l="l" t="t" r="r" b="b"/>
            <a:pathLst>
              <a:path w="8715375" h="1905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96560" y="6365880"/>
            <a:ext cx="8714160" cy="720"/>
          </a:xfrm>
          <a:custGeom>
            <a:avLst/>
            <a:gdLst/>
            <a:ahLst/>
            <a:cxnLst/>
            <a:rect l="l" t="t" r="r" b="b"/>
            <a:pathLst>
              <a:path w="8715375" h="1904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4" name="Group 2"/>
          <p:cNvGrpSpPr/>
          <p:nvPr/>
        </p:nvGrpSpPr>
        <p:grpSpPr>
          <a:xfrm>
            <a:off x="251640" y="3187440"/>
            <a:ext cx="8351640" cy="2112840"/>
            <a:chOff x="251640" y="3187440"/>
            <a:chExt cx="8351640" cy="2112840"/>
          </a:xfrm>
        </p:grpSpPr>
        <p:pic>
          <p:nvPicPr>
            <p:cNvPr id="125" name="object 4_1"/>
            <p:cNvPicPr/>
            <p:nvPr/>
          </p:nvPicPr>
          <p:blipFill>
            <a:blip r:embed="rId2"/>
            <a:stretch/>
          </p:blipFill>
          <p:spPr>
            <a:xfrm>
              <a:off x="251640" y="3187440"/>
              <a:ext cx="4967280" cy="2112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6" name="object 5_1"/>
            <p:cNvPicPr/>
            <p:nvPr/>
          </p:nvPicPr>
          <p:blipFill>
            <a:blip r:embed="rId3"/>
            <a:stretch/>
          </p:blipFill>
          <p:spPr>
            <a:xfrm>
              <a:off x="4572000" y="3187440"/>
              <a:ext cx="4031280" cy="2112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7" name="CustomShape 3"/>
          <p:cNvSpPr/>
          <p:nvPr/>
        </p:nvSpPr>
        <p:spPr>
          <a:xfrm>
            <a:off x="3783240" y="1365120"/>
            <a:ext cx="4826160" cy="12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4000" b="1" i="1" strike="noStrike" spc="-7" dirty="0">
                <a:solidFill>
                  <a:srgbClr val="000000"/>
                </a:solidFill>
                <a:latin typeface="Times New Roman"/>
                <a:ea typeface="DejaVu Sans"/>
              </a:rPr>
              <a:t>AI Application System</a:t>
            </a:r>
            <a:endParaRPr lang="en-US" sz="4000" b="0" strike="noStrike" spc="-1" dirty="0">
              <a:latin typeface="Arial"/>
            </a:endParaRPr>
          </a:p>
          <a:p>
            <a:pPr marL="12600" algn="r">
              <a:lnSpc>
                <a:spcPct val="100000"/>
              </a:lnSpc>
              <a:spcBef>
                <a:spcPts val="99"/>
              </a:spcBef>
            </a:pPr>
            <a:r>
              <a:rPr lang="en-US" sz="4000" b="1" i="1" strike="noStrike" spc="-7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lang="en-US" sz="40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ISE4132)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5167800" y="3352680"/>
            <a:ext cx="3435480" cy="180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4000" b="1" i="1" strike="noStrike" spc="-80">
                <a:solidFill>
                  <a:srgbClr val="000000"/>
                </a:solidFill>
                <a:latin typeface="Times New Roman"/>
                <a:ea typeface="DejaVu Sans"/>
              </a:rPr>
              <a:t>Week</a:t>
            </a:r>
            <a:r>
              <a:rPr lang="en-US" sz="4000" b="1" i="1" strike="noStrike" spc="-26">
                <a:solidFill>
                  <a:srgbClr val="000000"/>
                </a:solidFill>
                <a:latin typeface="Times New Roman"/>
                <a:ea typeface="DejaVu Sans"/>
              </a:rPr>
              <a:t> _</a:t>
            </a:r>
            <a:r>
              <a:rPr lang="en-US" sz="4000" b="1" i="1" strike="noStrike" spc="-3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4000" b="1" i="1" strike="noStrike" spc="-7">
                <a:solidFill>
                  <a:srgbClr val="000000"/>
                </a:solidFill>
                <a:latin typeface="Times New Roman"/>
                <a:ea typeface="DejaVu Sans"/>
              </a:rPr>
              <a:t>Lecture</a:t>
            </a:r>
            <a:endParaRPr lang="en-US" sz="4000" b="0" strike="noStrike" spc="-1">
              <a:latin typeface="Arial"/>
            </a:endParaRPr>
          </a:p>
          <a:p>
            <a:pPr marL="110520" indent="1023480">
              <a:lnSpc>
                <a:spcPct val="120000"/>
              </a:lnSpc>
              <a:spcBef>
                <a:spcPts val="2429"/>
              </a:spcBef>
              <a:tabLst>
                <a:tab pos="0" algn="l"/>
              </a:tabLst>
            </a:pPr>
            <a:r>
              <a:rPr lang="en-US" sz="2400" b="1" strike="noStrike" spc="-7">
                <a:solidFill>
                  <a:srgbClr val="000000"/>
                </a:solidFill>
                <a:latin typeface="Times New Roman"/>
                <a:ea typeface="DejaVu Sans"/>
              </a:rPr>
              <a:t>ISE</a:t>
            </a:r>
            <a:r>
              <a:rPr lang="en-US" sz="2400" b="1" strike="noStrike" spc="-5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b="1" strike="noStrike" spc="-7">
                <a:solidFill>
                  <a:srgbClr val="000000"/>
                </a:solidFill>
                <a:latin typeface="Times New Roman"/>
                <a:ea typeface="DejaVu Sans"/>
              </a:rPr>
              <a:t>Department </a:t>
            </a:r>
            <a:r>
              <a:rPr lang="en-US" sz="2400" b="1" strike="noStrike" spc="-58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b="1" strike="noStrike" spc="-12">
                <a:solidFill>
                  <a:srgbClr val="000000"/>
                </a:solidFill>
                <a:latin typeface="Times New Roman"/>
                <a:ea typeface="DejaVu Sans"/>
              </a:rPr>
              <a:t>Prof.</a:t>
            </a:r>
            <a:r>
              <a:rPr lang="en-US" sz="2400" b="1" strike="noStrike" spc="-4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b="1" strike="noStrike" spc="-7">
                <a:solidFill>
                  <a:srgbClr val="000000"/>
                </a:solidFill>
                <a:latin typeface="Times New Roman"/>
                <a:ea typeface="DejaVu Sans"/>
              </a:rPr>
              <a:t>Mehdi</a:t>
            </a:r>
            <a:r>
              <a:rPr lang="en-US" sz="2400" b="1" strike="noStrike" spc="-4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b="1" strike="noStrike" spc="-7">
                <a:solidFill>
                  <a:srgbClr val="000000"/>
                </a:solidFill>
                <a:latin typeface="Times New Roman"/>
                <a:ea typeface="DejaVu Sans"/>
              </a:rPr>
              <a:t>Pirahandeh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129" name="Group 5"/>
          <p:cNvGrpSpPr/>
          <p:nvPr/>
        </p:nvGrpSpPr>
        <p:grpSpPr>
          <a:xfrm>
            <a:off x="252000" y="3187800"/>
            <a:ext cx="8352360" cy="2114280"/>
            <a:chOff x="252000" y="3187800"/>
            <a:chExt cx="8352360" cy="2114280"/>
          </a:xfrm>
        </p:grpSpPr>
        <p:sp>
          <p:nvSpPr>
            <p:cNvPr id="130" name="CustomShape 6"/>
            <p:cNvSpPr/>
            <p:nvPr/>
          </p:nvSpPr>
          <p:spPr>
            <a:xfrm>
              <a:off x="252000" y="3187800"/>
              <a:ext cx="8352360" cy="360"/>
            </a:xfrm>
            <a:custGeom>
              <a:avLst/>
              <a:gdLst/>
              <a:ahLst/>
              <a:cxnLst/>
              <a:rect l="l" t="t" r="r" b="b"/>
              <a:pathLst>
                <a:path w="8353425">
                  <a:moveTo>
                    <a:pt x="0" y="0"/>
                  </a:moveTo>
                  <a:lnTo>
                    <a:pt x="8352929" y="0"/>
                  </a:lnTo>
                </a:path>
              </a:pathLst>
            </a:cu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7"/>
            <p:cNvSpPr/>
            <p:nvPr/>
          </p:nvSpPr>
          <p:spPr>
            <a:xfrm>
              <a:off x="252000" y="5301720"/>
              <a:ext cx="8352360" cy="360"/>
            </a:xfrm>
            <a:custGeom>
              <a:avLst/>
              <a:gdLst/>
              <a:ahLst/>
              <a:cxnLst/>
              <a:rect l="l" t="t" r="r" b="b"/>
              <a:pathLst>
                <a:path w="8353425">
                  <a:moveTo>
                    <a:pt x="0" y="0"/>
                  </a:moveTo>
                  <a:lnTo>
                    <a:pt x="8352929" y="0"/>
                  </a:lnTo>
                </a:path>
              </a:pathLst>
            </a:cu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2" name="CustomShape 8"/>
          <p:cNvSpPr/>
          <p:nvPr/>
        </p:nvSpPr>
        <p:spPr>
          <a:xfrm>
            <a:off x="515520" y="6510600"/>
            <a:ext cx="290736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182880" y="2011680"/>
            <a:ext cx="6935040" cy="3408840"/>
          </a:xfrm>
          <a:prstGeom prst="rect">
            <a:avLst/>
          </a:prstGeom>
          <a:ln>
            <a:noFill/>
          </a:ln>
        </p:spPr>
      </p:pic>
      <p:sp>
        <p:nvSpPr>
          <p:cNvPr id="180" name="TextShape 1"/>
          <p:cNvSpPr txBox="1"/>
          <p:nvPr/>
        </p:nvSpPr>
        <p:spPr>
          <a:xfrm>
            <a:off x="366120" y="1441080"/>
            <a:ext cx="6103080" cy="34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Check all installed libraries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583680" y="2250000"/>
            <a:ext cx="534240" cy="182880"/>
          </a:xfrm>
          <a:prstGeom prst="rect">
            <a:avLst/>
          </a:prstGeom>
          <a:solidFill>
            <a:srgbClr val="729FCF">
              <a:alpha val="41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Line 3"/>
          <p:cNvSpPr/>
          <p:nvPr/>
        </p:nvSpPr>
        <p:spPr>
          <a:xfrm flipV="1">
            <a:off x="6949440" y="1828800"/>
            <a:ext cx="457200" cy="548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TextShape 4"/>
          <p:cNvSpPr txBox="1"/>
          <p:nvPr/>
        </p:nvSpPr>
        <p:spPr>
          <a:xfrm>
            <a:off x="7406640" y="1554480"/>
            <a:ext cx="1280160" cy="51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You can check which kernel you are using now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7426080" y="1554480"/>
            <a:ext cx="1188720" cy="548640"/>
          </a:xfrm>
          <a:prstGeom prst="rect">
            <a:avLst/>
          </a:prstGeom>
          <a:solidFill>
            <a:srgbClr val="729FCF">
              <a:alpha val="1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6"/>
          <p:cNvSpPr/>
          <p:nvPr/>
        </p:nvSpPr>
        <p:spPr>
          <a:xfrm>
            <a:off x="286560" y="609840"/>
            <a:ext cx="725616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Libraries and Environment Setup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515520" y="6510600"/>
            <a:ext cx="29073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943200" y="2619360"/>
            <a:ext cx="737784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44280">
              <a:lnSpc>
                <a:spcPct val="100000"/>
              </a:lnSpc>
              <a:spcBef>
                <a:spcPts val="99"/>
              </a:spcBef>
            </a:pPr>
            <a:r>
              <a:rPr lang="en-US" sz="4050" b="1" strike="noStrike" spc="-1" dirty="0">
                <a:solidFill>
                  <a:srgbClr val="5B9BD3"/>
                </a:solidFill>
                <a:latin typeface="Arial Black"/>
                <a:ea typeface="DejaVu Sans"/>
              </a:rPr>
              <a:t>III.	Example in </a:t>
            </a:r>
            <a:r>
              <a:rPr lang="en-US" sz="4050" b="1" strike="noStrike" spc="-1" dirty="0" err="1">
                <a:solidFill>
                  <a:srgbClr val="5B9BD3"/>
                </a:solidFill>
                <a:latin typeface="Arial Black"/>
                <a:ea typeface="DejaVu Sans"/>
              </a:rPr>
              <a:t>OpenAI</a:t>
            </a:r>
            <a:endParaRPr lang="en-US" sz="4050" b="0" strike="noStrike" spc="-1" dirty="0">
              <a:latin typeface="Arial"/>
            </a:endParaRPr>
          </a:p>
          <a:p>
            <a:pPr marL="44280">
              <a:lnSpc>
                <a:spcPct val="100000"/>
              </a:lnSpc>
              <a:spcBef>
                <a:spcPts val="99"/>
              </a:spcBef>
            </a:pPr>
            <a:r>
              <a:rPr lang="en-US" sz="4050" b="1" strike="noStrike" spc="-1" dirty="0">
                <a:solidFill>
                  <a:srgbClr val="5B9BD3"/>
                </a:solidFill>
                <a:latin typeface="Arial Black"/>
                <a:ea typeface="DejaVu Sans"/>
              </a:rPr>
              <a:t>	Gym Environments</a:t>
            </a:r>
            <a:endParaRPr lang="en-US" sz="405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86560" y="609480"/>
            <a:ext cx="725616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Example in OpenAI Gym Environments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04920" y="1295280"/>
            <a:ext cx="4364280" cy="47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algn="just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Env: MountainCar-v0</a:t>
            </a:r>
            <a:endParaRPr lang="en-US" sz="1800" b="0" strike="noStrike" spc="-1" dirty="0">
              <a:latin typeface="Arial"/>
            </a:endParaRPr>
          </a:p>
          <a:p>
            <a:pPr marL="720" algn="just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720" algn="just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obs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reward, done, info 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env.step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(action)</a:t>
            </a:r>
            <a:endParaRPr lang="en-US" sz="1800" b="0" strike="noStrike" spc="-1" dirty="0">
              <a:latin typeface="Arial"/>
            </a:endParaRPr>
          </a:p>
          <a:p>
            <a:pPr marL="720"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Action execution will return new `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obs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`, `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reward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`, `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done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` flag and `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info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`.</a:t>
            </a:r>
            <a:endParaRPr lang="en-US" sz="1800" b="0" strike="noStrike" spc="-1" dirty="0">
              <a:latin typeface="Arial"/>
            </a:endParaRPr>
          </a:p>
          <a:p>
            <a:pPr marL="720" algn="just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720"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`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done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` flag is true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obly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when game ends</a:t>
            </a:r>
            <a:endParaRPr lang="en-US" sz="1800" b="0" strike="noStrike" spc="-1" dirty="0">
              <a:latin typeface="Arial"/>
            </a:endParaRPr>
          </a:p>
          <a:p>
            <a:pPr marL="720"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`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info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` provides some diagnostic information</a:t>
            </a:r>
            <a:endParaRPr lang="en-US" sz="1800" b="0" strike="noStrike" spc="-1" dirty="0">
              <a:latin typeface="Arial"/>
            </a:endParaRPr>
          </a:p>
          <a:p>
            <a:pPr marL="720" algn="just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720"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(refer to </a:t>
            </a:r>
            <a:r>
              <a:rPr lang="en-US" sz="1800" b="0" u="sng" strike="noStrike" spc="-1" dirty="0">
                <a:solidFill>
                  <a:srgbClr val="C9211E"/>
                </a:solidFill>
                <a:uFillTx/>
                <a:latin typeface="Times New Roman"/>
                <a:ea typeface="DejaVu Sans"/>
              </a:rPr>
              <a:t>02 test-on-</a:t>
            </a:r>
            <a:r>
              <a:rPr lang="en-US" sz="1800" b="0" u="sng" strike="noStrike" spc="-1" dirty="0" err="1">
                <a:solidFill>
                  <a:srgbClr val="C9211E"/>
                </a:solidFill>
                <a:uFillTx/>
                <a:latin typeface="Times New Roman"/>
                <a:ea typeface="DejaVu Sans"/>
              </a:rPr>
              <a:t>environment.ipynb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90" name="Picture 189"/>
          <p:cNvPicPr/>
          <p:nvPr/>
        </p:nvPicPr>
        <p:blipFill>
          <a:blip r:embed="rId2"/>
          <a:stretch/>
        </p:blipFill>
        <p:spPr>
          <a:xfrm>
            <a:off x="5120640" y="1257480"/>
            <a:ext cx="3485880" cy="24001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>
            <a:off x="232920" y="1792224"/>
            <a:ext cx="3992760" cy="365760"/>
          </a:xfrm>
          <a:prstGeom prst="rect">
            <a:avLst/>
          </a:prstGeom>
          <a:solidFill>
            <a:srgbClr val="729FCF">
              <a:alpha val="44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2" name="Picture 191"/>
          <p:cNvPicPr/>
          <p:nvPr/>
        </p:nvPicPr>
        <p:blipFill>
          <a:blip r:embed="rId3"/>
          <a:stretch/>
        </p:blipFill>
        <p:spPr>
          <a:xfrm>
            <a:off x="4528440" y="3826800"/>
            <a:ext cx="4432680" cy="2299680"/>
          </a:xfrm>
          <a:prstGeom prst="rect">
            <a:avLst/>
          </a:prstGeom>
          <a:ln>
            <a:noFill/>
          </a:ln>
        </p:spPr>
      </p:pic>
      <p:sp>
        <p:nvSpPr>
          <p:cNvPr id="193" name="CustomShape 4"/>
          <p:cNvSpPr/>
          <p:nvPr/>
        </p:nvSpPr>
        <p:spPr>
          <a:xfrm>
            <a:off x="515520" y="6510600"/>
            <a:ext cx="29073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86560" y="609480"/>
            <a:ext cx="725616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Example in OpenAI Gym Environments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04920" y="1295280"/>
            <a:ext cx="4364280" cy="47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algn="just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Env: CartPole-v1</a:t>
            </a:r>
            <a:endParaRPr lang="en-US" sz="1800" b="0" strike="noStrike" spc="-1">
              <a:latin typeface="Arial"/>
            </a:endParaRPr>
          </a:p>
          <a:p>
            <a:pPr marL="720" algn="just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20"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obs, reward, done, info = env.step(action)</a:t>
            </a:r>
            <a:endParaRPr lang="en-US" sz="1800" b="0" strike="noStrike" spc="-1">
              <a:latin typeface="Arial"/>
            </a:endParaRPr>
          </a:p>
          <a:p>
            <a:pPr marL="720"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Action execution will return new `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obs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`, `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reward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`, `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done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` flag and `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info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`.</a:t>
            </a:r>
            <a:endParaRPr lang="en-US" sz="1800" b="0" strike="noStrike" spc="-1">
              <a:latin typeface="Arial"/>
            </a:endParaRPr>
          </a:p>
          <a:p>
            <a:pPr marL="720" algn="just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20"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`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done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` flag is true obly when game ends</a:t>
            </a:r>
            <a:endParaRPr lang="en-US" sz="1800" b="0" strike="noStrike" spc="-1">
              <a:latin typeface="Arial"/>
            </a:endParaRPr>
          </a:p>
          <a:p>
            <a:pPr marL="720"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`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info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` provides some diagnostic information</a:t>
            </a:r>
            <a:endParaRPr lang="en-US" sz="1800" b="0" strike="noStrike" spc="-1">
              <a:latin typeface="Arial"/>
            </a:endParaRPr>
          </a:p>
          <a:p>
            <a:pPr marL="720" algn="just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20"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(refer to </a:t>
            </a:r>
            <a:r>
              <a:rPr lang="en-US" sz="1800" b="0" u="sng" strike="noStrike" spc="-1">
                <a:solidFill>
                  <a:srgbClr val="C9211E"/>
                </a:solidFill>
                <a:uFillTx/>
                <a:latin typeface="Times New Roman"/>
                <a:ea typeface="DejaVu Sans"/>
              </a:rPr>
              <a:t>02 test-on-environment.ipynb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232920" y="1783080"/>
            <a:ext cx="3992760" cy="365760"/>
          </a:xfrm>
          <a:prstGeom prst="rect">
            <a:avLst/>
          </a:prstGeom>
          <a:solidFill>
            <a:srgbClr val="729FCF">
              <a:alpha val="44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7" name="Picture 196"/>
          <p:cNvPicPr/>
          <p:nvPr/>
        </p:nvPicPr>
        <p:blipFill>
          <a:blip r:embed="rId2"/>
          <a:stretch/>
        </p:blipFill>
        <p:spPr>
          <a:xfrm>
            <a:off x="5109480" y="1166040"/>
            <a:ext cx="3485880" cy="2400120"/>
          </a:xfrm>
          <a:prstGeom prst="rect">
            <a:avLst/>
          </a:prstGeom>
          <a:ln>
            <a:noFill/>
          </a:ln>
        </p:spPr>
      </p:pic>
      <p:pic>
        <p:nvPicPr>
          <p:cNvPr id="198" name="Picture 197"/>
          <p:cNvPicPr/>
          <p:nvPr/>
        </p:nvPicPr>
        <p:blipFill>
          <a:blip r:embed="rId3"/>
          <a:stretch/>
        </p:blipFill>
        <p:spPr>
          <a:xfrm>
            <a:off x="2430000" y="4097160"/>
            <a:ext cx="6499440" cy="2212560"/>
          </a:xfrm>
          <a:prstGeom prst="rect">
            <a:avLst/>
          </a:prstGeom>
          <a:ln>
            <a:noFill/>
          </a:ln>
        </p:spPr>
      </p:pic>
      <p:sp>
        <p:nvSpPr>
          <p:cNvPr id="199" name="CustomShape 4"/>
          <p:cNvSpPr/>
          <p:nvPr/>
        </p:nvSpPr>
        <p:spPr>
          <a:xfrm>
            <a:off x="515520" y="6510600"/>
            <a:ext cx="29073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86560" y="609480"/>
            <a:ext cx="725616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Example in OpenAI Gym Environments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15520" y="6510600"/>
            <a:ext cx="29073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317519" y="1210680"/>
            <a:ext cx="4178519" cy="343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Train n-SARSA Learning Agent</a:t>
            </a:r>
            <a:endParaRPr lang="en-US" sz="2200" b="0" strike="noStrike" spc="-1" dirty="0">
              <a:latin typeface="Arial"/>
            </a:endParaRPr>
          </a:p>
          <a:p>
            <a:endParaRPr lang="en-US" sz="22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# environment</a:t>
            </a: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env_name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= “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MountainCar-v0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”</a:t>
            </a: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# maximum episode steps</a:t>
            </a: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env._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max_episode_steps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=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500</a:t>
            </a: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# train steps</a:t>
            </a: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episode_cnt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=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1000</a:t>
            </a:r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</p:txBody>
      </p:sp>
      <p:pic>
        <p:nvPicPr>
          <p:cNvPr id="203" name="Picture 202"/>
          <p:cNvPicPr/>
          <p:nvPr/>
        </p:nvPicPr>
        <p:blipFill>
          <a:blip r:embed="rId2"/>
          <a:stretch/>
        </p:blipFill>
        <p:spPr>
          <a:xfrm>
            <a:off x="470160" y="4051800"/>
            <a:ext cx="3278880" cy="2257560"/>
          </a:xfrm>
          <a:prstGeom prst="rect">
            <a:avLst/>
          </a:prstGeom>
          <a:ln>
            <a:noFill/>
          </a:ln>
        </p:spPr>
      </p:pic>
      <p:pic>
        <p:nvPicPr>
          <p:cNvPr id="204" name="Picture 203"/>
          <p:cNvPicPr/>
          <p:nvPr/>
        </p:nvPicPr>
        <p:blipFill>
          <a:blip r:embed="rId3"/>
          <a:stretch/>
        </p:blipFill>
        <p:spPr>
          <a:xfrm>
            <a:off x="4663440" y="1143360"/>
            <a:ext cx="4178520" cy="2880000"/>
          </a:xfrm>
          <a:prstGeom prst="rect">
            <a:avLst/>
          </a:prstGeom>
          <a:ln>
            <a:noFill/>
          </a:ln>
        </p:spPr>
      </p:pic>
      <p:sp>
        <p:nvSpPr>
          <p:cNvPr id="205" name="TextShape 4"/>
          <p:cNvSpPr txBox="1"/>
          <p:nvPr/>
        </p:nvSpPr>
        <p:spPr>
          <a:xfrm>
            <a:off x="4846320" y="4136760"/>
            <a:ext cx="4264920" cy="1748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After around 100 train steps, agent showed relatively similar results (approximately </a:t>
            </a:r>
            <a:r>
              <a:rPr lang="en-US" spc="-1" dirty="0">
                <a:solidFill>
                  <a:srgbClr val="000000"/>
                </a:solidFill>
                <a:latin typeface="Times New Roman"/>
                <a:ea typeface="DejaVu Sans"/>
              </a:rPr>
              <a:t>9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0~150 steps)</a:t>
            </a:r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*(refer to reinforcement-learning-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intro.ipynb</a:t>
            </a:r>
            <a:r>
              <a:rPr lang="en-US" sz="1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lang="en-US" sz="1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86560" y="609480"/>
            <a:ext cx="725616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Example in OpenAI Gym Environments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15520" y="6510600"/>
            <a:ext cx="29073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317520" y="1210680"/>
            <a:ext cx="4053312" cy="116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Results</a:t>
            </a:r>
            <a:endParaRPr lang="en-US" sz="2200" b="0" strike="noStrike" spc="-1" dirty="0">
              <a:latin typeface="Arial"/>
            </a:endParaRPr>
          </a:p>
          <a:p>
            <a:endParaRPr lang="en-US" sz="22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Records animation of the agent actions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" name="openaigym.video.0.17724.video000000">
            <a:hlinkClick r:id="" action="ppaction://media"/>
            <a:extLst>
              <a:ext uri="{FF2B5EF4-FFF2-40B4-BE49-F238E27FC236}">
                <a16:creationId xmlns:a16="http://schemas.microsoft.com/office/drawing/2014/main" id="{81BCA042-117E-BE2A-C935-917085B0CD5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58004" y="2252472"/>
            <a:ext cx="5490972" cy="3660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96560" y="6365880"/>
            <a:ext cx="8714160" cy="720"/>
          </a:xfrm>
          <a:custGeom>
            <a:avLst/>
            <a:gdLst/>
            <a:ahLst/>
            <a:cxnLst/>
            <a:rect l="l" t="t" r="r" b="b"/>
            <a:pathLst>
              <a:path w="8715375" h="1904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4" name="Group 2"/>
          <p:cNvGrpSpPr/>
          <p:nvPr/>
        </p:nvGrpSpPr>
        <p:grpSpPr>
          <a:xfrm>
            <a:off x="0" y="411480"/>
            <a:ext cx="9142920" cy="5587920"/>
            <a:chOff x="0" y="411480"/>
            <a:chExt cx="9142920" cy="5587920"/>
          </a:xfrm>
        </p:grpSpPr>
        <p:pic>
          <p:nvPicPr>
            <p:cNvPr id="135" name="object 4_0"/>
            <p:cNvPicPr/>
            <p:nvPr/>
          </p:nvPicPr>
          <p:blipFill>
            <a:blip r:embed="rId2"/>
            <a:stretch/>
          </p:blipFill>
          <p:spPr>
            <a:xfrm>
              <a:off x="7479360" y="411480"/>
              <a:ext cx="1449360" cy="411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6" name="CustomShape 3"/>
            <p:cNvSpPr/>
            <p:nvPr/>
          </p:nvSpPr>
          <p:spPr>
            <a:xfrm>
              <a:off x="0" y="857160"/>
              <a:ext cx="9142920" cy="514224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4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B9BD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7" name="CustomShape 4"/>
          <p:cNvSpPr/>
          <p:nvPr/>
        </p:nvSpPr>
        <p:spPr>
          <a:xfrm>
            <a:off x="852120" y="2616840"/>
            <a:ext cx="7438680" cy="23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algn="ctr">
              <a:lnSpc>
                <a:spcPts val="6341"/>
              </a:lnSpc>
              <a:spcBef>
                <a:spcPts val="99"/>
              </a:spcBef>
            </a:pPr>
            <a:r>
              <a:rPr lang="en-US" sz="5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Introduction to</a:t>
            </a:r>
            <a:endParaRPr lang="en-US" sz="5400" b="0" strike="noStrike" spc="-1">
              <a:latin typeface="Arial"/>
            </a:endParaRPr>
          </a:p>
          <a:p>
            <a:pPr algn="ctr">
              <a:lnSpc>
                <a:spcPts val="6341"/>
              </a:lnSpc>
              <a:spcBef>
                <a:spcPts val="99"/>
              </a:spcBef>
            </a:pPr>
            <a:r>
              <a:rPr lang="en-US" sz="5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Deep-Reinforcement</a:t>
            </a:r>
            <a:endParaRPr lang="en-US" sz="5400" b="0" strike="noStrike" spc="-1">
              <a:latin typeface="Arial"/>
            </a:endParaRPr>
          </a:p>
          <a:p>
            <a:pPr algn="ctr">
              <a:lnSpc>
                <a:spcPts val="6341"/>
              </a:lnSpc>
              <a:spcBef>
                <a:spcPts val="99"/>
              </a:spcBef>
            </a:pPr>
            <a:r>
              <a:rPr lang="en-US" sz="5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Learning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9006120" y="5776560"/>
            <a:ext cx="81360" cy="1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900" b="0" strike="noStrike" spc="-1">
                <a:solidFill>
                  <a:srgbClr val="878787"/>
                </a:solidFill>
                <a:latin typeface="Times New Roman"/>
                <a:ea typeface="DejaVu Sans"/>
              </a:rPr>
              <a:t>1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515520" y="6510600"/>
            <a:ext cx="29073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43080" y="244080"/>
            <a:ext cx="177192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3600" b="1" strike="noStrike" spc="-12">
                <a:solidFill>
                  <a:srgbClr val="000000"/>
                </a:solidFill>
                <a:latin typeface="Times New Roman"/>
                <a:ea typeface="DejaVu Sans"/>
              </a:rPr>
              <a:t>Contents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76040" y="1285200"/>
            <a:ext cx="8913600" cy="12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3760" rIns="0" bIns="0">
            <a:spAutoFit/>
          </a:bodyPr>
          <a:lstStyle/>
          <a:p>
            <a:pPr marL="441360" indent="-428040">
              <a:lnSpc>
                <a:spcPct val="100000"/>
              </a:lnSpc>
              <a:spcBef>
                <a:spcPts val="893"/>
              </a:spcBef>
              <a:buClr>
                <a:srgbClr val="000000"/>
              </a:buClr>
              <a:buFont typeface="StarSymbol"/>
              <a:buAutoNum type="romanUcPeriod"/>
              <a:tabLst>
                <a:tab pos="441360" algn="l"/>
                <a:tab pos="442080" algn="l"/>
              </a:tabLst>
            </a:pPr>
            <a:r>
              <a:rPr lang="en-US" sz="2100" b="1" strike="noStrike" spc="-7">
                <a:solidFill>
                  <a:srgbClr val="000000"/>
                </a:solidFill>
                <a:latin typeface="Malgun Gothic"/>
                <a:ea typeface="DejaVu Sans"/>
              </a:rPr>
              <a:t>Introduction to Deep-Reinforcement Learning (Deep RL)</a:t>
            </a:r>
            <a:endParaRPr lang="en-US" sz="2100" b="0" strike="noStrike" spc="-1">
              <a:latin typeface="Arial"/>
            </a:endParaRPr>
          </a:p>
          <a:p>
            <a:pPr marL="441360" indent="-4280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romanUcPeriod"/>
              <a:tabLst>
                <a:tab pos="441360" algn="l"/>
                <a:tab pos="442080" algn="l"/>
              </a:tabLst>
            </a:pPr>
            <a:r>
              <a:rPr lang="en-US" sz="2100" b="1" strike="noStrike" spc="-7">
                <a:solidFill>
                  <a:srgbClr val="000000"/>
                </a:solidFill>
                <a:latin typeface="Malgun Gothic"/>
                <a:ea typeface="DejaVu Sans"/>
              </a:rPr>
              <a:t>Libraries and Environment Setup</a:t>
            </a:r>
            <a:endParaRPr lang="en-US" sz="2100" b="0" strike="noStrike" spc="-1">
              <a:latin typeface="Arial"/>
            </a:endParaRPr>
          </a:p>
          <a:p>
            <a:pPr marL="441360" indent="-4280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romanUcPeriod"/>
              <a:tabLst>
                <a:tab pos="442080" algn="l"/>
              </a:tabLst>
            </a:pPr>
            <a:r>
              <a:rPr lang="en-US" sz="2100" b="1" strike="noStrike" spc="-7">
                <a:solidFill>
                  <a:srgbClr val="000000"/>
                </a:solidFill>
                <a:latin typeface="Malgun Gothic"/>
                <a:ea typeface="DejaVu Sans"/>
              </a:rPr>
              <a:t>Example in OpenAI Gym environment</a:t>
            </a:r>
            <a:endParaRPr lang="en-US" sz="2100" b="0" strike="noStrike" spc="-1">
              <a:latin typeface="Arial"/>
            </a:endParaRPr>
          </a:p>
        </p:txBody>
      </p:sp>
      <p:pic>
        <p:nvPicPr>
          <p:cNvPr id="142" name="object 4_3"/>
          <p:cNvPicPr/>
          <p:nvPr/>
        </p:nvPicPr>
        <p:blipFill>
          <a:blip r:embed="rId2"/>
          <a:stretch/>
        </p:blipFill>
        <p:spPr>
          <a:xfrm>
            <a:off x="7668000" y="4508640"/>
            <a:ext cx="1019880" cy="161604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515520" y="6510600"/>
            <a:ext cx="290736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43200" y="2619360"/>
            <a:ext cx="792468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901440" indent="-856800">
              <a:lnSpc>
                <a:spcPct val="100000"/>
              </a:lnSpc>
              <a:spcBef>
                <a:spcPts val="99"/>
              </a:spcBef>
              <a:buClr>
                <a:srgbClr val="5B9BD3"/>
              </a:buClr>
              <a:buFont typeface="StarSymbol"/>
              <a:buAutoNum type="romanUcPeriod"/>
            </a:pPr>
            <a:r>
              <a:rPr lang="en-US" sz="4050" b="1" strike="noStrike" spc="-1">
                <a:solidFill>
                  <a:srgbClr val="5B9BD3"/>
                </a:solidFill>
                <a:latin typeface="Arial Black"/>
                <a:ea typeface="DejaVu Sans"/>
              </a:rPr>
              <a:t>Introduction to Deep</a:t>
            </a:r>
            <a:endParaRPr lang="en-US" sz="4050" b="0" strike="noStrike" spc="-1">
              <a:latin typeface="Arial"/>
            </a:endParaRPr>
          </a:p>
          <a:p>
            <a:pPr marL="44280">
              <a:lnSpc>
                <a:spcPct val="100000"/>
              </a:lnSpc>
              <a:spcBef>
                <a:spcPts val="99"/>
              </a:spcBef>
            </a:pPr>
            <a:r>
              <a:rPr lang="en-US" sz="4050" b="1" strike="noStrike" spc="-1">
                <a:solidFill>
                  <a:srgbClr val="5B9BD3"/>
                </a:solidFill>
                <a:latin typeface="Arial Black"/>
                <a:ea typeface="DejaVu Sans"/>
              </a:rPr>
              <a:t>	Reinforcement Learning</a:t>
            </a:r>
            <a:endParaRPr lang="en-US" sz="4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86560" y="609480"/>
            <a:ext cx="725616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 to Deep RL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04920" y="1295280"/>
            <a:ext cx="4629600" cy="47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Deep Reinforcement Learning</a:t>
            </a:r>
            <a:endParaRPr lang="en-US" sz="1800" b="0" strike="noStrike" spc="-1">
              <a:latin typeface="Arial"/>
            </a:endParaRPr>
          </a:p>
          <a:p>
            <a:pPr marL="74376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 subfield of machine learning</a:t>
            </a:r>
            <a:endParaRPr lang="en-US" sz="1800" b="0" strike="noStrike" spc="-1">
              <a:latin typeface="Arial"/>
            </a:endParaRPr>
          </a:p>
          <a:p>
            <a:pPr marL="457920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Reinforcement Learning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+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Deep Learning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76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considers the problems of computational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agent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learning to make decisions by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trial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and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error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76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this algorithms can take in very large inputs and decide what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actions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to perform an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objective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76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its applications is not limit with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robotics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but also has been used for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video-games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natural language processing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computer vision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education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transportation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finance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and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healthcare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7" name="Picture 2"/>
          <p:cNvPicPr/>
          <p:nvPr/>
        </p:nvPicPr>
        <p:blipFill>
          <a:blip r:embed="rId2"/>
          <a:stretch/>
        </p:blipFill>
        <p:spPr>
          <a:xfrm>
            <a:off x="4934880" y="1222920"/>
            <a:ext cx="4064040" cy="2179440"/>
          </a:xfrm>
          <a:prstGeom prst="rect">
            <a:avLst/>
          </a:prstGeom>
          <a:ln>
            <a:noFill/>
          </a:ln>
        </p:spPr>
      </p:pic>
      <p:pic>
        <p:nvPicPr>
          <p:cNvPr id="148" name="Picture 2"/>
          <p:cNvPicPr/>
          <p:nvPr/>
        </p:nvPicPr>
        <p:blipFill>
          <a:blip r:embed="rId3"/>
          <a:stretch/>
        </p:blipFill>
        <p:spPr>
          <a:xfrm>
            <a:off x="5356080" y="3709440"/>
            <a:ext cx="3221640" cy="217944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5942520" y="3455280"/>
            <a:ext cx="2049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Deep-Reinforcement learning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5356080" y="639936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source:</a:t>
            </a:r>
            <a:endParaRPr lang="en-US" sz="6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https://miro.medium.com/max/1400/1*iWjbIValN-tXJ7sMQK1VSQ.png</a:t>
            </a:r>
            <a:endParaRPr lang="en-US" sz="6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https://imgur.com/gsXfI91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515520" y="6510600"/>
            <a:ext cx="29073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86560" y="609480"/>
            <a:ext cx="725616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 to Deep RL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04920" y="1295280"/>
            <a:ext cx="4364280" cy="47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algn="just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Robots</a:t>
            </a:r>
            <a:endParaRPr lang="en-US" sz="1800" b="0" strike="noStrike" spc="-1">
              <a:latin typeface="Arial"/>
            </a:endParaRPr>
          </a:p>
          <a:p>
            <a:pPr marL="720"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Using computer vision and natural language processing or speech recognition using deep learning techniques has added human-like perceptions to autonomous robots. Further, combined deep learning and reinforcement learning methods have resulted in teaching robots to learn human-like gaits to walk, pick-up and manipulate objects, or observe human behavior through cameras and learn to perform like humans.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4" name="Picture 2"/>
          <p:cNvPicPr/>
          <p:nvPr/>
        </p:nvPicPr>
        <p:blipFill>
          <a:blip r:embed="rId2"/>
          <a:stretch/>
        </p:blipFill>
        <p:spPr>
          <a:xfrm>
            <a:off x="5051160" y="1298520"/>
            <a:ext cx="3787560" cy="2130120"/>
          </a:xfrm>
          <a:prstGeom prst="rect">
            <a:avLst/>
          </a:prstGeom>
          <a:ln>
            <a:noFill/>
          </a:ln>
        </p:spPr>
      </p:pic>
      <p:pic>
        <p:nvPicPr>
          <p:cNvPr id="155" name="Picture 14"/>
          <p:cNvPicPr/>
          <p:nvPr/>
        </p:nvPicPr>
        <p:blipFill>
          <a:blip r:embed="rId3"/>
          <a:stretch/>
        </p:blipFill>
        <p:spPr>
          <a:xfrm>
            <a:off x="5051160" y="3498120"/>
            <a:ext cx="3787560" cy="271656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5356080" y="6399360"/>
            <a:ext cx="369000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Arial"/>
                <a:ea typeface="DejaVu Sans"/>
              </a:rPr>
              <a:t>source:</a:t>
            </a:r>
            <a:endParaRPr lang="en-US" sz="6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5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https://149695847.v2.pressablecdn.com/wp-content/uploads/2021/02/image-1.png</a:t>
            </a:r>
            <a:endParaRPr lang="en-US" sz="5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5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https://www.researchgate.net/profile/Patrick-Pilarski/publication/221775753/figure/fig5/AS:667041627381763@1536046525074/A-schematic-diagram-of-actor-critic-reinforcement-learning-applied-to-a-two-joint-robotic.ppm</a:t>
            </a:r>
            <a:endParaRPr lang="en-US" sz="500" b="0" strike="noStrike" spc="-1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515520" y="6510600"/>
            <a:ext cx="29073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943200" y="2619360"/>
            <a:ext cx="725616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44280">
              <a:lnSpc>
                <a:spcPct val="100000"/>
              </a:lnSpc>
              <a:spcBef>
                <a:spcPts val="99"/>
              </a:spcBef>
            </a:pPr>
            <a:r>
              <a:rPr lang="en-US" sz="4050" b="1" strike="noStrike" spc="-1">
                <a:solidFill>
                  <a:srgbClr val="5B9BD3"/>
                </a:solidFill>
                <a:latin typeface="Arial Black"/>
                <a:ea typeface="DejaVu Sans"/>
              </a:rPr>
              <a:t>II. 	Libraries and</a:t>
            </a:r>
            <a:endParaRPr lang="en-US" sz="4050" b="0" strike="noStrike" spc="-1">
              <a:latin typeface="Arial"/>
            </a:endParaRPr>
          </a:p>
          <a:p>
            <a:pPr marL="44280">
              <a:lnSpc>
                <a:spcPct val="100000"/>
              </a:lnSpc>
              <a:spcBef>
                <a:spcPts val="99"/>
              </a:spcBef>
            </a:pPr>
            <a:r>
              <a:rPr lang="en-US" sz="4050" b="1" strike="noStrike" spc="-1">
                <a:solidFill>
                  <a:srgbClr val="5B9BD3"/>
                </a:solidFill>
                <a:latin typeface="Arial Black"/>
                <a:ea typeface="DejaVu Sans"/>
              </a:rPr>
              <a:t>	Environment Setup</a:t>
            </a:r>
            <a:endParaRPr lang="en-US" sz="4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86560" y="609480"/>
            <a:ext cx="725616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Libraries and Environment Setup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4934520" y="2558880"/>
            <a:ext cx="4043160" cy="146448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304920" y="1295280"/>
            <a:ext cx="4629600" cy="47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Create a new virtual environment called `deep_rl` and activate it</a:t>
            </a:r>
            <a:endParaRPr lang="en-US" sz="1800" b="0" strike="noStrike" spc="-1"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Install Jupyter Notebook</a:t>
            </a:r>
            <a:endParaRPr lang="en-US" sz="1800" b="0" strike="noStrike" spc="-1"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Install requirements</a:t>
            </a:r>
            <a:endParaRPr lang="en-US" sz="1800" b="0" strike="noStrike" spc="-1"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Install kernelspec deep_rl</a:t>
            </a:r>
            <a:endParaRPr lang="en-US" sz="1800" b="0" strike="noStrike" spc="-1"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Open Jupyter Notebook</a:t>
            </a:r>
            <a:endParaRPr lang="en-US" sz="1800" b="0" strike="noStrike" spc="-1"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92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62" name="Picture 161"/>
          <p:cNvPicPr/>
          <p:nvPr/>
        </p:nvPicPr>
        <p:blipFill>
          <a:blip r:embed="rId3"/>
          <a:stretch/>
        </p:blipFill>
        <p:spPr>
          <a:xfrm>
            <a:off x="547200" y="1920240"/>
            <a:ext cx="3567600" cy="457200"/>
          </a:xfrm>
          <a:prstGeom prst="rect">
            <a:avLst/>
          </a:prstGeom>
          <a:ln>
            <a:noFill/>
          </a:ln>
        </p:spPr>
      </p:pic>
      <p:pic>
        <p:nvPicPr>
          <p:cNvPr id="163" name="Picture 162"/>
          <p:cNvPicPr/>
          <p:nvPr/>
        </p:nvPicPr>
        <p:blipFill>
          <a:blip r:embed="rId4"/>
          <a:stretch/>
        </p:blipFill>
        <p:spPr>
          <a:xfrm>
            <a:off x="548640" y="3031200"/>
            <a:ext cx="3567600" cy="211680"/>
          </a:xfrm>
          <a:prstGeom prst="rect">
            <a:avLst/>
          </a:prstGeom>
          <a:ln>
            <a:noFill/>
          </a:ln>
        </p:spPr>
      </p:pic>
      <p:pic>
        <p:nvPicPr>
          <p:cNvPr id="164" name="Picture 163"/>
          <p:cNvPicPr/>
          <p:nvPr/>
        </p:nvPicPr>
        <p:blipFill>
          <a:blip r:embed="rId5"/>
          <a:stretch/>
        </p:blipFill>
        <p:spPr>
          <a:xfrm>
            <a:off x="547200" y="3890160"/>
            <a:ext cx="3567600" cy="226080"/>
          </a:xfrm>
          <a:prstGeom prst="rect">
            <a:avLst/>
          </a:prstGeom>
          <a:ln>
            <a:noFill/>
          </a:ln>
        </p:spPr>
      </p:pic>
      <p:pic>
        <p:nvPicPr>
          <p:cNvPr id="165" name="Picture 164"/>
          <p:cNvPicPr/>
          <p:nvPr/>
        </p:nvPicPr>
        <p:blipFill>
          <a:blip r:embed="rId6"/>
          <a:stretch/>
        </p:blipFill>
        <p:spPr>
          <a:xfrm>
            <a:off x="547200" y="4699800"/>
            <a:ext cx="3567600" cy="179640"/>
          </a:xfrm>
          <a:prstGeom prst="rect">
            <a:avLst/>
          </a:prstGeom>
          <a:ln>
            <a:noFill/>
          </a:ln>
        </p:spPr>
      </p:pic>
      <p:pic>
        <p:nvPicPr>
          <p:cNvPr id="166" name="Picture 165"/>
          <p:cNvPicPr/>
          <p:nvPr/>
        </p:nvPicPr>
        <p:blipFill>
          <a:blip r:embed="rId7"/>
          <a:stretch/>
        </p:blipFill>
        <p:spPr>
          <a:xfrm>
            <a:off x="548640" y="5488200"/>
            <a:ext cx="3515760" cy="21420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515520" y="6510600"/>
            <a:ext cx="29073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65760" y="1656720"/>
            <a:ext cx="2011680" cy="34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Jupyter Notebook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9" name="Picture 168"/>
          <p:cNvPicPr/>
          <p:nvPr/>
        </p:nvPicPr>
        <p:blipFill>
          <a:blip r:embed="rId2"/>
          <a:stretch/>
        </p:blipFill>
        <p:spPr>
          <a:xfrm>
            <a:off x="457200" y="2221920"/>
            <a:ext cx="5878440" cy="3264480"/>
          </a:xfrm>
          <a:prstGeom prst="rect">
            <a:avLst/>
          </a:prstGeom>
          <a:ln>
            <a:noFill/>
          </a:ln>
        </p:spPr>
      </p:pic>
      <p:sp>
        <p:nvSpPr>
          <p:cNvPr id="170" name="CustomShape 2"/>
          <p:cNvSpPr/>
          <p:nvPr/>
        </p:nvSpPr>
        <p:spPr>
          <a:xfrm>
            <a:off x="541440" y="3211200"/>
            <a:ext cx="1094040" cy="1384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541440" y="4892760"/>
            <a:ext cx="1094040" cy="542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5424120" y="3013200"/>
            <a:ext cx="842040" cy="395640"/>
          </a:xfrm>
          <a:prstGeom prst="rect">
            <a:avLst/>
          </a:prstGeom>
          <a:solidFill>
            <a:srgbClr val="729FCF">
              <a:alpha val="3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Line 5"/>
          <p:cNvSpPr/>
          <p:nvPr/>
        </p:nvSpPr>
        <p:spPr>
          <a:xfrm flipV="1">
            <a:off x="5982840" y="2724120"/>
            <a:ext cx="1058040" cy="6278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TextShape 6"/>
          <p:cNvSpPr txBox="1"/>
          <p:nvPr/>
        </p:nvSpPr>
        <p:spPr>
          <a:xfrm>
            <a:off x="6494400" y="2387880"/>
            <a:ext cx="2926080" cy="1350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There is two kernel:</a:t>
            </a:r>
            <a:endParaRPr lang="en-US" sz="1000" b="0" strike="noStrike" spc="-1">
              <a:latin typeface="Arial"/>
            </a:endParaRPr>
          </a:p>
          <a:p>
            <a:r>
              <a:rPr lang="en-US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`</a:t>
            </a:r>
            <a:r>
              <a:rPr lang="en-US" sz="1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Python3</a:t>
            </a:r>
            <a:r>
              <a:rPr lang="en-US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` is deafult kernel</a:t>
            </a:r>
            <a:endParaRPr lang="en-US" sz="1000" b="0" strike="noStrike" spc="-1">
              <a:latin typeface="Arial"/>
            </a:endParaRPr>
          </a:p>
          <a:p>
            <a:r>
              <a:rPr lang="en-US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`</a:t>
            </a:r>
            <a:r>
              <a:rPr lang="en-US" sz="1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deep_rl</a:t>
            </a:r>
            <a:r>
              <a:rPr lang="en-US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` is our created kernel</a:t>
            </a:r>
            <a:endParaRPr lang="en-US" sz="1000" b="0" strike="noStrike" spc="-1">
              <a:latin typeface="Arial"/>
            </a:endParaRPr>
          </a:p>
          <a:p>
            <a:endParaRPr lang="en-US" sz="1000" b="0" strike="noStrike" spc="-1">
              <a:latin typeface="Arial"/>
            </a:endParaRPr>
          </a:p>
          <a:p>
            <a:r>
              <a:rPr lang="en-US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You can create text file, folder or open a new terminal by this</a:t>
            </a:r>
            <a:endParaRPr lang="en-US" sz="1000" b="0" strike="noStrike" spc="-1">
              <a:latin typeface="Arial"/>
            </a:endParaRPr>
          </a:p>
          <a:p>
            <a:endParaRPr lang="en-US" sz="1000" b="0" strike="noStrike" spc="-1">
              <a:latin typeface="Arial"/>
            </a:endParaRPr>
          </a:p>
          <a:p>
            <a:endParaRPr lang="en-US" sz="1000" b="0" strike="noStrike" spc="-1">
              <a:latin typeface="Arial"/>
            </a:endParaRPr>
          </a:p>
          <a:p>
            <a:r>
              <a:rPr lang="en-US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Click `</a:t>
            </a:r>
            <a:r>
              <a:rPr lang="en-US" sz="1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deep_rl` </a:t>
            </a:r>
            <a:r>
              <a:rPr lang="en-US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to make a new notebook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6513264" y="2413440"/>
            <a:ext cx="2621592" cy="1427040"/>
          </a:xfrm>
          <a:prstGeom prst="rect">
            <a:avLst/>
          </a:prstGeom>
          <a:solidFill>
            <a:srgbClr val="729FCF">
              <a:alpha val="7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5924160" y="2779200"/>
            <a:ext cx="274320" cy="182880"/>
          </a:xfrm>
          <a:prstGeom prst="rect">
            <a:avLst/>
          </a:prstGeom>
          <a:solidFill>
            <a:srgbClr val="729FCF">
              <a:alpha val="36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9"/>
          <p:cNvSpPr/>
          <p:nvPr/>
        </p:nvSpPr>
        <p:spPr>
          <a:xfrm>
            <a:off x="286560" y="609840"/>
            <a:ext cx="725616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Libraries and Environment Setup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515520" y="6510600"/>
            <a:ext cx="29073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7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</TotalTime>
  <Words>648</Words>
  <Application>Microsoft Office PowerPoint</Application>
  <PresentationFormat>On-screen Show (4:3)</PresentationFormat>
  <Paragraphs>118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Malgun Gothic</vt:lpstr>
      <vt:lpstr>Arial</vt:lpstr>
      <vt:lpstr>Arial Black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Windows XP</dc:creator>
  <dc:description/>
  <cp:lastModifiedBy>KHALIMJONOV Shokhbozbek</cp:lastModifiedBy>
  <cp:revision>12</cp:revision>
  <dcterms:created xsi:type="dcterms:W3CDTF">2022-07-04T16:03:33Z</dcterms:created>
  <dcterms:modified xsi:type="dcterms:W3CDTF">2022-07-11T20:56:48Z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2022-03-23T00:00:00Z</vt:filetime>
  </property>
  <property fmtid="{D5CDD505-2E9C-101B-9397-08002B2CF9AE}" pid="4" name="Creator">
    <vt:lpwstr>Acrobat PDFMaker 22 for PowerPoint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astSaved">
    <vt:filetime>2022-07-04T00:00:00Z</vt:filetime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10</vt:i4>
  </property>
</Properties>
</file>