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43" name="CustomShape 2" hidden="1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bg object 17"/>
          <p:cNvPicPr/>
          <p:nvPr/>
        </p:nvPicPr>
        <p:blipFill>
          <a:blip r:embed="rId14"/>
          <a:stretch/>
        </p:blipFill>
        <p:spPr>
          <a:xfrm>
            <a:off x="7479360" y="411480"/>
            <a:ext cx="1449000" cy="41112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196560" y="100044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5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7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96560" y="6365880"/>
            <a:ext cx="8713800" cy="360"/>
          </a:xfrm>
          <a:custGeom>
            <a:avLst/>
            <a:gdLst/>
            <a:ahLst/>
            <a:cxnLst/>
            <a:rect l="l" t="t" r="r" b="b"/>
            <a:pathLst>
              <a:path w="8715375" h="1904">
                <a:moveTo>
                  <a:pt x="0" y="0"/>
                </a:moveTo>
                <a:lnTo>
                  <a:pt x="8715375" y="1587"/>
                </a:lnTo>
              </a:path>
            </a:pathLst>
          </a:custGeom>
          <a:noFill/>
          <a:ln w="38160">
            <a:solidFill>
              <a:srgbClr val="1F487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251640" y="3187440"/>
            <a:ext cx="8351280" cy="2112480"/>
            <a:chOff x="251640" y="3187440"/>
            <a:chExt cx="8351280" cy="2112480"/>
          </a:xfrm>
        </p:grpSpPr>
        <p:pic>
          <p:nvPicPr>
            <p:cNvPr id="207" name="object 4_1"/>
            <p:cNvPicPr/>
            <p:nvPr/>
          </p:nvPicPr>
          <p:blipFill>
            <a:blip r:embed="rId2"/>
            <a:stretch/>
          </p:blipFill>
          <p:spPr>
            <a:xfrm>
              <a:off x="251640" y="3187440"/>
              <a:ext cx="4966920" cy="2112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8" name="object 5_1"/>
            <p:cNvPicPr/>
            <p:nvPr/>
          </p:nvPicPr>
          <p:blipFill>
            <a:blip r:embed="rId3"/>
            <a:stretch/>
          </p:blipFill>
          <p:spPr>
            <a:xfrm>
              <a:off x="4572000" y="3187440"/>
              <a:ext cx="4030920" cy="2112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0" name="CustomShape 4"/>
          <p:cNvSpPr/>
          <p:nvPr/>
        </p:nvSpPr>
        <p:spPr>
          <a:xfrm>
            <a:off x="5167800" y="3352680"/>
            <a:ext cx="3435120" cy="180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80">
                <a:solidFill>
                  <a:srgbClr val="000000"/>
                </a:solidFill>
                <a:latin typeface="Times New Roman"/>
                <a:ea typeface="DejaVu Sans"/>
              </a:rPr>
              <a:t>Week</a:t>
            </a:r>
            <a:r>
              <a:rPr lang="en-US" sz="4000" b="1" i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 _</a:t>
            </a:r>
            <a:r>
              <a:rPr lang="en-US" sz="4000" b="1" i="1" strike="noStrike" spc="-3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4000" b="1" i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Lecture</a:t>
            </a:r>
            <a:endParaRPr lang="en-US" sz="4000" b="0" strike="noStrike" spc="-1">
              <a:latin typeface="Arial"/>
            </a:endParaRPr>
          </a:p>
          <a:p>
            <a:pPr marL="110520" indent="1023480">
              <a:lnSpc>
                <a:spcPct val="120000"/>
              </a:lnSpc>
              <a:spcBef>
                <a:spcPts val="2429"/>
              </a:spcBef>
              <a:tabLst>
                <a:tab pos="0" algn="l"/>
              </a:tabLst>
            </a:pPr>
            <a:r>
              <a:rPr lang="en-US" sz="2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ISE</a:t>
            </a:r>
            <a:r>
              <a:rPr lang="en-US" sz="2400" b="1" strike="noStrike" spc="-5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Department </a:t>
            </a:r>
            <a:r>
              <a:rPr lang="en-US" sz="2400" b="1" strike="noStrike" spc="-58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Prof.</a:t>
            </a:r>
            <a:r>
              <a:rPr lang="en-US" sz="2400" b="1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Mehdi</a:t>
            </a:r>
            <a:r>
              <a:rPr lang="en-US" sz="2400" b="1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7">
                <a:solidFill>
                  <a:srgbClr val="000000"/>
                </a:solidFill>
                <a:latin typeface="Times New Roman"/>
                <a:ea typeface="DejaVu Sans"/>
              </a:rPr>
              <a:t>Pirahandeh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11" name="Group 5"/>
          <p:cNvGrpSpPr/>
          <p:nvPr/>
        </p:nvGrpSpPr>
        <p:grpSpPr>
          <a:xfrm>
            <a:off x="252000" y="3187800"/>
            <a:ext cx="8352000" cy="2114280"/>
            <a:chOff x="252000" y="3187800"/>
            <a:chExt cx="8352000" cy="2114280"/>
          </a:xfrm>
        </p:grpSpPr>
        <p:sp>
          <p:nvSpPr>
            <p:cNvPr id="212" name="CustomShape 6"/>
            <p:cNvSpPr/>
            <p:nvPr/>
          </p:nvSpPr>
          <p:spPr>
            <a:xfrm>
              <a:off x="252000" y="3187800"/>
              <a:ext cx="8352000" cy="360"/>
            </a:xfrm>
            <a:custGeom>
              <a:avLst/>
              <a:gdLst/>
              <a:ahLst/>
              <a:cxnLst/>
              <a:rect l="l" t="t" r="r" b="b"/>
              <a:pathLst>
                <a:path w="8353425">
                  <a:moveTo>
                    <a:pt x="0" y="0"/>
                  </a:moveTo>
                  <a:lnTo>
                    <a:pt x="8352929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7"/>
            <p:cNvSpPr/>
            <p:nvPr/>
          </p:nvSpPr>
          <p:spPr>
            <a:xfrm>
              <a:off x="252000" y="5301720"/>
              <a:ext cx="8352000" cy="360"/>
            </a:xfrm>
            <a:custGeom>
              <a:avLst/>
              <a:gdLst/>
              <a:ahLst/>
              <a:cxnLst/>
              <a:rect l="l" t="t" r="r" b="b"/>
              <a:pathLst>
                <a:path w="8353425">
                  <a:moveTo>
                    <a:pt x="0" y="0"/>
                  </a:moveTo>
                  <a:lnTo>
                    <a:pt x="8352929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" name="CustomShape 8"/>
          <p:cNvSpPr/>
          <p:nvPr/>
        </p:nvSpPr>
        <p:spPr>
          <a:xfrm>
            <a:off x="515520" y="6510600"/>
            <a:ext cx="29070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AD0BECDB-2C5F-FBB3-B482-5291883A1F42}"/>
              </a:ext>
            </a:extLst>
          </p:cNvPr>
          <p:cNvSpPr/>
          <p:nvPr/>
        </p:nvSpPr>
        <p:spPr>
          <a:xfrm>
            <a:off x="3776760" y="1697400"/>
            <a:ext cx="4826160" cy="123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7" dirty="0">
                <a:solidFill>
                  <a:srgbClr val="000000"/>
                </a:solidFill>
                <a:latin typeface="Times New Roman"/>
                <a:ea typeface="DejaVu Sans"/>
              </a:rPr>
              <a:t>AI Application System</a:t>
            </a:r>
            <a:endParaRPr lang="en-US" sz="4000" b="0" strike="noStrike" spc="-1" dirty="0">
              <a:latin typeface="Arial"/>
            </a:endParaRPr>
          </a:p>
          <a:p>
            <a:pPr marL="12600" algn="r">
              <a:lnSpc>
                <a:spcPct val="100000"/>
              </a:lnSpc>
              <a:spcBef>
                <a:spcPts val="99"/>
              </a:spcBef>
            </a:pPr>
            <a:r>
              <a:rPr lang="en-US" sz="4000" b="1" i="1" strike="noStrike" spc="-7" dirty="0">
                <a:solidFill>
                  <a:srgbClr val="000000"/>
                </a:solidFill>
                <a:latin typeface="Times New Roman"/>
                <a:ea typeface="DejaVu Sans"/>
              </a:rPr>
              <a:t>(</a:t>
            </a:r>
            <a:r>
              <a:rPr lang="en-US" sz="4000" b="1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ISE4132)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65760" y="1188720"/>
            <a:ext cx="2834640" cy="26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Model Training </a:t>
            </a:r>
            <a:endParaRPr lang="en-US" sz="1800" b="1" strike="noStrike" spc="-1">
              <a:latin typeface="Arial"/>
            </a:endParaRPr>
          </a:p>
          <a:p>
            <a:endParaRPr lang="en-US" sz="1800" b="1" strike="noStrike" spc="-1">
              <a:latin typeface="Arial"/>
            </a:endParaRPr>
          </a:p>
          <a:p>
            <a:endParaRPr lang="en-US" sz="1800" b="1" strike="noStrike" spc="-1">
              <a:latin typeface="Arial"/>
            </a:endParaRPr>
          </a:p>
          <a:p>
            <a:endParaRPr lang="en-US" sz="1800" b="1" strike="noStrike" spc="-1">
              <a:latin typeface="Arial"/>
            </a:endParaRPr>
          </a:p>
          <a:p>
            <a:endParaRPr lang="en-US" sz="1800" b="1" strike="noStrike" spc="-1">
              <a:latin typeface="Arial"/>
            </a:endParaRPr>
          </a:p>
          <a:p>
            <a:endParaRPr lang="en-US" sz="1800" b="1" strike="noStrike" spc="-1">
              <a:latin typeface="Arial"/>
            </a:endParaRPr>
          </a:p>
          <a:p>
            <a:endParaRPr lang="en-US" sz="1800" b="1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After each epoch `accuracy` increased and after the 10</a:t>
            </a:r>
            <a:r>
              <a:rPr lang="en-US" sz="1800" b="0" strike="noStrike" spc="-1" baseline="14000000">
                <a:solidFill>
                  <a:srgbClr val="000000"/>
                </a:solidFill>
                <a:latin typeface="Times New Roman"/>
                <a:ea typeface="DejaVu Sans"/>
              </a:rPr>
              <a:t>th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epoch accuracy is 99.44%</a:t>
            </a:r>
            <a:endParaRPr lang="en-US" sz="1800" b="1" strike="noStrike" spc="-1">
              <a:latin typeface="Arial"/>
            </a:endParaRPr>
          </a:p>
        </p:txBody>
      </p: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3291840" y="1273320"/>
            <a:ext cx="5484960" cy="485316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3474720" y="5907600"/>
            <a:ext cx="1371600" cy="182880"/>
          </a:xfrm>
          <a:prstGeom prst="rect">
            <a:avLst/>
          </a:prstGeom>
          <a:solidFill>
            <a:srgbClr val="729FCF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87000" y="1371600"/>
            <a:ext cx="6105240" cy="1361880"/>
          </a:xfrm>
          <a:prstGeom prst="rect">
            <a:avLst/>
          </a:prstGeom>
          <a:ln>
            <a:noFill/>
          </a:ln>
        </p:spPr>
      </p:pic>
      <p:pic>
        <p:nvPicPr>
          <p:cNvPr id="252" name="Picture 251"/>
          <p:cNvPicPr/>
          <p:nvPr/>
        </p:nvPicPr>
        <p:blipFill>
          <a:blip r:embed="rId3"/>
          <a:stretch/>
        </p:blipFill>
        <p:spPr>
          <a:xfrm>
            <a:off x="640080" y="3840480"/>
            <a:ext cx="3323880" cy="1866600"/>
          </a:xfrm>
          <a:prstGeom prst="rect">
            <a:avLst/>
          </a:prstGeom>
          <a:ln>
            <a:noFill/>
          </a:ln>
        </p:spPr>
      </p:pic>
      <p:sp>
        <p:nvSpPr>
          <p:cNvPr id="253" name="TextShape 3"/>
          <p:cNvSpPr txBox="1"/>
          <p:nvPr/>
        </p:nvSpPr>
        <p:spPr>
          <a:xfrm>
            <a:off x="1883664" y="3429000"/>
            <a:ext cx="7772400" cy="34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After Training			Before Training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54" name="Picture 253"/>
          <p:cNvPicPr/>
          <p:nvPr/>
        </p:nvPicPr>
        <p:blipFill>
          <a:blip r:embed="rId4"/>
          <a:stretch/>
        </p:blipFill>
        <p:spPr>
          <a:xfrm>
            <a:off x="4997160" y="3858120"/>
            <a:ext cx="3323880" cy="186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943200" y="2619360"/>
            <a:ext cx="737748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III.	Example in </a:t>
            </a:r>
            <a:r>
              <a:rPr lang="en-US" sz="4050" b="1" strike="noStrike" spc="-1" dirty="0" err="1">
                <a:solidFill>
                  <a:srgbClr val="5B9BD3"/>
                </a:solidFill>
                <a:latin typeface="Arial Black"/>
                <a:ea typeface="DejaVu Sans"/>
              </a:rPr>
              <a:t>OpenAI</a:t>
            </a:r>
            <a:endParaRPr lang="en-US" sz="4050" b="0" strike="noStrike" spc="-1" dirty="0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	Gym Environments</a:t>
            </a:r>
            <a:endParaRPr lang="en-US" sz="40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17520" y="1210680"/>
            <a:ext cx="5168880" cy="11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Deep Q-Network (DQN) Implementation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Environment: “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CartPole-v1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 will build a DQN agent using a simple network. We now need to build a neural network that can map states/observations to state q-values. The observation space and action space is as given below for CartPole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59" name="Picture 258"/>
          <p:cNvPicPr/>
          <p:nvPr/>
        </p:nvPicPr>
        <p:blipFill>
          <a:blip r:embed="rId2"/>
          <a:stretch/>
        </p:blipFill>
        <p:spPr>
          <a:xfrm>
            <a:off x="5364360" y="1482480"/>
            <a:ext cx="3485880" cy="2400120"/>
          </a:xfrm>
          <a:prstGeom prst="rect">
            <a:avLst/>
          </a:prstGeom>
          <a:ln>
            <a:noFill/>
          </a:ln>
        </p:spPr>
      </p:pic>
      <p:pic>
        <p:nvPicPr>
          <p:cNvPr id="260" name="Picture 259"/>
          <p:cNvPicPr/>
          <p:nvPr/>
        </p:nvPicPr>
        <p:blipFill>
          <a:blip r:embed="rId3"/>
          <a:stretch/>
        </p:blipFill>
        <p:spPr>
          <a:xfrm>
            <a:off x="365760" y="3954600"/>
            <a:ext cx="6186960" cy="20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17520" y="1210680"/>
            <a:ext cx="5168880" cy="11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Neural Network used for model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Agent before training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64" name="Picture 263"/>
          <p:cNvPicPr/>
          <p:nvPr/>
        </p:nvPicPr>
        <p:blipFill>
          <a:blip r:embed="rId2"/>
          <a:stretch/>
        </p:blipFill>
        <p:spPr>
          <a:xfrm>
            <a:off x="524160" y="1792080"/>
            <a:ext cx="6023880" cy="2871360"/>
          </a:xfrm>
          <a:prstGeom prst="rect">
            <a:avLst/>
          </a:prstGeom>
          <a:ln>
            <a:noFill/>
          </a:ln>
        </p:spPr>
      </p:pic>
      <p:pic>
        <p:nvPicPr>
          <p:cNvPr id="265" name="Picture 264"/>
          <p:cNvPicPr/>
          <p:nvPr/>
        </p:nvPicPr>
        <p:blipFill>
          <a:blip r:embed="rId3"/>
          <a:stretch/>
        </p:blipFill>
        <p:spPr>
          <a:xfrm>
            <a:off x="516600" y="5338080"/>
            <a:ext cx="6067080" cy="9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09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Case #1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Experience Replay (ReplayBuffer)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 will use the replay buffer we saw in chapter 4 listings. Replay buffer is very important in DQN to break the correlation between samples. We use a behavior policy to sample from the environment and store the transitions (s,a,r,s',done) into a buffer. These samples are used multiple times in a learning making the process sample efficient.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interface to ReplayBuffer is: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exp_replay.add(state, action, reward, next_state, done)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saves (s,a,r,s',done) tuple into the buffer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exp_replay.sample(batch_size)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returns states, actions, rewards, next_states and done_flags for batch_size random samples.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l</a:t>
            </a:r>
            <a:r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en(exp_replay)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returns number of elements stored in replay buffer.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4808160" y="2505456"/>
            <a:ext cx="4224960" cy="246888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17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Learning with Q-Learning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 will calculate average TD error per batch using the following equation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*(refer to `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compute_td_loss()</a:t>
            </a: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 in `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source.py</a:t>
            </a: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72" name="Picture 271"/>
          <p:cNvPicPr/>
          <p:nvPr/>
        </p:nvPicPr>
        <p:blipFill>
          <a:blip r:embed="rId2"/>
          <a:stretch/>
        </p:blipFill>
        <p:spPr>
          <a:xfrm>
            <a:off x="419400" y="2631600"/>
            <a:ext cx="5615640" cy="1117440"/>
          </a:xfrm>
          <a:prstGeom prst="rect">
            <a:avLst/>
          </a:prstGeom>
          <a:ln>
            <a:noFill/>
          </a:ln>
        </p:spPr>
      </p:pic>
      <p:sp>
        <p:nvSpPr>
          <p:cNvPr id="273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17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Training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timesteps_per_epoch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= 1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batch_size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	= 32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total_steps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	= 50,000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329280" y="1232280"/>
            <a:ext cx="5669280" cy="107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Recorded animation	</a:t>
            </a:r>
            <a:r>
              <a:rPr lang="en-US" sz="1400" spc="-1" dirty="0">
                <a:solidFill>
                  <a:srgbClr val="000000"/>
                </a:solidFill>
                <a:latin typeface="Times New Roman"/>
                <a:ea typeface="DejaVu Sans"/>
              </a:rPr>
              <a:t>      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Before training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	        After training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78" name="Picture 277"/>
          <p:cNvPicPr/>
          <p:nvPr/>
        </p:nvPicPr>
        <p:blipFill>
          <a:blip r:embed="rId4"/>
          <a:stretch/>
        </p:blipFill>
        <p:spPr>
          <a:xfrm>
            <a:off x="317520" y="3819960"/>
            <a:ext cx="7351920" cy="2489400"/>
          </a:xfrm>
          <a:prstGeom prst="rect">
            <a:avLst/>
          </a:prstGeom>
          <a:ln>
            <a:noFill/>
          </a:ln>
        </p:spPr>
      </p:pic>
      <p:pic>
        <p:nvPicPr>
          <p:cNvPr id="279" name="Picture 278"/>
          <p:cNvPicPr/>
          <p:nvPr/>
        </p:nvPicPr>
        <p:blipFill>
          <a:blip r:embed="rId5"/>
          <a:stretch/>
        </p:blipFill>
        <p:spPr>
          <a:xfrm>
            <a:off x="6786000" y="2095560"/>
            <a:ext cx="2060640" cy="209880"/>
          </a:xfrm>
          <a:prstGeom prst="rect">
            <a:avLst/>
          </a:prstGeom>
          <a:ln>
            <a:noFill/>
          </a:ln>
        </p:spPr>
      </p:pic>
      <p:pic>
        <p:nvPicPr>
          <p:cNvPr id="280" name="Picture 279"/>
          <p:cNvPicPr/>
          <p:nvPr/>
        </p:nvPicPr>
        <p:blipFill>
          <a:blip r:embed="rId6"/>
          <a:stretch/>
        </p:blipFill>
        <p:spPr>
          <a:xfrm>
            <a:off x="6786000" y="1280160"/>
            <a:ext cx="2358000" cy="396360"/>
          </a:xfrm>
          <a:prstGeom prst="rect">
            <a:avLst/>
          </a:prstGeom>
          <a:ln>
            <a:noFill/>
          </a:ln>
        </p:spPr>
      </p:pic>
      <p:sp>
        <p:nvSpPr>
          <p:cNvPr id="281" name="CustomShape 5"/>
          <p:cNvSpPr/>
          <p:nvPr/>
        </p:nvSpPr>
        <p:spPr>
          <a:xfrm>
            <a:off x="2981520" y="1554480"/>
            <a:ext cx="2560320" cy="1645920"/>
          </a:xfrm>
          <a:prstGeom prst="rect">
            <a:avLst/>
          </a:prstGeom>
          <a:solidFill>
            <a:srgbClr val="729FCF">
              <a:alpha val="4000"/>
            </a:srgbClr>
          </a:solidFill>
          <a:ln>
            <a:solidFill>
              <a:srgbClr val="3465A4"/>
            </a:solidFill>
            <a:custDash>
              <a:ds d="600000" sp="3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openaigym.video.0.25240.video000000">
            <a:hlinkClick r:id="" action="ppaction://media"/>
            <a:extLst>
              <a:ext uri="{FF2B5EF4-FFF2-40B4-BE49-F238E27FC236}">
                <a16:creationId xmlns:a16="http://schemas.microsoft.com/office/drawing/2014/main" id="{E892F43C-CDAD-AD53-3223-DA017BA0F1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02678" y="1603440"/>
            <a:ext cx="2318004" cy="1545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09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Case #2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Prioritized Experience Replay (PrioritizedReplayBuffer)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 will use the replay buffer we saw in chapter 4 listings. Replay buffer is very important in DQN to break the correlation between samples. We use a behavior policy to sample from the environment and store the transitions (s,a,r,s',done) into a buffer. These samples are used multiple times in a learning making the process sample efficient.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The interface to ReplayBuffer is: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exp_replay.add(state, action, reward, next_state, done)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saves (s,a,r,s',done) tuple into the buffer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exp_replay.sample(batch_size)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returns states, actions, rewards, next_states and done_flags for batch_size random samples.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len(exp_replay)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returns number of elements stored in replay buffer.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update_priorities(idxs, new_priorities)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returns nothing.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284" name="Picture 283"/>
          <p:cNvPicPr/>
          <p:nvPr/>
        </p:nvPicPr>
        <p:blipFill>
          <a:blip r:embed="rId2"/>
          <a:stretch/>
        </p:blipFill>
        <p:spPr>
          <a:xfrm>
            <a:off x="4808160" y="3840480"/>
            <a:ext cx="4224960" cy="2468880"/>
          </a:xfrm>
          <a:prstGeom prst="rect">
            <a:avLst/>
          </a:prstGeom>
          <a:ln>
            <a:noFill/>
          </a:ln>
        </p:spPr>
      </p:pic>
      <p:sp>
        <p:nvSpPr>
          <p:cNvPr id="285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17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Learning with Q-Learning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 will calculate average TD error per batch using the following equation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*(refer to `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compute_td_loss_priority_replay()</a:t>
            </a: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 in `</a:t>
            </a:r>
            <a:r>
              <a:rPr lang="en-US" sz="10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source.py</a:t>
            </a: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`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88" name="Picture 287"/>
          <p:cNvPicPr/>
          <p:nvPr/>
        </p:nvPicPr>
        <p:blipFill>
          <a:blip r:embed="rId2"/>
          <a:stretch/>
        </p:blipFill>
        <p:spPr>
          <a:xfrm>
            <a:off x="419400" y="2631600"/>
            <a:ext cx="5615640" cy="1117440"/>
          </a:xfrm>
          <a:prstGeom prst="rect">
            <a:avLst/>
          </a:prstGeom>
          <a:ln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43080" y="244080"/>
            <a:ext cx="177156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360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Contents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76040" y="1285200"/>
            <a:ext cx="8913240" cy="12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3760" rIns="0" bIns="0">
            <a:spAutoFit/>
          </a:bodyPr>
          <a:lstStyle/>
          <a:p>
            <a:pPr marL="441360" indent="-427680">
              <a:lnSpc>
                <a:spcPct val="100000"/>
              </a:lnSpc>
              <a:spcBef>
                <a:spcPts val="893"/>
              </a:spcBef>
              <a:buClr>
                <a:srgbClr val="000000"/>
              </a:buClr>
              <a:buFont typeface="StarSymbol"/>
              <a:buAutoNum type="romanUcPeriod"/>
              <a:tabLst>
                <a:tab pos="441360" algn="l"/>
                <a:tab pos="442080" algn="l"/>
              </a:tabLst>
            </a:pPr>
            <a:r>
              <a:rPr lang="en-US" sz="2100" b="1" strike="noStrike" spc="-7">
                <a:solidFill>
                  <a:srgbClr val="000000"/>
                </a:solidFill>
                <a:latin typeface="Malgun Gothic"/>
                <a:ea typeface="DejaVu Sans"/>
              </a:rPr>
              <a:t>Introduction to Deep Learning</a:t>
            </a:r>
            <a:endParaRPr lang="en-US" sz="2100" b="0" strike="noStrike" spc="-1">
              <a:latin typeface="Arial"/>
            </a:endParaRPr>
          </a:p>
          <a:p>
            <a:pPr marL="441360" indent="-427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romanUcPeriod"/>
              <a:tabLst>
                <a:tab pos="441360" algn="l"/>
                <a:tab pos="442080" algn="l"/>
              </a:tabLst>
            </a:pPr>
            <a:r>
              <a:rPr lang="en-US" sz="2100" b="1" strike="noStrike" spc="-7">
                <a:solidFill>
                  <a:srgbClr val="000000"/>
                </a:solidFill>
                <a:latin typeface="Malgun Gothic"/>
                <a:ea typeface="DejaVu Sans"/>
              </a:rPr>
              <a:t>Example in Deep Learning using Tensorflow</a:t>
            </a:r>
            <a:endParaRPr lang="en-US" sz="2100" b="0" strike="noStrike" spc="-1">
              <a:latin typeface="Arial"/>
            </a:endParaRPr>
          </a:p>
          <a:p>
            <a:pPr marL="441360" indent="-4276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AutoNum type="romanUcPeriod"/>
              <a:tabLst>
                <a:tab pos="442080" algn="l"/>
              </a:tabLst>
            </a:pPr>
            <a:r>
              <a:rPr lang="en-US" sz="2100" b="1" strike="noStrike" spc="-7">
                <a:solidFill>
                  <a:srgbClr val="000000"/>
                </a:solidFill>
                <a:latin typeface="Malgun Gothic"/>
                <a:ea typeface="DejaVu Sans"/>
              </a:rPr>
              <a:t>Example in OpenAI Gym environments</a:t>
            </a:r>
            <a:endParaRPr lang="en-US" sz="2100" b="0" strike="noStrike" spc="-1">
              <a:latin typeface="Arial"/>
            </a:endParaRPr>
          </a:p>
        </p:txBody>
      </p:sp>
      <p:pic>
        <p:nvPicPr>
          <p:cNvPr id="217" name="object 4_3"/>
          <p:cNvPicPr/>
          <p:nvPr/>
        </p:nvPicPr>
        <p:blipFill>
          <a:blip r:embed="rId2"/>
          <a:stretch/>
        </p:blipFill>
        <p:spPr>
          <a:xfrm>
            <a:off x="7668000" y="4508640"/>
            <a:ext cx="1019520" cy="161568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515520" y="6510600"/>
            <a:ext cx="290700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17520" y="1210680"/>
            <a:ext cx="4711680" cy="50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Training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timesteps_per_epoch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= 1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batch_size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	= 32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total_steps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	= 50,000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286560" y="60984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OpenAI Gym Environments → (DQN)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3" name="TextShape 4"/>
          <p:cNvSpPr txBox="1"/>
          <p:nvPr/>
        </p:nvSpPr>
        <p:spPr>
          <a:xfrm>
            <a:off x="3657600" y="1239480"/>
            <a:ext cx="5669280" cy="107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Recorded animation	Before training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	After training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94" name="Picture 293"/>
          <p:cNvPicPr/>
          <p:nvPr/>
        </p:nvPicPr>
        <p:blipFill>
          <a:blip r:embed="rId4"/>
          <a:stretch/>
        </p:blipFill>
        <p:spPr>
          <a:xfrm>
            <a:off x="317520" y="3819960"/>
            <a:ext cx="7351920" cy="2489400"/>
          </a:xfrm>
          <a:prstGeom prst="rect">
            <a:avLst/>
          </a:prstGeom>
          <a:ln>
            <a:noFill/>
          </a:ln>
        </p:spPr>
      </p:pic>
      <p:pic>
        <p:nvPicPr>
          <p:cNvPr id="295" name="Picture 294"/>
          <p:cNvPicPr/>
          <p:nvPr/>
        </p:nvPicPr>
        <p:blipFill>
          <a:blip r:embed="rId5"/>
          <a:stretch/>
        </p:blipFill>
        <p:spPr>
          <a:xfrm>
            <a:off x="6786000" y="1280160"/>
            <a:ext cx="2358000" cy="396360"/>
          </a:xfrm>
          <a:prstGeom prst="rect">
            <a:avLst/>
          </a:prstGeom>
          <a:ln>
            <a:noFill/>
          </a:ln>
        </p:spPr>
      </p:pic>
      <p:pic>
        <p:nvPicPr>
          <p:cNvPr id="296" name="Picture 295"/>
          <p:cNvPicPr/>
          <p:nvPr/>
        </p:nvPicPr>
        <p:blipFill>
          <a:blip r:embed="rId6"/>
          <a:stretch/>
        </p:blipFill>
        <p:spPr>
          <a:xfrm>
            <a:off x="6766560" y="2053440"/>
            <a:ext cx="2103120" cy="235800"/>
          </a:xfrm>
          <a:prstGeom prst="rect">
            <a:avLst/>
          </a:prstGeom>
          <a:ln>
            <a:noFill/>
          </a:ln>
        </p:spPr>
      </p:pic>
      <p:sp>
        <p:nvSpPr>
          <p:cNvPr id="297" name="CustomShape 5"/>
          <p:cNvSpPr/>
          <p:nvPr/>
        </p:nvSpPr>
        <p:spPr>
          <a:xfrm>
            <a:off x="2980944" y="1518480"/>
            <a:ext cx="2560320" cy="1645920"/>
          </a:xfrm>
          <a:prstGeom prst="rect">
            <a:avLst/>
          </a:prstGeom>
          <a:solidFill>
            <a:srgbClr val="729FCF">
              <a:alpha val="4000"/>
            </a:srgbClr>
          </a:solidFill>
          <a:ln>
            <a:solidFill>
              <a:srgbClr val="3465A4"/>
            </a:solidFill>
            <a:custDash>
              <a:ds d="600000" sp="3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openaigym.video.0.26117.video000000">
            <a:hlinkClick r:id="" action="ppaction://media"/>
            <a:extLst>
              <a:ext uri="{FF2B5EF4-FFF2-40B4-BE49-F238E27FC236}">
                <a16:creationId xmlns:a16="http://schemas.microsoft.com/office/drawing/2014/main" id="{D1FED0F5-3219-39B3-2957-1D597D1A94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099816" y="1560576"/>
            <a:ext cx="2350008" cy="1566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286560" y="61020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Assignment #1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274320" y="1794600"/>
            <a:ext cx="6766560" cy="350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Try to run these approaches for another environment of your choice from OpenAI Gym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Try to enhance the network using various variants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43200" y="2619360"/>
            <a:ext cx="792432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901440" indent="-856440">
              <a:lnSpc>
                <a:spcPct val="100000"/>
              </a:lnSpc>
              <a:spcBef>
                <a:spcPts val="99"/>
              </a:spcBef>
              <a:buClr>
                <a:srgbClr val="5B9BD3"/>
              </a:buClr>
              <a:buFont typeface="StarSymbol"/>
              <a:buAutoNum type="romanUcPeriod"/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Introduction to</a:t>
            </a:r>
            <a:endParaRPr lang="en-US" sz="4050" b="0" strike="noStrike" spc="-1" dirty="0">
              <a:latin typeface="Arial"/>
            </a:endParaRPr>
          </a:p>
          <a:p>
            <a:pPr marL="45000">
              <a:lnSpc>
                <a:spcPct val="100000"/>
              </a:lnSpc>
              <a:spcBef>
                <a:spcPts val="99"/>
              </a:spcBef>
              <a:buClr>
                <a:srgbClr val="5B9BD3"/>
              </a:buClr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	Deep Learning</a:t>
            </a:r>
            <a:endParaRPr lang="en-US" sz="40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 to Deep Learning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17080" y="1188720"/>
            <a:ext cx="563508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Tensorflow</a:t>
            </a:r>
            <a:endParaRPr lang="en-US" sz="1600" b="0" strike="noStrike" spc="-1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OpenSource framework developed by Google researchers to run machine learning, </a:t>
            </a:r>
            <a:r>
              <a:rPr lang="en-US" sz="16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deep learning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and other statistical and predictive analytics workloads.</a:t>
            </a:r>
            <a:endParaRPr lang="en-US" sz="1600" b="0" strike="noStrike" spc="-1">
              <a:latin typeface="Arial"/>
            </a:endParaRPr>
          </a:p>
          <a:p>
            <a:pPr marL="457920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marL="45792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Tensorflow applications can run on either conventional CPUs or higher-performance graphics procession units (GPUs), as well as Google’s own tensor processing units (TPUs)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24" name="Picture 223"/>
          <p:cNvPicPr/>
          <p:nvPr/>
        </p:nvPicPr>
        <p:blipFill>
          <a:blip r:embed="rId2"/>
          <a:stretch/>
        </p:blipFill>
        <p:spPr>
          <a:xfrm>
            <a:off x="822960" y="3283560"/>
            <a:ext cx="4114800" cy="2751480"/>
          </a:xfrm>
          <a:prstGeom prst="rect">
            <a:avLst/>
          </a:prstGeom>
          <a:ln>
            <a:noFill/>
          </a:ln>
        </p:spPr>
      </p:pic>
      <p:pic>
        <p:nvPicPr>
          <p:cNvPr id="225" name="Picture 224"/>
          <p:cNvPicPr/>
          <p:nvPr/>
        </p:nvPicPr>
        <p:blipFill>
          <a:blip r:embed="rId3"/>
          <a:stretch/>
        </p:blipFill>
        <p:spPr>
          <a:xfrm rot="16198800">
            <a:off x="4701960" y="2353680"/>
            <a:ext cx="5134680" cy="263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 to Deep Learning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04920" y="1295280"/>
            <a:ext cx="6370200" cy="17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algn="just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Neural Networks</a:t>
            </a:r>
            <a:endParaRPr lang="en-US" sz="1800" b="0" strike="noStrike" spc="-1">
              <a:latin typeface="Arial"/>
            </a:endParaRPr>
          </a:p>
          <a:p>
            <a:pPr marL="72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Deep Learning is based on Artificial Neural Networks which are made up of neurons. A neuron takes inputs, calculates the weighted sum and then passes the sum through some kind of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non-linear function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(called activation function) as show below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426960" y="3385440"/>
            <a:ext cx="4876560" cy="20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44100" y="2461824"/>
            <a:ext cx="7255800" cy="19343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II. 	Example in</a:t>
            </a:r>
            <a:endParaRPr lang="en-US" sz="4050" b="0" strike="noStrike" spc="-1" dirty="0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	Deep Learning</a:t>
            </a:r>
            <a:endParaRPr lang="en-US" sz="4050" b="0" strike="noStrike" spc="-1" dirty="0">
              <a:latin typeface="Arial"/>
            </a:endParaRPr>
          </a:p>
          <a:p>
            <a:pPr marL="44280">
              <a:lnSpc>
                <a:spcPct val="100000"/>
              </a:lnSpc>
              <a:spcBef>
                <a:spcPts val="99"/>
              </a:spcBef>
            </a:pPr>
            <a:r>
              <a:rPr lang="en-US" sz="4050" b="1" strike="noStrike" spc="-1" dirty="0">
                <a:solidFill>
                  <a:srgbClr val="5B9BD3"/>
                </a:solidFill>
                <a:latin typeface="Arial Black"/>
                <a:ea typeface="DejaVu Sans"/>
              </a:rPr>
              <a:t>	using </a:t>
            </a:r>
            <a:r>
              <a:rPr lang="en-US" sz="4050" b="1" strike="noStrike" spc="-1" dirty="0" err="1">
                <a:solidFill>
                  <a:srgbClr val="5B9BD3"/>
                </a:solidFill>
                <a:latin typeface="Arial Black"/>
                <a:ea typeface="DejaVu Sans"/>
              </a:rPr>
              <a:t>Tensorflow</a:t>
            </a:r>
            <a:endParaRPr lang="en-US" sz="405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04920" y="1295280"/>
            <a:ext cx="326124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 this example we will use MNIST dataset and create a neural network in Tensorflow.</a:t>
            </a:r>
            <a:endParaRPr lang="en-US" sz="1800" b="0" strike="noStrike" spc="-1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MNIST dataset has images 28x28 pixels = 784 pixels</a:t>
            </a:r>
            <a:endParaRPr lang="en-US" sz="1100" b="0" strike="noStrike" spc="-1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 will have 10 units at the output layer to signify the digit (0-9) the image belongs to.</a:t>
            </a:r>
            <a:endParaRPr lang="en-US" sz="1100" b="0" strike="noStrike" spc="-1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endParaRPr lang="en-US" sz="1100" b="0" strike="noStrike" spc="-1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endParaRPr lang="en-US" sz="1100" b="0" strike="noStrike" spc="-1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endParaRPr lang="en-US" sz="1100" b="0" strike="noStrike" spc="-1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We will use the network to train a model to take MNIST data as input and produce the class it belongs to.</a:t>
            </a:r>
            <a:endParaRPr lang="en-US" sz="1800" b="0" strike="noStrike" spc="-1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>
              <a:latin typeface="Arial"/>
              <a:ea typeface="Noto Sans CJK SC"/>
            </a:endParaRPr>
          </a:p>
          <a:p>
            <a:pPr marL="7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*(reder to </a:t>
            </a:r>
            <a:r>
              <a:rPr lang="en-US" sz="1000" b="0" strike="noStrike" spc="-1">
                <a:solidFill>
                  <a:srgbClr val="C9211E"/>
                </a:solidFill>
                <a:latin typeface="Times New Roman"/>
                <a:ea typeface="DejaVu Sans"/>
              </a:rPr>
              <a:t>deep-learning-intro.ipynb</a:t>
            </a:r>
            <a:r>
              <a:rPr lang="en-US" sz="1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1000" b="0" strike="noStrike" spc="-1">
              <a:latin typeface="Arial"/>
              <a:ea typeface="Noto Sans CJK SC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3749040" y="1287360"/>
            <a:ext cx="5001840" cy="2461680"/>
          </a:xfrm>
          <a:prstGeom prst="rect">
            <a:avLst/>
          </a:prstGeom>
          <a:ln>
            <a:noFill/>
          </a:ln>
        </p:spPr>
      </p:pic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4174200" y="4168440"/>
            <a:ext cx="3323880" cy="186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497520" y="1188720"/>
            <a:ext cx="6086160" cy="456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86560" y="609480"/>
            <a:ext cx="7255800" cy="3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Example in Deep Learning using Tensorflow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15520" y="6510600"/>
            <a:ext cx="290700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>
              <a:lnSpc>
                <a:spcPts val="1624"/>
              </a:lnSpc>
            </a:pP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School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of Global</a:t>
            </a:r>
            <a:r>
              <a:rPr lang="en-US" sz="1400" b="1" strike="noStrike" spc="-21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Convergence</a:t>
            </a:r>
            <a:r>
              <a:rPr lang="en-US" sz="1400" b="1" strike="noStrike" spc="4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404040"/>
                </a:solidFill>
                <a:latin typeface="Times New Roman"/>
                <a:ea typeface="DejaVu Sans"/>
              </a:rPr>
              <a:t>Studies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535680" y="1193040"/>
            <a:ext cx="6048000" cy="1733040"/>
          </a:xfrm>
          <a:prstGeom prst="rect">
            <a:avLst/>
          </a:prstGeom>
          <a:ln>
            <a:noFill/>
          </a:ln>
        </p:spPr>
      </p:pic>
      <p:pic>
        <p:nvPicPr>
          <p:cNvPr id="243" name="Picture 242"/>
          <p:cNvPicPr/>
          <p:nvPr/>
        </p:nvPicPr>
        <p:blipFill>
          <a:blip r:embed="rId3"/>
          <a:stretch/>
        </p:blipFill>
        <p:spPr>
          <a:xfrm>
            <a:off x="632880" y="3108960"/>
            <a:ext cx="4396320" cy="24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1021</Words>
  <Application>Microsoft Office PowerPoint</Application>
  <PresentationFormat>On-screen Show (4:3)</PresentationFormat>
  <Paragraphs>161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Malgun Gothic</vt:lpstr>
      <vt:lpstr>Arial</vt:lpstr>
      <vt:lpstr>Arial Black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Windows XP</dc:creator>
  <dc:description/>
  <cp:lastModifiedBy>KHALIMJONOV Shokhbozbek</cp:lastModifiedBy>
  <cp:revision>14</cp:revision>
  <dcterms:created xsi:type="dcterms:W3CDTF">2022-07-04T16:03:33Z</dcterms:created>
  <dcterms:modified xsi:type="dcterms:W3CDTF">2022-07-11T20:57:17Z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2022-03-23T00:00:00Z</vt:filetime>
  </property>
  <property fmtid="{D5CDD505-2E9C-101B-9397-08002B2CF9AE}" pid="4" name="Creator">
    <vt:lpwstr>Acrobat PDFMaker 22 for PowerPoint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2022-07-04T00:00:00Z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10</vt:i4>
  </property>
</Properties>
</file>