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5.jpeg" ContentType="image/jpeg"/>
  <Override PartName="/ppt/media/image8.png" ContentType="image/png"/>
  <Override PartName="/ppt/media/image33.png" ContentType="image/png"/>
  <Override PartName="/ppt/media/image13.png" ContentType="image/png"/>
  <Override PartName="/ppt/media/image7.png" ContentType="image/png"/>
  <Override PartName="/ppt/media/image32.png" ContentType="image/png"/>
  <Override PartName="/ppt/media/image12.png" ContentType="image/png"/>
  <Override PartName="/ppt/media/image9.png" ContentType="image/png"/>
  <Override PartName="/ppt/media/image34.png" ContentType="image/png"/>
  <Override PartName="/ppt/media/image11.png" ContentType="image/png"/>
  <Override PartName="/ppt/media/image31.png" ContentType="image/png"/>
  <Override PartName="/ppt/media/image1.jpeg" ContentType="image/jpeg"/>
  <Override PartName="/ppt/media/image10.png" ContentType="image/png"/>
  <Override PartName="/ppt/media/image4.jpeg" ContentType="image/jpeg"/>
  <Override PartName="/ppt/media/image25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6.jpeg" ContentType="image/jpeg"/>
  <Override PartName="/ppt/media/image18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bg object 17" descr=""/>
          <p:cNvPicPr/>
          <p:nvPr/>
        </p:nvPicPr>
        <p:blipFill>
          <a:blip r:embed="rId2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bg object 17" descr=""/>
          <p:cNvPicPr/>
          <p:nvPr/>
        </p:nvPicPr>
        <p:blipFill>
          <a:blip r:embed="rId2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43" name="CustomShape 2" hidden="1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bg object 17" descr=""/>
          <p:cNvPicPr/>
          <p:nvPr/>
        </p:nvPicPr>
        <p:blipFill>
          <a:blip r:embed="rId2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bg object 17" descr=""/>
          <p:cNvPicPr/>
          <p:nvPr/>
        </p:nvPicPr>
        <p:blipFill>
          <a:blip r:embed="rId2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bg object 17" descr=""/>
          <p:cNvPicPr/>
          <p:nvPr/>
        </p:nvPicPr>
        <p:blipFill>
          <a:blip r:embed="rId2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251640" y="3187440"/>
            <a:ext cx="8351280" cy="2112480"/>
            <a:chOff x="251640" y="3187440"/>
            <a:chExt cx="8351280" cy="2112480"/>
          </a:xfrm>
        </p:grpSpPr>
        <p:pic>
          <p:nvPicPr>
            <p:cNvPr id="207" name="object 4_1" descr=""/>
            <p:cNvPicPr/>
            <p:nvPr/>
          </p:nvPicPr>
          <p:blipFill>
            <a:blip r:embed="rId1"/>
            <a:stretch/>
          </p:blipFill>
          <p:spPr>
            <a:xfrm>
              <a:off x="251640" y="3187440"/>
              <a:ext cx="4966920" cy="211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8" name="object 5_1" descr=""/>
            <p:cNvPicPr/>
            <p:nvPr/>
          </p:nvPicPr>
          <p:blipFill>
            <a:blip r:embed="rId2"/>
            <a:stretch/>
          </p:blipFill>
          <p:spPr>
            <a:xfrm>
              <a:off x="4572000" y="3187440"/>
              <a:ext cx="4030920" cy="211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9" name="CustomShape 3"/>
          <p:cNvSpPr/>
          <p:nvPr/>
        </p:nvSpPr>
        <p:spPr>
          <a:xfrm>
            <a:off x="3783240" y="1365120"/>
            <a:ext cx="482580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Need to be changed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1" i="1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ISE____)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5167800" y="3352680"/>
            <a:ext cx="3435120" cy="18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40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Week</a:t>
            </a:r>
            <a:r>
              <a:rPr b="1" i="1" lang="en-US" sz="40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_</a:t>
            </a:r>
            <a:r>
              <a:rPr b="1" i="1" lang="en-US" sz="40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i="1" lang="en-US" sz="4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Lecture</a:t>
            </a:r>
            <a:endParaRPr b="0" lang="en-US" sz="4000" spc="-1" strike="noStrike">
              <a:latin typeface="Arial"/>
            </a:endParaRPr>
          </a:p>
          <a:p>
            <a:pPr marL="110520" indent="1023480">
              <a:lnSpc>
                <a:spcPct val="120000"/>
              </a:lnSpc>
              <a:spcBef>
                <a:spcPts val="2429"/>
              </a:spcBef>
              <a:tabLst>
                <a:tab algn="l" pos="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ISE</a:t>
            </a:r>
            <a:r>
              <a:rPr b="1" lang="en-US" sz="24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</a:t>
            </a:r>
            <a:r>
              <a:rPr b="1" lang="en-US" sz="2400" spc="-58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Prof.</a:t>
            </a:r>
            <a:r>
              <a:rPr b="1" lang="en-US" sz="2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Mehdi</a:t>
            </a:r>
            <a:r>
              <a:rPr b="1" lang="en-US" sz="2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Pirahandeh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11" name="Group 5"/>
          <p:cNvGrpSpPr/>
          <p:nvPr/>
        </p:nvGrpSpPr>
        <p:grpSpPr>
          <a:xfrm>
            <a:off x="252000" y="3187800"/>
            <a:ext cx="8352000" cy="2114280"/>
            <a:chOff x="252000" y="3187800"/>
            <a:chExt cx="8352000" cy="2114280"/>
          </a:xfrm>
        </p:grpSpPr>
        <p:sp>
          <p:nvSpPr>
            <p:cNvPr id="212" name="CustomShape 6"/>
            <p:cNvSpPr/>
            <p:nvPr/>
          </p:nvSpPr>
          <p:spPr>
            <a:xfrm>
              <a:off x="252000" y="3187800"/>
              <a:ext cx="8352000" cy="360"/>
            </a:xfrm>
            <a:custGeom>
              <a:avLst/>
              <a:gdLst/>
              <a:ahLst/>
              <a:rect l="l" t="t" r="r" b="b"/>
              <a:pathLst>
                <a:path w="8353425" h="0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252000" y="5301720"/>
              <a:ext cx="8352000" cy="360"/>
            </a:xfrm>
            <a:custGeom>
              <a:avLst/>
              <a:gdLst/>
              <a:ahLst/>
              <a:rect l="l" t="t" r="r" b="b"/>
              <a:pathLst>
                <a:path w="8353425" h="0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CustomShape 8"/>
          <p:cNvSpPr/>
          <p:nvPr/>
        </p:nvSpPr>
        <p:spPr>
          <a:xfrm>
            <a:off x="515520" y="6510600"/>
            <a:ext cx="29070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65760" y="1188720"/>
            <a:ext cx="2834640" cy="263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 Training 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 each epoch `accuracy` increased and after the 10</a:t>
            </a:r>
            <a:r>
              <a:rPr b="0" lang="en-US" sz="1800" spc="-1" strike="noStrike" baseline="14000000">
                <a:solidFill>
                  <a:srgbClr val="000000"/>
                </a:solidFill>
                <a:latin typeface="Times New Roman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epoch accuracy is 99.44%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3291840" y="1273320"/>
            <a:ext cx="5484960" cy="485316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3474720" y="5907600"/>
            <a:ext cx="1371600" cy="182880"/>
          </a:xfrm>
          <a:prstGeom prst="rect">
            <a:avLst/>
          </a:prstGeom>
          <a:solidFill>
            <a:srgbClr val="729fcf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387000" y="1371600"/>
            <a:ext cx="6105240" cy="136188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640080" y="3840480"/>
            <a:ext cx="3323880" cy="1866600"/>
          </a:xfrm>
          <a:prstGeom prst="rect">
            <a:avLst/>
          </a:prstGeom>
          <a:ln>
            <a:noFill/>
          </a:ln>
        </p:spPr>
      </p:pic>
      <p:sp>
        <p:nvSpPr>
          <p:cNvPr id="253" name="TextShape 3"/>
          <p:cNvSpPr txBox="1"/>
          <p:nvPr/>
        </p:nvSpPr>
        <p:spPr>
          <a:xfrm>
            <a:off x="731520" y="3405240"/>
            <a:ext cx="777240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 Training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Before Training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4997160" y="3858120"/>
            <a:ext cx="3323880" cy="186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43200" y="2619360"/>
            <a:ext cx="73774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III.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Example in OpenAI</a:t>
            </a:r>
            <a:endParaRPr b="0" lang="en-US" sz="4050" spc="-1" strike="noStrike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Gym Environments</a:t>
            </a:r>
            <a:endParaRPr b="0" lang="en-US" sz="4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17520" y="1210680"/>
            <a:ext cx="5168880" cy="11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 Q-Network (DQN) Implementation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Environment: “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CartPole-v1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build a DQN agent using a simple network. We now need to build a neural network that can map states/observations to state q-values. The observation space and action space is as given below for CartPole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5364360" y="1482480"/>
            <a:ext cx="3485880" cy="240012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365760" y="3954600"/>
            <a:ext cx="6186960" cy="20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17520" y="1210680"/>
            <a:ext cx="5168880" cy="11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 Network used for model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Agent before training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524160" y="1792080"/>
            <a:ext cx="6023880" cy="287136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16600" y="5338080"/>
            <a:ext cx="6067080" cy="9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09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Case #1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Experience Replay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(ReplayBuffer)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use the replay buffer we saw in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chapter 4 listings. Replay buffer is very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important in DQN to break the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correlation between samples. We use a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behavior policy to sample from the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 and store the transitions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(s,a,r,s',done) into a buffer. These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samples are used multiple times in a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learning making the process sample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efficient.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interface to ReplayBuffer is: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exp_replay.add(state, action,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reward, next_state, done)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saves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(s,a,r,s',done) tuple into the buffer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exp_replay.sample(batch_size)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states, actions, rewards,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next_states and done_flags for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batch_size random samples.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en(exp_replay)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returns number of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elements stored in replay buffer.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4808160" y="3840480"/>
            <a:ext cx="4224960" cy="246888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Learning with Q-Learning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calculate average TD error per batch using the following equation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*(refer to `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compute_td_loss()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` in `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source.py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419400" y="2631600"/>
            <a:ext cx="5615640" cy="1117440"/>
          </a:xfrm>
          <a:prstGeom prst="rect">
            <a:avLst/>
          </a:prstGeom>
          <a:ln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timesteps_per_epoch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batch_size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32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total_steps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50,000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657600" y="1239480"/>
            <a:ext cx="5669280" cy="107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Recorded animation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Before training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 training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17520" y="3819960"/>
            <a:ext cx="7351920" cy="248940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6786000" y="2095560"/>
            <a:ext cx="2060640" cy="20988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3"/>
          <a:stretch/>
        </p:blipFill>
        <p:spPr>
          <a:xfrm>
            <a:off x="6786000" y="1280160"/>
            <a:ext cx="2358000" cy="396360"/>
          </a:xfrm>
          <a:prstGeom prst="rect">
            <a:avLst/>
          </a:prstGeom>
          <a:ln>
            <a:noFill/>
          </a:ln>
        </p:spPr>
      </p:pic>
      <p:sp>
        <p:nvSpPr>
          <p:cNvPr id="281" name="CustomShape 5"/>
          <p:cNvSpPr/>
          <p:nvPr/>
        </p:nvSpPr>
        <p:spPr>
          <a:xfrm>
            <a:off x="2981520" y="1554480"/>
            <a:ext cx="2560320" cy="1645920"/>
          </a:xfrm>
          <a:prstGeom prst="rect">
            <a:avLst/>
          </a:prstGeom>
          <a:solidFill>
            <a:srgbClr val="729fcf">
              <a:alpha val="4000"/>
            </a:srgbClr>
          </a:solidFill>
          <a:ln>
            <a:solidFill>
              <a:srgbClr val="3465a4"/>
            </a:solidFill>
            <a:custDash>
              <a:ds d="600000" sp="300000"/>
            </a:custDash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09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Case #2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Prioritized Experience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Replay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(PrioritizedReplayBuffe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use the replay buffer we saw in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chapter 4 listings. Replay buffer is very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important in DQN to break the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correlation between samples. We use a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behavior policy to sample from the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 and store the transitions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(s,a,r,s',done) into a buffer. These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samples are used multiple times in a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learning making the process sample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efficient.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interface to ReplayBuffer is: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exp_replay.add(state, action,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reward, next_state, done)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saves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(s,a,r,s',done) tuple into the buffer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exp_replay.sample(batch_size)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states, actions, rewards,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next_states and done_flags for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batch_size random samples.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len(exp_replay)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returns number of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elements stored in replay buffer.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update_priorities(idxs,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new_priorities)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returns nothing.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808160" y="3840480"/>
            <a:ext cx="4224960" cy="246888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Learning with Q-Learning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calculate average TD error per batch using the following equation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*(refer to `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compute_td_loss_priority_replay()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` in `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source.py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419400" y="2631600"/>
            <a:ext cx="5615640" cy="111744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43080" y="244080"/>
            <a:ext cx="17715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76040" y="1285200"/>
            <a:ext cx="8913240" cy="12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>
            <a:spAutoFit/>
          </a:bodyPr>
          <a:p>
            <a:pPr marL="441360" indent="-427680">
              <a:lnSpc>
                <a:spcPct val="100000"/>
              </a:lnSpc>
              <a:spcBef>
                <a:spcPts val="893"/>
              </a:spcBef>
              <a:buClr>
                <a:srgbClr val="000000"/>
              </a:buClr>
              <a:buFont typeface="StarSymbol"/>
              <a:buAutoNum type="romanUcPeriod"/>
              <a:tabLst>
                <a:tab algn="l" pos="441360"/>
                <a:tab algn="l" pos="442080"/>
              </a:tabLst>
            </a:pPr>
            <a:r>
              <a:rPr b="1" lang="en-US" sz="2100" spc="-7" strike="noStrike">
                <a:solidFill>
                  <a:srgbClr val="000000"/>
                </a:solidFill>
                <a:latin typeface="Malgun Gothic"/>
                <a:ea typeface="DejaVu Sans"/>
              </a:rPr>
              <a:t>Introduction to Deep Learning</a:t>
            </a:r>
            <a:endParaRPr b="0" lang="en-US" sz="2100" spc="-1" strike="noStrike">
              <a:latin typeface="Arial"/>
            </a:endParaRPr>
          </a:p>
          <a:p>
            <a:pPr marL="441360" indent="-427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algn="l" pos="441360"/>
                <a:tab algn="l" pos="442080"/>
              </a:tabLst>
            </a:pPr>
            <a:r>
              <a:rPr b="1" lang="en-US" sz="2100" spc="-7" strike="noStrike">
                <a:solidFill>
                  <a:srgbClr val="000000"/>
                </a:solidFill>
                <a:latin typeface="Malgun Gothic"/>
                <a:ea typeface="DejaVu Sans"/>
              </a:rPr>
              <a:t>Example in Deep Learning using Tensorflow</a:t>
            </a:r>
            <a:endParaRPr b="0" lang="en-US" sz="2100" spc="-1" strike="noStrike">
              <a:latin typeface="Arial"/>
            </a:endParaRPr>
          </a:p>
          <a:p>
            <a:pPr marL="441360" indent="-427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algn="l" pos="442080"/>
              </a:tabLst>
            </a:pPr>
            <a:r>
              <a:rPr b="1" lang="en-US" sz="2100" spc="-7" strike="noStrike">
                <a:solidFill>
                  <a:srgbClr val="000000"/>
                </a:solidFill>
                <a:latin typeface="Malgun Gothic"/>
                <a:ea typeface="DejaVu Sans"/>
              </a:rPr>
              <a:t>Example in OpenAI Gym environments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217" name="object 4_3" descr=""/>
          <p:cNvPicPr/>
          <p:nvPr/>
        </p:nvPicPr>
        <p:blipFill>
          <a:blip r:embed="rId1"/>
          <a:stretch/>
        </p:blipFill>
        <p:spPr>
          <a:xfrm>
            <a:off x="7668000" y="4508640"/>
            <a:ext cx="1019520" cy="161568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515520" y="6510600"/>
            <a:ext cx="29070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timesteps_per_epoch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batch_size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32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total_steps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50,000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3657600" y="1239480"/>
            <a:ext cx="5669280" cy="107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Recorded animation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Before training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 training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317520" y="3819960"/>
            <a:ext cx="7351920" cy="248940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6786000" y="1280160"/>
            <a:ext cx="2358000" cy="396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/>
        </p:blipFill>
        <p:spPr>
          <a:xfrm>
            <a:off x="6766560" y="2053440"/>
            <a:ext cx="2103120" cy="235800"/>
          </a:xfrm>
          <a:prstGeom prst="rect">
            <a:avLst/>
          </a:prstGeom>
          <a:ln>
            <a:noFill/>
          </a:ln>
        </p:spPr>
      </p:pic>
      <p:sp>
        <p:nvSpPr>
          <p:cNvPr id="297" name="CustomShape 5"/>
          <p:cNvSpPr/>
          <p:nvPr/>
        </p:nvSpPr>
        <p:spPr>
          <a:xfrm>
            <a:off x="3017520" y="1518480"/>
            <a:ext cx="2560320" cy="1645920"/>
          </a:xfrm>
          <a:prstGeom prst="rect">
            <a:avLst/>
          </a:prstGeom>
          <a:solidFill>
            <a:srgbClr val="729fcf">
              <a:alpha val="4000"/>
            </a:srgbClr>
          </a:solidFill>
          <a:ln>
            <a:solidFill>
              <a:srgbClr val="3465a4"/>
            </a:solidFill>
            <a:custDash>
              <a:ds d="600000" sp="300000"/>
            </a:custDash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86560" y="61020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 #1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274320" y="1794600"/>
            <a:ext cx="6766560" cy="35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Try to run these approaches for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another environment of your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choice from OpenAI Gym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Try to enhance the network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various variants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43200" y="2619360"/>
            <a:ext cx="7924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901440" indent="-856440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  <a:buFont typeface="StarSymbol"/>
              <a:buAutoNum type="romanUcPeriod"/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Introduction to</a:t>
            </a:r>
            <a:endParaRPr b="0" lang="en-US" sz="4050" spc="-1" strike="noStrike">
              <a:latin typeface="Arial"/>
            </a:endParaRPr>
          </a:p>
          <a:p>
            <a:pPr marL="901440" indent="-856440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  <a:buFont typeface="StarSymbol"/>
              <a:buAutoNum type="romanUcPeriod"/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Deep Learning</a:t>
            </a:r>
            <a:endParaRPr b="0" lang="en-US" sz="4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Deep Learning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17080" y="1188720"/>
            <a:ext cx="5635080" cy="47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Tensorflow</a:t>
            </a:r>
            <a:endParaRPr b="0" lang="en-US" sz="16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OpenSource framework developed by Google researchers to run machine learning,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deep learning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other statistical and predictive analytics workloads.</a:t>
            </a:r>
            <a:endParaRPr b="0" lang="en-US" sz="16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Tensorflow applications can run on either conventional CPUs or higher-performance graphics procession units (GPUs), as well as Google’s own tensor processing units (TPUs)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5356080" y="6399360"/>
            <a:ext cx="457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en-US" sz="6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https://miro.medium.com/max/1400/1*iWjbIValN-tXJ7sMQK1VSQ.png</a:t>
            </a:r>
            <a:endParaRPr b="0" lang="en-US" sz="6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https://imgur.com/gsXfI91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22960" y="3283560"/>
            <a:ext cx="4114800" cy="27514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 rot="16198800">
            <a:off x="4701960" y="2353680"/>
            <a:ext cx="5134680" cy="26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Deep Learning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04920" y="1295280"/>
            <a:ext cx="6370200" cy="17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72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 Networks</a:t>
            </a:r>
            <a:endParaRPr b="0" lang="en-US" sz="1800" spc="-1" strike="noStrike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 Learning is based on Artificial Neural Networks which are made up of neurons. A neuron takes inputs, calculates the weighted sum and then passes the sum through some kind of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non-linear function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(called activation function) as show below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5356080" y="6399360"/>
            <a:ext cx="368964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en-US" sz="6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https://149695847.v2.pressablecdn.com/wp-content/uploads/2021/02/image-1.png</a:t>
            </a:r>
            <a:endParaRPr b="0" lang="en-US" sz="5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https://www.researchgate.net/profile/Patrick-Pilarski/publication/221775753/figure/fig5/AS:667041627381763@1536046525074/A-schematic-diagram-of-actor-critic-reinforcement-learning-applied-to-a-two-joint-robotic.ppm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426960" y="3385440"/>
            <a:ext cx="4876560" cy="20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43200" y="2619360"/>
            <a:ext cx="72558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II. 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Example in</a:t>
            </a:r>
            <a:endParaRPr b="0" lang="en-US" sz="4050" spc="-1" strike="noStrike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Deep Learning</a:t>
            </a:r>
            <a:endParaRPr b="0" lang="en-US" sz="4050" spc="-1" strike="noStrike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	</a:t>
            </a:r>
            <a:r>
              <a:rPr b="1" lang="en-US" sz="4050" spc="-1" strike="noStrike">
                <a:solidFill>
                  <a:srgbClr val="5b9bd3"/>
                </a:solidFill>
                <a:latin typeface="Arial Black"/>
                <a:ea typeface="DejaVu Sans"/>
              </a:rPr>
              <a:t>using Tensorflow</a:t>
            </a:r>
            <a:endParaRPr b="0" lang="en-US" sz="4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04920" y="1295280"/>
            <a:ext cx="3261240" cy="47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example we will use MNIST dataset and create a neural network in Tensorflow.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MNIST dataset has images 28x28 pixels = 784 pixels</a:t>
            </a:r>
            <a:endParaRPr b="0" lang="en-US" sz="11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have 10 units at the output layer to signify the digit (0-9) the image belongs to.</a:t>
            </a:r>
            <a:endParaRPr b="0" lang="en-US" sz="11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b="0" lang="en-US" sz="11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b="0" lang="en-US" sz="11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b="0" lang="en-US" sz="11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use the network to train a model to take MNIST data as input and produce the class it belongs to.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*(reder to </a:t>
            </a:r>
            <a:r>
              <a:rPr b="0" lang="en-US" sz="10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deep-learning-intro.ipynb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en-US" sz="1000" spc="-1" strike="noStrike">
              <a:latin typeface="Arial"/>
              <a:ea typeface="Noto Sans CJK SC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749040" y="1287360"/>
            <a:ext cx="5001840" cy="246168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174200" y="4168440"/>
            <a:ext cx="3323880" cy="186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497520" y="1188720"/>
            <a:ext cx="6086160" cy="456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624"/>
              </a:lnSpc>
            </a:pP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b="1" lang="en-US" sz="1400" spc="-2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b="1" lang="en-US" sz="1400" spc="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35680" y="1193040"/>
            <a:ext cx="6048000" cy="173304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632880" y="3108960"/>
            <a:ext cx="439632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Application>LibreOffice/6.4.7.2$Linux_X86_64 LibreOffice_project/40$Build-2</Application>
  <Words>497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2022-07-04T16:03:33Z</dcterms:created>
  <dc:creator>Windows XP</dc:creator>
  <dc:description/>
  <dc:language>en-US</dc:language>
  <cp:lastModifiedBy/>
  <dcterms:modified xsi:type="dcterms:W3CDTF">2022-07-11T13:34:42Z</dcterms:modified>
  <cp:revision>12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2022-03-23T00:00:00Z</vt:filetime>
  </property>
  <property fmtid="{D5CDD505-2E9C-101B-9397-08002B2CF9AE}" pid="4" name="Creator">
    <vt:lpwstr>Acrobat PDFMaker 22 for PowerPoint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2022-07-04T00:00:00Z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10</vt:i4>
  </property>
</Properties>
</file>