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67" r:id="rId4"/>
    <p:sldId id="260" r:id="rId5"/>
    <p:sldId id="262" r:id="rId6"/>
    <p:sldId id="265" r:id="rId7"/>
    <p:sldId id="264" r:id="rId8"/>
    <p:sldId id="266" r:id="rId9"/>
    <p:sldId id="268" r:id="rId10"/>
    <p:sldId id="269" r:id="rId11"/>
    <p:sldId id="270" r:id="rId12"/>
    <p:sldId id="271" r:id="rId13"/>
    <p:sldId id="272" r:id="rId1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62" autoAdjust="0"/>
  </p:normalViewPr>
  <p:slideViewPr>
    <p:cSldViewPr snapToGrid="0">
      <p:cViewPr varScale="1">
        <p:scale>
          <a:sx n="96" d="100"/>
          <a:sy n="96" d="100"/>
        </p:scale>
        <p:origin x="10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C35BE00-81CD-4AD8-91E3-E29B692EE7F6}" type="datetimeFigureOut">
              <a:rPr lang="en-US" smtClean="0"/>
              <a:t>8/28/2022</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15E68D5-444D-499F-9C78-F03813D8A1BD}" type="slidenum">
              <a:rPr lang="en-US" smtClean="0"/>
              <a:t>‹#›</a:t>
            </a:fld>
            <a:endParaRPr lang="en-US"/>
          </a:p>
        </p:txBody>
      </p:sp>
    </p:spTree>
    <p:extLst>
      <p:ext uri="{BB962C8B-B14F-4D97-AF65-F5344CB8AC3E}">
        <p14:creationId xmlns:p14="http://schemas.microsoft.com/office/powerpoint/2010/main" val="93288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 are learning to play some game, one of the best ways to improve is to get a stronger player to review your games. Sometimes the most useful feedback just points out where you won or lost the game. The reviewer might give comments like, ‘You could do something different’, ‘You had better play faster’.</a:t>
            </a:r>
          </a:p>
          <a:p>
            <a:pPr marL="171450" indent="-171450">
              <a:buFontTx/>
              <a:buChar char="-"/>
            </a:pPr>
            <a:r>
              <a:rPr lang="en-US" dirty="0"/>
              <a:t>Why is this feedback helpful? You might not have time to fully analyze game environment while playing it, but you can focus your full attention to the most important moments. The reviewer lets you know which part of the game or which actions are important.</a:t>
            </a:r>
          </a:p>
          <a:p>
            <a:pPr marL="171450" indent="-171450">
              <a:buFontTx/>
              <a:buChar char="-"/>
            </a:pPr>
            <a:r>
              <a:rPr lang="en-US" dirty="0"/>
              <a:t>Reinforcement-Learning researchers apply this principle in </a:t>
            </a:r>
            <a:r>
              <a:rPr lang="en-US" u="sng" dirty="0"/>
              <a:t>actor-critic learning</a:t>
            </a:r>
            <a:r>
              <a:rPr lang="en-US" u="none" dirty="0"/>
              <a:t>, which is a combination of policy learning and value learning. The policy function plays the role as the </a:t>
            </a:r>
            <a:r>
              <a:rPr lang="en-US" u="sng" dirty="0"/>
              <a:t>actor</a:t>
            </a:r>
            <a:r>
              <a:rPr lang="en-US" u="none" dirty="0"/>
              <a:t>: it picks what move to perform. The value function is </a:t>
            </a:r>
            <a:r>
              <a:rPr lang="en-US" u="sng" dirty="0"/>
              <a:t>critic</a:t>
            </a:r>
            <a:r>
              <a:rPr lang="en-US" u="none" dirty="0"/>
              <a:t>: it tracks whether the agent is ahead or behind in the course of the game. That feedback guides the training process, in the same way that a game review can guide your own learning.</a:t>
            </a:r>
          </a:p>
          <a:p>
            <a:pPr marL="171450" indent="-171450">
              <a:buFontTx/>
              <a:buChar char="-"/>
            </a:pPr>
            <a:r>
              <a:rPr lang="en-US" dirty="0"/>
              <a:t>We will learn how to make a self-improving game AI with actor-critic learning</a:t>
            </a:r>
          </a:p>
        </p:txBody>
      </p:sp>
      <p:sp>
        <p:nvSpPr>
          <p:cNvPr id="4" name="Slide Number Placeholder 3"/>
          <p:cNvSpPr>
            <a:spLocks noGrp="1"/>
          </p:cNvSpPr>
          <p:nvPr>
            <p:ph type="sldNum" sz="quarter" idx="5"/>
          </p:nvPr>
        </p:nvSpPr>
        <p:spPr/>
        <p:txBody>
          <a:bodyPr/>
          <a:lstStyle/>
          <a:p>
            <a:fld id="{115E68D5-444D-499F-9C78-F03813D8A1BD}" type="slidenum">
              <a:rPr lang="en-US" smtClean="0"/>
              <a:t>4</a:t>
            </a:fld>
            <a:endParaRPr lang="en-US"/>
          </a:p>
        </p:txBody>
      </p:sp>
    </p:spTree>
    <p:extLst>
      <p:ext uri="{BB962C8B-B14F-4D97-AF65-F5344CB8AC3E}">
        <p14:creationId xmlns:p14="http://schemas.microsoft.com/office/powerpoint/2010/main" val="309577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two networks – one for policy network (actor) and another one for value estimation network (critic).</a:t>
            </a:r>
          </a:p>
          <a:p>
            <a:r>
              <a:rPr lang="en-US" dirty="0"/>
              <a:t>In actual design, the both policy network and value estimation network can share some initial weights.</a:t>
            </a:r>
          </a:p>
          <a:p>
            <a:r>
              <a:rPr lang="en-US" dirty="0"/>
              <a:t>It is actually a desirable design choice for faster convergence.</a:t>
            </a:r>
          </a:p>
        </p:txBody>
      </p:sp>
      <p:sp>
        <p:nvSpPr>
          <p:cNvPr id="4" name="Slide Number Placeholder 3"/>
          <p:cNvSpPr>
            <a:spLocks noGrp="1"/>
          </p:cNvSpPr>
          <p:nvPr>
            <p:ph type="sldNum" sz="quarter" idx="5"/>
          </p:nvPr>
        </p:nvSpPr>
        <p:spPr/>
        <p:txBody>
          <a:bodyPr/>
          <a:lstStyle/>
          <a:p>
            <a:fld id="{115E68D5-444D-499F-9C78-F03813D8A1BD}" type="slidenum">
              <a:rPr lang="en-US" smtClean="0"/>
              <a:t>5</a:t>
            </a:fld>
            <a:endParaRPr lang="en-US"/>
          </a:p>
        </p:txBody>
      </p:sp>
    </p:spTree>
    <p:extLst>
      <p:ext uri="{BB962C8B-B14F-4D97-AF65-F5344CB8AC3E}">
        <p14:creationId xmlns:p14="http://schemas.microsoft.com/office/powerpoint/2010/main" val="1638585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talk about the network. We will have a joint network with shared weights, one producing the policy action probabilities and another the value of state.</a:t>
            </a:r>
          </a:p>
          <a:p>
            <a:r>
              <a:rPr lang="en-US" dirty="0"/>
              <a:t>For the environment ‘</a:t>
            </a:r>
            <a:r>
              <a:rPr lang="en-US" dirty="0" err="1"/>
              <a:t>CartPole</a:t>
            </a:r>
            <a:r>
              <a:rPr lang="en-US" dirty="0"/>
              <a:t>’, it is a fairly simple network and is given in the figure.</a:t>
            </a:r>
          </a:p>
          <a:p>
            <a:r>
              <a:rPr lang="en-US" dirty="0"/>
              <a:t>You can see the implementation of that network in </a:t>
            </a:r>
            <a:r>
              <a:rPr lang="en-US" dirty="0" err="1"/>
              <a:t>Tensorflow</a:t>
            </a:r>
            <a:r>
              <a:rPr lang="en-US" dirty="0"/>
              <a:t> as shown. </a:t>
            </a:r>
          </a:p>
        </p:txBody>
      </p:sp>
      <p:sp>
        <p:nvSpPr>
          <p:cNvPr id="4" name="Slide Number Placeholder 3"/>
          <p:cNvSpPr>
            <a:spLocks noGrp="1"/>
          </p:cNvSpPr>
          <p:nvPr>
            <p:ph type="sldNum" sz="quarter" idx="5"/>
          </p:nvPr>
        </p:nvSpPr>
        <p:spPr/>
        <p:txBody>
          <a:bodyPr/>
          <a:lstStyle/>
          <a:p>
            <a:fld id="{115E68D5-444D-499F-9C78-F03813D8A1BD}" type="slidenum">
              <a:rPr lang="en-US" smtClean="0"/>
              <a:t>6</a:t>
            </a:fld>
            <a:endParaRPr lang="en-US"/>
          </a:p>
        </p:txBody>
      </p:sp>
    </p:spTree>
    <p:extLst>
      <p:ext uri="{BB962C8B-B14F-4D97-AF65-F5344CB8AC3E}">
        <p14:creationId xmlns:p14="http://schemas.microsoft.com/office/powerpoint/2010/main" val="3809009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 Learning – Monte Carlo Learning (https://towardsdatascience.com/monte-carlo-learning-b83f75233f92)</a:t>
            </a:r>
          </a:p>
        </p:txBody>
      </p:sp>
      <p:sp>
        <p:nvSpPr>
          <p:cNvPr id="4" name="Slide Number Placeholder 3"/>
          <p:cNvSpPr>
            <a:spLocks noGrp="1"/>
          </p:cNvSpPr>
          <p:nvPr>
            <p:ph type="sldNum" sz="quarter" idx="5"/>
          </p:nvPr>
        </p:nvSpPr>
        <p:spPr/>
        <p:txBody>
          <a:bodyPr/>
          <a:lstStyle/>
          <a:p>
            <a:fld id="{115E68D5-444D-499F-9C78-F03813D8A1BD}" type="slidenum">
              <a:rPr lang="en-US" smtClean="0"/>
              <a:t>7</a:t>
            </a:fld>
            <a:endParaRPr lang="en-US"/>
          </a:p>
        </p:txBody>
      </p:sp>
    </p:spTree>
    <p:extLst>
      <p:ext uri="{BB962C8B-B14F-4D97-AF65-F5344CB8AC3E}">
        <p14:creationId xmlns:p14="http://schemas.microsoft.com/office/powerpoint/2010/main" val="55755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exercise you can take different neural networks and try to increase the performance</a:t>
            </a:r>
          </a:p>
        </p:txBody>
      </p:sp>
      <p:sp>
        <p:nvSpPr>
          <p:cNvPr id="4" name="Slide Number Placeholder 3"/>
          <p:cNvSpPr>
            <a:spLocks noGrp="1"/>
          </p:cNvSpPr>
          <p:nvPr>
            <p:ph type="sldNum" sz="quarter" idx="5"/>
          </p:nvPr>
        </p:nvSpPr>
        <p:spPr/>
        <p:txBody>
          <a:bodyPr/>
          <a:lstStyle/>
          <a:p>
            <a:fld id="{115E68D5-444D-499F-9C78-F03813D8A1BD}" type="slidenum">
              <a:rPr lang="en-US" smtClean="0"/>
              <a:t>8</a:t>
            </a:fld>
            <a:endParaRPr lang="en-US"/>
          </a:p>
        </p:txBody>
      </p:sp>
    </p:spTree>
    <p:extLst>
      <p:ext uri="{BB962C8B-B14F-4D97-AF65-F5344CB8AC3E}">
        <p14:creationId xmlns:p14="http://schemas.microsoft.com/office/powerpoint/2010/main" val="140758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Proximal Policy Optimization (PPO) is also motivated by the question </a:t>
            </a:r>
          </a:p>
          <a:p>
            <a:pPr marL="171450" indent="-171450">
              <a:buFontTx/>
              <a:buChar char="-"/>
            </a:pPr>
            <a:r>
              <a:rPr lang="en-US" dirty="0"/>
              <a:t>“How can we take the maximum possible stem size in policy parameters without going too far and getting to a worse policy that the original one before update?”</a:t>
            </a:r>
          </a:p>
          <a:p>
            <a:pPr marL="0" indent="0">
              <a:buFontTx/>
              <a:buNone/>
            </a:pPr>
            <a:r>
              <a:rPr lang="en-US" dirty="0"/>
              <a:t>The PPO-clip variant depends on clipping the gradients in the objective function such that the update has no incentive to move the policy too far from the original step.</a:t>
            </a:r>
          </a:p>
          <a:p>
            <a:pPr marL="0" indent="0">
              <a:buFontTx/>
              <a:buNone/>
            </a:pPr>
            <a:r>
              <a:rPr lang="en-US" dirty="0"/>
              <a:t>PPO is simpler to implement and has empirically been show to perform well.</a:t>
            </a:r>
          </a:p>
        </p:txBody>
      </p:sp>
      <p:sp>
        <p:nvSpPr>
          <p:cNvPr id="4" name="Slide Number Placeholder 3"/>
          <p:cNvSpPr>
            <a:spLocks noGrp="1"/>
          </p:cNvSpPr>
          <p:nvPr>
            <p:ph type="sldNum" sz="quarter" idx="5"/>
          </p:nvPr>
        </p:nvSpPr>
        <p:spPr/>
        <p:txBody>
          <a:bodyPr/>
          <a:lstStyle/>
          <a:p>
            <a:fld id="{115E68D5-444D-499F-9C78-F03813D8A1BD}" type="slidenum">
              <a:rPr lang="en-US" smtClean="0"/>
              <a:t>10</a:t>
            </a:fld>
            <a:endParaRPr lang="en-US"/>
          </a:p>
        </p:txBody>
      </p:sp>
    </p:spTree>
    <p:extLst>
      <p:ext uri="{BB962C8B-B14F-4D97-AF65-F5344CB8AC3E}">
        <p14:creationId xmlns:p14="http://schemas.microsoft.com/office/powerpoint/2010/main" val="202689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instead of coding it ourselves, we will use a library. </a:t>
            </a:r>
            <a:r>
              <a:rPr lang="en-US" dirty="0" err="1"/>
              <a:t>OpenAI</a:t>
            </a:r>
            <a:r>
              <a:rPr lang="en-US" dirty="0"/>
              <a:t> has a library called Baselines. It has implementations for many of the popular and newest algorithms.</a:t>
            </a:r>
          </a:p>
          <a:p>
            <a:r>
              <a:rPr lang="en-US" dirty="0"/>
              <a:t>There is another library that is based on Baselines called Stable Baselines 3.</a:t>
            </a:r>
          </a:p>
        </p:txBody>
      </p:sp>
      <p:sp>
        <p:nvSpPr>
          <p:cNvPr id="4" name="Slide Number Placeholder 3"/>
          <p:cNvSpPr>
            <a:spLocks noGrp="1"/>
          </p:cNvSpPr>
          <p:nvPr>
            <p:ph type="sldNum" sz="quarter" idx="5"/>
          </p:nvPr>
        </p:nvSpPr>
        <p:spPr/>
        <p:txBody>
          <a:bodyPr/>
          <a:lstStyle/>
          <a:p>
            <a:fld id="{115E68D5-444D-499F-9C78-F03813D8A1BD}" type="slidenum">
              <a:rPr lang="en-US" smtClean="0"/>
              <a:t>11</a:t>
            </a:fld>
            <a:endParaRPr lang="en-US"/>
          </a:p>
        </p:txBody>
      </p:sp>
    </p:spTree>
    <p:extLst>
      <p:ext uri="{BB962C8B-B14F-4D97-AF65-F5344CB8AC3E}">
        <p14:creationId xmlns:p14="http://schemas.microsoft.com/office/powerpoint/2010/main" val="224944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code will follow as:</a:t>
            </a:r>
          </a:p>
          <a:p>
            <a:pPr marL="171450" indent="-171450">
              <a:buFontTx/>
              <a:buChar char="-"/>
            </a:pPr>
            <a:r>
              <a:rPr lang="en-US" dirty="0"/>
              <a:t>We will not be explicitly defining the policy network</a:t>
            </a:r>
          </a:p>
          <a:p>
            <a:pPr marL="171450" indent="-171450">
              <a:buFontTx/>
              <a:buChar char="-"/>
            </a:pPr>
            <a:r>
              <a:rPr lang="en-US" dirty="0"/>
              <a:t>We will not write the training step of calculating loss and stepping through the gradient ourselves</a:t>
            </a:r>
          </a:p>
          <a:p>
            <a:pPr marL="171450" indent="-171450">
              <a:buFontTx/>
              <a:buChar char="-"/>
            </a:pPr>
            <a:r>
              <a:rPr lang="en-US" dirty="0"/>
              <a:t>We will walk through the code snippet of creating an agent, training it on ‘</a:t>
            </a:r>
            <a:r>
              <a:rPr lang="en-US" dirty="0" err="1"/>
              <a:t>CartPole</a:t>
            </a:r>
            <a:r>
              <a:rPr lang="en-US" dirty="0"/>
              <a:t>’ environment, and evaluating the performance</a:t>
            </a:r>
          </a:p>
        </p:txBody>
      </p:sp>
      <p:sp>
        <p:nvSpPr>
          <p:cNvPr id="4" name="Slide Number Placeholder 3"/>
          <p:cNvSpPr>
            <a:spLocks noGrp="1"/>
          </p:cNvSpPr>
          <p:nvPr>
            <p:ph type="sldNum" sz="quarter" idx="5"/>
          </p:nvPr>
        </p:nvSpPr>
        <p:spPr/>
        <p:txBody>
          <a:bodyPr/>
          <a:lstStyle/>
          <a:p>
            <a:fld id="{115E68D5-444D-499F-9C78-F03813D8A1BD}" type="slidenum">
              <a:rPr lang="en-US" smtClean="0"/>
              <a:t>12</a:t>
            </a:fld>
            <a:endParaRPr lang="en-US"/>
          </a:p>
        </p:txBody>
      </p:sp>
    </p:spTree>
    <p:extLst>
      <p:ext uri="{BB962C8B-B14F-4D97-AF65-F5344CB8AC3E}">
        <p14:creationId xmlns:p14="http://schemas.microsoft.com/office/powerpoint/2010/main" val="1437935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the difference between the untrained and trained agent models.</a:t>
            </a:r>
          </a:p>
          <a:p>
            <a:r>
              <a:rPr lang="en-US" dirty="0"/>
              <a:t>Try to improve the performance of the agent model</a:t>
            </a:r>
          </a:p>
        </p:txBody>
      </p:sp>
      <p:sp>
        <p:nvSpPr>
          <p:cNvPr id="4" name="Slide Number Placeholder 3"/>
          <p:cNvSpPr>
            <a:spLocks noGrp="1"/>
          </p:cNvSpPr>
          <p:nvPr>
            <p:ph type="sldNum" sz="quarter" idx="5"/>
          </p:nvPr>
        </p:nvSpPr>
        <p:spPr/>
        <p:txBody>
          <a:bodyPr/>
          <a:lstStyle/>
          <a:p>
            <a:fld id="{115E68D5-444D-499F-9C78-F03813D8A1BD}" type="slidenum">
              <a:rPr lang="en-US" smtClean="0"/>
              <a:t>13</a:t>
            </a:fld>
            <a:endParaRPr lang="en-US"/>
          </a:p>
        </p:txBody>
      </p:sp>
    </p:spTree>
    <p:extLst>
      <p:ext uri="{BB962C8B-B14F-4D97-AF65-F5344CB8AC3E}">
        <p14:creationId xmlns:p14="http://schemas.microsoft.com/office/powerpoint/2010/main" val="282932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6" name="bg object 17"/>
          <p:cNvPicPr/>
          <p:nvPr/>
        </p:nvPicPr>
        <p:blipFill>
          <a:blip r:embed="rId14"/>
          <a:stretch/>
        </p:blipFill>
        <p:spPr>
          <a:xfrm>
            <a:off x="7479360" y="411480"/>
            <a:ext cx="1449360" cy="411480"/>
          </a:xfrm>
          <a:prstGeom prst="rect">
            <a:avLst/>
          </a:prstGeom>
          <a:ln>
            <a:noFill/>
          </a:ln>
        </p:spPr>
      </p:pic>
      <p:sp>
        <p:nvSpPr>
          <p:cNvPr id="2" name="CustomShape 2"/>
          <p:cNvSpPr/>
          <p:nvPr/>
        </p:nvSpPr>
        <p:spPr>
          <a:xfrm>
            <a:off x="196560" y="1000440"/>
            <a:ext cx="8714160" cy="72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3"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ai/baseline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stable-baselines.readthedocs.io/en/mast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grpSp>
        <p:nvGrpSpPr>
          <p:cNvPr id="124" name="Group 2"/>
          <p:cNvGrpSpPr/>
          <p:nvPr/>
        </p:nvGrpSpPr>
        <p:grpSpPr>
          <a:xfrm>
            <a:off x="251640" y="3187440"/>
            <a:ext cx="8351640" cy="2112840"/>
            <a:chOff x="251640" y="3187440"/>
            <a:chExt cx="8351640" cy="2112840"/>
          </a:xfrm>
        </p:grpSpPr>
        <p:pic>
          <p:nvPicPr>
            <p:cNvPr id="125" name="object 4_1"/>
            <p:cNvPicPr/>
            <p:nvPr/>
          </p:nvPicPr>
          <p:blipFill>
            <a:blip r:embed="rId2"/>
            <a:stretch/>
          </p:blipFill>
          <p:spPr>
            <a:xfrm>
              <a:off x="251640" y="3187440"/>
              <a:ext cx="4967280" cy="2112840"/>
            </a:xfrm>
            <a:prstGeom prst="rect">
              <a:avLst/>
            </a:prstGeom>
            <a:ln>
              <a:noFill/>
            </a:ln>
          </p:spPr>
        </p:pic>
        <p:pic>
          <p:nvPicPr>
            <p:cNvPr id="126" name="object 5_1"/>
            <p:cNvPicPr/>
            <p:nvPr/>
          </p:nvPicPr>
          <p:blipFill>
            <a:blip r:embed="rId3"/>
            <a:stretch/>
          </p:blipFill>
          <p:spPr>
            <a:xfrm>
              <a:off x="4572000" y="3187440"/>
              <a:ext cx="4031280" cy="2112840"/>
            </a:xfrm>
            <a:prstGeom prst="rect">
              <a:avLst/>
            </a:prstGeom>
            <a:ln>
              <a:noFill/>
            </a:ln>
          </p:spPr>
        </p:pic>
      </p:grpSp>
      <p:sp>
        <p:nvSpPr>
          <p:cNvPr id="127" name="CustomShape 3"/>
          <p:cNvSpPr/>
          <p:nvPr/>
        </p:nvSpPr>
        <p:spPr>
          <a:xfrm>
            <a:off x="3783240" y="1365120"/>
            <a:ext cx="4826160" cy="123120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4000" b="1" i="1" strike="noStrike" spc="-7" dirty="0">
                <a:solidFill>
                  <a:srgbClr val="000000"/>
                </a:solidFill>
                <a:latin typeface="Times New Roman" panose="02020603050405020304" pitchFamily="18" charset="0"/>
                <a:ea typeface="DejaVu Sans"/>
                <a:cs typeface="Times New Roman" panose="02020603050405020304" pitchFamily="18" charset="0"/>
              </a:rPr>
              <a:t>AI Application System</a:t>
            </a:r>
            <a:endParaRPr lang="en-US" sz="4000" b="0" strike="noStrike" spc="-1" dirty="0">
              <a:latin typeface="Times New Roman" panose="02020603050405020304" pitchFamily="18" charset="0"/>
              <a:cs typeface="Times New Roman" panose="02020603050405020304" pitchFamily="18" charset="0"/>
            </a:endParaRPr>
          </a:p>
          <a:p>
            <a:pPr marL="12600" algn="r">
              <a:lnSpc>
                <a:spcPct val="100000"/>
              </a:lnSpc>
              <a:spcBef>
                <a:spcPts val="99"/>
              </a:spcBef>
            </a:pPr>
            <a:r>
              <a:rPr lang="en-US" sz="4000" b="1" i="1" strike="noStrike" spc="-7" dirty="0">
                <a:solidFill>
                  <a:srgbClr val="000000"/>
                </a:solidFill>
                <a:latin typeface="Times New Roman" panose="02020603050405020304" pitchFamily="18" charset="0"/>
                <a:ea typeface="DejaVu Sans"/>
                <a:cs typeface="Times New Roman" panose="02020603050405020304" pitchFamily="18" charset="0"/>
              </a:rPr>
              <a:t>(</a:t>
            </a:r>
            <a:r>
              <a:rPr lang="en-US" sz="4000" b="1" i="1" strike="noStrike" spc="-1" dirty="0">
                <a:solidFill>
                  <a:srgbClr val="000000"/>
                </a:solidFill>
                <a:latin typeface="Times New Roman" panose="02020603050405020304" pitchFamily="18" charset="0"/>
                <a:ea typeface="DejaVu Sans"/>
                <a:cs typeface="Times New Roman" panose="02020603050405020304" pitchFamily="18" charset="0"/>
              </a:rPr>
              <a:t>ISE4132)</a:t>
            </a:r>
            <a:endParaRPr lang="en-US" sz="4000" b="0" strike="noStrike" spc="-1" dirty="0">
              <a:latin typeface="Times New Roman" panose="02020603050405020304" pitchFamily="18" charset="0"/>
              <a:cs typeface="Times New Roman" panose="02020603050405020304" pitchFamily="18" charset="0"/>
            </a:endParaRPr>
          </a:p>
        </p:txBody>
      </p:sp>
      <p:sp>
        <p:nvSpPr>
          <p:cNvPr id="128" name="CustomShape 4"/>
          <p:cNvSpPr/>
          <p:nvPr/>
        </p:nvSpPr>
        <p:spPr>
          <a:xfrm>
            <a:off x="5167800" y="3352680"/>
            <a:ext cx="3435480" cy="18082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4000" b="1" i="1" strike="noStrike" spc="-80" dirty="0">
                <a:solidFill>
                  <a:srgbClr val="000000"/>
                </a:solidFill>
                <a:latin typeface="Times New Roman" panose="02020603050405020304" pitchFamily="18" charset="0"/>
                <a:ea typeface="DejaVu Sans"/>
                <a:cs typeface="Times New Roman" panose="02020603050405020304" pitchFamily="18" charset="0"/>
              </a:rPr>
              <a:t>Week</a:t>
            </a:r>
            <a:r>
              <a:rPr lang="en-US" sz="4000" b="1" i="1" strike="noStrike" spc="-26" dirty="0">
                <a:solidFill>
                  <a:srgbClr val="000000"/>
                </a:solidFill>
                <a:latin typeface="Times New Roman" panose="02020603050405020304" pitchFamily="18" charset="0"/>
                <a:ea typeface="DejaVu Sans"/>
                <a:cs typeface="Times New Roman" panose="02020603050405020304" pitchFamily="18" charset="0"/>
              </a:rPr>
              <a:t> _</a:t>
            </a:r>
            <a:r>
              <a:rPr lang="en-US" sz="4000" b="1" i="1" strike="noStrike" spc="-32" dirty="0">
                <a:solidFill>
                  <a:srgbClr val="000000"/>
                </a:solidFill>
                <a:latin typeface="Times New Roman" panose="02020603050405020304" pitchFamily="18" charset="0"/>
                <a:ea typeface="DejaVu Sans"/>
                <a:cs typeface="Times New Roman" panose="02020603050405020304" pitchFamily="18" charset="0"/>
              </a:rPr>
              <a:t> </a:t>
            </a:r>
            <a:r>
              <a:rPr lang="en-US" sz="4000" b="1" i="1" strike="noStrike" spc="-7" dirty="0">
                <a:solidFill>
                  <a:srgbClr val="000000"/>
                </a:solidFill>
                <a:latin typeface="Times New Roman" panose="02020603050405020304" pitchFamily="18" charset="0"/>
                <a:ea typeface="DejaVu Sans"/>
                <a:cs typeface="Times New Roman" panose="02020603050405020304" pitchFamily="18" charset="0"/>
              </a:rPr>
              <a:t>Lecture</a:t>
            </a:r>
            <a:endParaRPr lang="en-US" sz="4000" b="0" strike="noStrike" spc="-1" dirty="0">
              <a:latin typeface="Times New Roman" panose="02020603050405020304" pitchFamily="18" charset="0"/>
              <a:cs typeface="Times New Roman" panose="02020603050405020304" pitchFamily="18" charset="0"/>
            </a:endParaRPr>
          </a:p>
          <a:p>
            <a:pPr marL="110520" indent="1023480">
              <a:lnSpc>
                <a:spcPct val="120000"/>
              </a:lnSpc>
              <a:spcBef>
                <a:spcPts val="2429"/>
              </a:spcBef>
              <a:tabLst>
                <a:tab pos="0" algn="l"/>
              </a:tabLst>
            </a:pPr>
            <a:r>
              <a:rPr lang="en-US" sz="2400" b="1" strike="noStrike" spc="-7" dirty="0">
                <a:solidFill>
                  <a:srgbClr val="000000"/>
                </a:solidFill>
                <a:latin typeface="Times New Roman" panose="02020603050405020304" pitchFamily="18" charset="0"/>
                <a:ea typeface="DejaVu Sans"/>
                <a:cs typeface="Times New Roman" panose="02020603050405020304" pitchFamily="18" charset="0"/>
              </a:rPr>
              <a:t>ISE</a:t>
            </a:r>
            <a:r>
              <a:rPr lang="en-US" sz="2400" b="1" strike="noStrike" spc="-55"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7" dirty="0">
                <a:solidFill>
                  <a:srgbClr val="000000"/>
                </a:solidFill>
                <a:latin typeface="Times New Roman" panose="02020603050405020304" pitchFamily="18" charset="0"/>
                <a:ea typeface="DejaVu Sans"/>
                <a:cs typeface="Times New Roman" panose="02020603050405020304" pitchFamily="18" charset="0"/>
              </a:rPr>
              <a:t>Department </a:t>
            </a:r>
            <a:r>
              <a:rPr lang="en-US" sz="2400" b="1" strike="noStrike" spc="-585"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12" dirty="0">
                <a:solidFill>
                  <a:srgbClr val="000000"/>
                </a:solidFill>
                <a:latin typeface="Times New Roman" panose="02020603050405020304" pitchFamily="18" charset="0"/>
                <a:ea typeface="DejaVu Sans"/>
                <a:cs typeface="Times New Roman" panose="02020603050405020304" pitchFamily="18" charset="0"/>
              </a:rPr>
              <a:t>Prof.</a:t>
            </a:r>
            <a:r>
              <a:rPr lang="en-US" sz="2400" b="1" strike="noStrike" spc="-41"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7" dirty="0">
                <a:solidFill>
                  <a:srgbClr val="000000"/>
                </a:solidFill>
                <a:latin typeface="Times New Roman" panose="02020603050405020304" pitchFamily="18" charset="0"/>
                <a:ea typeface="DejaVu Sans"/>
                <a:cs typeface="Times New Roman" panose="02020603050405020304" pitchFamily="18" charset="0"/>
              </a:rPr>
              <a:t>Mehdi</a:t>
            </a:r>
            <a:r>
              <a:rPr lang="en-US" sz="2400" b="1" strike="noStrike" spc="-41"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7" dirty="0" err="1">
                <a:solidFill>
                  <a:srgbClr val="000000"/>
                </a:solidFill>
                <a:latin typeface="Times New Roman" panose="02020603050405020304" pitchFamily="18" charset="0"/>
                <a:ea typeface="DejaVu Sans"/>
                <a:cs typeface="Times New Roman" panose="02020603050405020304" pitchFamily="18" charset="0"/>
              </a:rPr>
              <a:t>Pirahandeh</a:t>
            </a:r>
            <a:endParaRPr lang="en-US" sz="2400" b="0" strike="noStrike" spc="-1" dirty="0">
              <a:latin typeface="Times New Roman" panose="02020603050405020304" pitchFamily="18" charset="0"/>
              <a:cs typeface="Times New Roman" panose="02020603050405020304" pitchFamily="18" charset="0"/>
            </a:endParaRPr>
          </a:p>
        </p:txBody>
      </p:sp>
      <p:grpSp>
        <p:nvGrpSpPr>
          <p:cNvPr id="129" name="Group 5"/>
          <p:cNvGrpSpPr/>
          <p:nvPr/>
        </p:nvGrpSpPr>
        <p:grpSpPr>
          <a:xfrm>
            <a:off x="252000" y="3187800"/>
            <a:ext cx="8352360" cy="2114280"/>
            <a:chOff x="252000" y="3187800"/>
            <a:chExt cx="8352360" cy="2114280"/>
          </a:xfrm>
        </p:grpSpPr>
        <p:sp>
          <p:nvSpPr>
            <p:cNvPr id="130" name="CustomShape 6"/>
            <p:cNvSpPr/>
            <p:nvPr/>
          </p:nvSpPr>
          <p:spPr>
            <a:xfrm>
              <a:off x="252000" y="3187800"/>
              <a:ext cx="835236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sp>
          <p:nvSpPr>
            <p:cNvPr id="131" name="CustomShape 7"/>
            <p:cNvSpPr/>
            <p:nvPr/>
          </p:nvSpPr>
          <p:spPr>
            <a:xfrm>
              <a:off x="252000" y="5301720"/>
              <a:ext cx="835236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grpSp>
      <p:sp>
        <p:nvSpPr>
          <p:cNvPr id="132" name="CustomShape 8"/>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PPO Algorithm</a:t>
            </a:r>
          </a:p>
        </p:txBody>
      </p:sp>
      <p:sp>
        <p:nvSpPr>
          <p:cNvPr id="146" name="CustomShape 2"/>
          <p:cNvSpPr/>
          <p:nvPr/>
        </p:nvSpPr>
        <p:spPr>
          <a:xfrm>
            <a:off x="304920" y="1295280"/>
            <a:ext cx="7715958"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620" indent="-342900">
              <a:lnSpc>
                <a:spcPct val="100000"/>
              </a:lnSpc>
              <a:buFont typeface="Arial" panose="020B0604020202020204" pitchFamily="34" charset="0"/>
              <a:buChar char="•"/>
            </a:pPr>
            <a:r>
              <a:rPr lang="en-US" sz="2000" u="sng" spc="-1" dirty="0">
                <a:latin typeface="Times New Roman" panose="02020603050405020304" pitchFamily="18" charset="0"/>
                <a:cs typeface="Times New Roman" panose="02020603050405020304" pitchFamily="18" charset="0"/>
              </a:rPr>
              <a:t>“How can we take the maximum possible step size in policy parameters without going too far and getting to a worse policy that the original one before update?”</a:t>
            </a:r>
          </a:p>
          <a:p>
            <a:pPr marL="343620" indent="-342900">
              <a:lnSpc>
                <a:spcPct val="100000"/>
              </a:lnSpc>
              <a:buFont typeface="Arial" panose="020B0604020202020204" pitchFamily="34" charset="0"/>
              <a:buChar char="•"/>
            </a:pPr>
            <a:endParaRPr lang="en-US" sz="2000" strike="noStrike" spc="-1" dirty="0">
              <a:latin typeface="Times New Roman" panose="02020603050405020304" pitchFamily="18" charset="0"/>
              <a:cs typeface="Times New Roman" panose="02020603050405020304" pitchFamily="18" charset="0"/>
            </a:endParaRPr>
          </a:p>
          <a:p>
            <a:pPr marL="343620" indent="-342900">
              <a:lnSpc>
                <a:spcPct val="100000"/>
              </a:lnSpc>
              <a:buFont typeface="Arial" panose="020B0604020202020204" pitchFamily="34" charset="0"/>
              <a:buChar char="•"/>
            </a:pPr>
            <a:endParaRPr lang="en-US" sz="2000" spc="-1" dirty="0">
              <a:latin typeface="Times New Roman" panose="02020603050405020304" pitchFamily="18" charset="0"/>
              <a:cs typeface="Times New Roman" panose="02020603050405020304" pitchFamily="18" charset="0"/>
            </a:endParaRPr>
          </a:p>
          <a:p>
            <a:pPr marL="343620" indent="-342900">
              <a:lnSpc>
                <a:spcPct val="100000"/>
              </a:lnSpc>
              <a:buFont typeface="Arial" panose="020B0604020202020204" pitchFamily="34" charset="0"/>
              <a:buChar char="•"/>
            </a:pPr>
            <a:endParaRPr lang="en-US" sz="2000" strike="noStrike" spc="-1" dirty="0">
              <a:latin typeface="Times New Roman" panose="02020603050405020304" pitchFamily="18" charset="0"/>
              <a:cs typeface="Times New Roman" panose="02020603050405020304" pitchFamily="18" charset="0"/>
            </a:endParaRPr>
          </a:p>
          <a:p>
            <a:pPr marL="343620" indent="-342900">
              <a:lnSpc>
                <a:spcPct val="100000"/>
              </a:lnSpc>
              <a:buFont typeface="Arial" panose="020B0604020202020204" pitchFamily="34" charset="0"/>
              <a:buChar char="•"/>
            </a:pPr>
            <a:r>
              <a:rPr lang="en-US" sz="2000" strike="noStrike" spc="-1" dirty="0">
                <a:latin typeface="Times New Roman" panose="02020603050405020304" pitchFamily="18" charset="0"/>
                <a:cs typeface="Times New Roman" panose="02020603050405020304" pitchFamily="18" charset="0"/>
              </a:rPr>
              <a:t>The PPO simpler to </a:t>
            </a:r>
          </a:p>
          <a:p>
            <a:pPr marL="720">
              <a:lnSpc>
                <a:spcPct val="100000"/>
              </a:lnSpc>
            </a:pPr>
            <a:r>
              <a:rPr lang="en-US" sz="2000" strike="noStrike" spc="-1" dirty="0">
                <a:latin typeface="Times New Roman" panose="02020603050405020304" pitchFamily="18" charset="0"/>
                <a:cs typeface="Times New Roman" panose="02020603050405020304" pitchFamily="18" charset="0"/>
              </a:rPr>
              <a:t>implement and has </a:t>
            </a:r>
          </a:p>
          <a:p>
            <a:pPr marL="720">
              <a:lnSpc>
                <a:spcPct val="100000"/>
              </a:lnSpc>
            </a:pPr>
            <a:r>
              <a:rPr lang="en-US" sz="2000" strike="noStrike" spc="-1" dirty="0">
                <a:latin typeface="Times New Roman" panose="02020603050405020304" pitchFamily="18" charset="0"/>
                <a:cs typeface="Times New Roman" panose="02020603050405020304" pitchFamily="18" charset="0"/>
              </a:rPr>
              <a:t>empirically been shows </a:t>
            </a:r>
          </a:p>
          <a:p>
            <a:pPr marL="720">
              <a:lnSpc>
                <a:spcPct val="100000"/>
              </a:lnSpc>
            </a:pPr>
            <a:r>
              <a:rPr lang="en-US" sz="2000" strike="noStrike" spc="-1" dirty="0">
                <a:latin typeface="Times New Roman" panose="02020603050405020304" pitchFamily="18" charset="0"/>
                <a:cs typeface="Times New Roman" panose="02020603050405020304" pitchFamily="18" charset="0"/>
              </a:rPr>
              <a:t>to perform well</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4098" name="Picture 2" descr="Introduction to Proximal Policy Optimization algorithm (PPO) - YouTube">
            <a:extLst>
              <a:ext uri="{FF2B5EF4-FFF2-40B4-BE49-F238E27FC236}">
                <a16:creationId xmlns:a16="http://schemas.microsoft.com/office/drawing/2014/main" id="{A2F083D7-C964-B160-626E-8C93812BC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810" y="2639459"/>
            <a:ext cx="5834270" cy="3281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6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PPO Algorithm</a:t>
            </a:r>
          </a:p>
        </p:txBody>
      </p:sp>
      <p:sp>
        <p:nvSpPr>
          <p:cNvPr id="146" name="CustomShape 2"/>
          <p:cNvSpPr/>
          <p:nvPr/>
        </p:nvSpPr>
        <p:spPr>
          <a:xfrm>
            <a:off x="304920" y="1295280"/>
            <a:ext cx="741778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620" indent="-342900">
              <a:lnSpc>
                <a:spcPct val="100000"/>
              </a:lnSpc>
              <a:buFont typeface="Arial" panose="020B0604020202020204" pitchFamily="34" charset="0"/>
              <a:buChar char="•"/>
            </a:pPr>
            <a:r>
              <a:rPr lang="en-US" sz="2400" strike="noStrike" spc="-1" dirty="0">
                <a:latin typeface="Times New Roman" panose="02020603050405020304" pitchFamily="18" charset="0"/>
                <a:cs typeface="Times New Roman" panose="02020603050405020304" pitchFamily="18" charset="0"/>
              </a:rPr>
              <a:t>We will use </a:t>
            </a:r>
            <a:r>
              <a:rPr lang="en-US" sz="2400" spc="-1" dirty="0" err="1">
                <a:latin typeface="Times New Roman" panose="02020603050405020304" pitchFamily="18" charset="0"/>
                <a:cs typeface="Times New Roman" panose="02020603050405020304" pitchFamily="18" charset="0"/>
              </a:rPr>
              <a:t>OpenAI’s</a:t>
            </a:r>
            <a:r>
              <a:rPr lang="en-US" sz="2400" spc="-1" dirty="0">
                <a:latin typeface="Times New Roman" panose="02020603050405020304" pitchFamily="18" charset="0"/>
                <a:cs typeface="Times New Roman" panose="02020603050405020304" pitchFamily="18" charset="0"/>
              </a:rPr>
              <a:t> </a:t>
            </a:r>
            <a:r>
              <a:rPr lang="en-US" sz="2400" strike="noStrike" spc="-1" dirty="0">
                <a:latin typeface="Times New Roman" panose="02020603050405020304" pitchFamily="18" charset="0"/>
                <a:cs typeface="Times New Roman" panose="02020603050405020304" pitchFamily="18" charset="0"/>
              </a:rPr>
              <a:t>library called </a:t>
            </a:r>
            <a:r>
              <a:rPr lang="en-US" sz="2400" u="sng" strike="noStrike" spc="-1" dirty="0">
                <a:latin typeface="Times New Roman" panose="02020603050405020304" pitchFamily="18" charset="0"/>
                <a:cs typeface="Times New Roman" panose="02020603050405020304" pitchFamily="18" charset="0"/>
              </a:rPr>
              <a:t>Baselines </a:t>
            </a:r>
            <a:r>
              <a:rPr lang="en-US" sz="2400" strike="noStrike" spc="-1" dirty="0">
                <a:latin typeface="Times New Roman" panose="02020603050405020304" pitchFamily="18" charset="0"/>
                <a:cs typeface="Times New Roman" panose="02020603050405020304" pitchFamily="18" charset="0"/>
              </a:rPr>
              <a:t>(</a:t>
            </a:r>
            <a:r>
              <a:rPr lang="en-US" sz="2400" strike="noStrike" spc="-1" dirty="0">
                <a:latin typeface="Times New Roman" panose="02020603050405020304" pitchFamily="18" charset="0"/>
                <a:cs typeface="Times New Roman" panose="02020603050405020304" pitchFamily="18" charset="0"/>
                <a:hlinkClick r:id="rId3"/>
              </a:rPr>
              <a:t>https://github.com/openai/baselines</a:t>
            </a:r>
            <a:r>
              <a:rPr lang="en-US" sz="2400" strike="noStrike" spc="-1" dirty="0">
                <a:latin typeface="Times New Roman" panose="02020603050405020304" pitchFamily="18" charset="0"/>
                <a:cs typeface="Times New Roman" panose="02020603050405020304" pitchFamily="18" charset="0"/>
              </a:rPr>
              <a:t>)</a:t>
            </a:r>
          </a:p>
          <a:p>
            <a:pPr marL="343620" indent="-342900">
              <a:lnSpc>
                <a:spcPct val="100000"/>
              </a:lnSpc>
              <a:buFont typeface="Arial" panose="020B0604020202020204" pitchFamily="34" charset="0"/>
              <a:buChar char="•"/>
            </a:pPr>
            <a:endParaRPr lang="en-US" sz="2400" spc="-1" dirty="0">
              <a:latin typeface="Times New Roman" panose="02020603050405020304" pitchFamily="18" charset="0"/>
              <a:cs typeface="Times New Roman" panose="02020603050405020304" pitchFamily="18" charset="0"/>
            </a:endParaRPr>
          </a:p>
          <a:p>
            <a:pPr marL="343620" indent="-342900">
              <a:lnSpc>
                <a:spcPct val="100000"/>
              </a:lnSpc>
              <a:buFont typeface="Arial" panose="020B0604020202020204" pitchFamily="34" charset="0"/>
              <a:buChar char="•"/>
            </a:pPr>
            <a:endParaRPr lang="en-US" sz="2400" strike="noStrike" spc="-1" dirty="0">
              <a:latin typeface="Times New Roman" panose="02020603050405020304" pitchFamily="18" charset="0"/>
              <a:cs typeface="Times New Roman" panose="02020603050405020304" pitchFamily="18" charset="0"/>
            </a:endParaRPr>
          </a:p>
          <a:p>
            <a:pPr marL="343620" indent="-342900">
              <a:lnSpc>
                <a:spcPct val="100000"/>
              </a:lnSpc>
              <a:buFont typeface="Arial" panose="020B0604020202020204" pitchFamily="34" charset="0"/>
              <a:buChar char="•"/>
            </a:pPr>
            <a:endParaRPr lang="en-US" sz="2400" spc="-1" dirty="0">
              <a:latin typeface="Times New Roman" panose="02020603050405020304" pitchFamily="18" charset="0"/>
              <a:cs typeface="Times New Roman" panose="02020603050405020304" pitchFamily="18" charset="0"/>
            </a:endParaRPr>
          </a:p>
          <a:p>
            <a:pPr marL="343620" indent="-342900">
              <a:lnSpc>
                <a:spcPct val="100000"/>
              </a:lnSpc>
              <a:buFont typeface="Arial" panose="020B0604020202020204" pitchFamily="34" charset="0"/>
              <a:buChar char="•"/>
            </a:pPr>
            <a:r>
              <a:rPr lang="en-US" sz="2400" strike="noStrike" spc="-1" dirty="0">
                <a:latin typeface="Times New Roman" panose="02020603050405020304" pitchFamily="18" charset="0"/>
                <a:cs typeface="Times New Roman" panose="02020603050405020304" pitchFamily="18" charset="0"/>
              </a:rPr>
              <a:t>Implementations for the popular and newest algorithms.</a:t>
            </a:r>
          </a:p>
          <a:p>
            <a:pPr marL="343620" indent="-342900">
              <a:lnSpc>
                <a:spcPct val="100000"/>
              </a:lnSpc>
              <a:buFont typeface="Arial" panose="020B0604020202020204" pitchFamily="34" charset="0"/>
              <a:buChar char="•"/>
            </a:pPr>
            <a:endParaRPr lang="en-US" sz="2400" spc="-1" dirty="0">
              <a:latin typeface="Times New Roman" panose="02020603050405020304" pitchFamily="18" charset="0"/>
              <a:cs typeface="Times New Roman" panose="02020603050405020304" pitchFamily="18" charset="0"/>
            </a:endParaRPr>
          </a:p>
          <a:p>
            <a:pPr marL="343620" indent="-342900">
              <a:lnSpc>
                <a:spcPct val="100000"/>
              </a:lnSpc>
              <a:buFont typeface="Arial" panose="020B0604020202020204" pitchFamily="34" charset="0"/>
              <a:buChar char="•"/>
            </a:pPr>
            <a:endParaRPr lang="en-US" sz="2400" spc="-1" dirty="0">
              <a:latin typeface="Times New Roman" panose="02020603050405020304" pitchFamily="18" charset="0"/>
              <a:cs typeface="Times New Roman" panose="02020603050405020304" pitchFamily="18" charset="0"/>
            </a:endParaRPr>
          </a:p>
          <a:p>
            <a:pPr marL="343620" indent="-342900">
              <a:lnSpc>
                <a:spcPct val="100000"/>
              </a:lnSpc>
              <a:buFont typeface="Arial" panose="020B0604020202020204" pitchFamily="34" charset="0"/>
              <a:buChar char="•"/>
            </a:pPr>
            <a:r>
              <a:rPr lang="en-US" sz="2400" spc="-1" dirty="0">
                <a:latin typeface="Times New Roman" panose="02020603050405020304" pitchFamily="18" charset="0"/>
                <a:cs typeface="Times New Roman" panose="02020603050405020304" pitchFamily="18" charset="0"/>
              </a:rPr>
              <a:t>Another library: </a:t>
            </a:r>
            <a:r>
              <a:rPr lang="en-US" sz="2400" u="sng" spc="-1" dirty="0">
                <a:latin typeface="Times New Roman" panose="02020603050405020304" pitchFamily="18" charset="0"/>
                <a:cs typeface="Times New Roman" panose="02020603050405020304" pitchFamily="18" charset="0"/>
              </a:rPr>
              <a:t>Stable Baselines3</a:t>
            </a:r>
            <a:r>
              <a:rPr lang="en-US" sz="2400" spc="-1" dirty="0">
                <a:latin typeface="Times New Roman" panose="02020603050405020304" pitchFamily="18" charset="0"/>
                <a:cs typeface="Times New Roman" panose="02020603050405020304" pitchFamily="18" charset="0"/>
              </a:rPr>
              <a:t> (based on Baselines)</a:t>
            </a:r>
          </a:p>
          <a:p>
            <a:pPr marL="343620" indent="-342900">
              <a:lnSpc>
                <a:spcPct val="100000"/>
              </a:lnSpc>
              <a:buFont typeface="Arial" panose="020B0604020202020204" pitchFamily="34" charset="0"/>
              <a:buChar char="•"/>
            </a:pPr>
            <a:r>
              <a:rPr lang="en-US" sz="2400" strike="noStrike" spc="-1" dirty="0">
                <a:latin typeface="Times New Roman" panose="02020603050405020304" pitchFamily="18" charset="0"/>
                <a:cs typeface="Times New Roman" panose="02020603050405020304" pitchFamily="18" charset="0"/>
              </a:rPr>
              <a:t>(</a:t>
            </a:r>
            <a:r>
              <a:rPr lang="en-US" sz="2400" strike="noStrike" spc="-1" dirty="0">
                <a:latin typeface="Times New Roman" panose="02020603050405020304" pitchFamily="18" charset="0"/>
                <a:cs typeface="Times New Roman" panose="02020603050405020304" pitchFamily="18" charset="0"/>
                <a:hlinkClick r:id="rId4"/>
              </a:rPr>
              <a:t>https://stable-baselines.readthedocs.io/en/master/</a:t>
            </a:r>
            <a:r>
              <a:rPr lang="en-US" sz="2400" strike="noStrike" spc="-1" dirty="0">
                <a:latin typeface="Times New Roman" panose="02020603050405020304" pitchFamily="18" charset="0"/>
                <a:cs typeface="Times New Roman" panose="02020603050405020304" pitchFamily="18" charset="0"/>
              </a:rPr>
              <a:t>)</a:t>
            </a:r>
          </a:p>
          <a:p>
            <a:pPr marL="343620" indent="-342900">
              <a:lnSpc>
                <a:spcPct val="100000"/>
              </a:lnSpc>
              <a:buFont typeface="Arial" panose="020B0604020202020204" pitchFamily="34" charset="0"/>
              <a:buChar char="•"/>
            </a:pPr>
            <a:endParaRPr lang="en-US" sz="2400" strike="noStrike" spc="-1" dirty="0">
              <a:latin typeface="Times New Roman" panose="02020603050405020304" pitchFamily="18" charset="0"/>
              <a:cs typeface="Times New Roman" panose="02020603050405020304" pitchFamily="18" charset="0"/>
            </a:endParaRPr>
          </a:p>
          <a:p>
            <a:pPr marL="343620" indent="-342900">
              <a:lnSpc>
                <a:spcPct val="100000"/>
              </a:lnSpc>
              <a:buFont typeface="Arial" panose="020B0604020202020204" pitchFamily="34" charset="0"/>
              <a:buChar char="•"/>
            </a:pPr>
            <a:endParaRPr lang="en-US" sz="2400" strike="noStrike" spc="-1" dirty="0">
              <a:latin typeface="Times New Roman" panose="02020603050405020304" pitchFamily="18" charset="0"/>
              <a:cs typeface="Times New Roman" panose="02020603050405020304" pitchFamily="18" charset="0"/>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extLst>
      <p:ext uri="{BB962C8B-B14F-4D97-AF65-F5344CB8AC3E}">
        <p14:creationId xmlns:p14="http://schemas.microsoft.com/office/powerpoint/2010/main" val="52460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PPO Algorithm</a:t>
            </a:r>
          </a:p>
        </p:txBody>
      </p:sp>
      <p:sp>
        <p:nvSpPr>
          <p:cNvPr id="146" name="CustomShape 2"/>
          <p:cNvSpPr/>
          <p:nvPr/>
        </p:nvSpPr>
        <p:spPr>
          <a:xfrm>
            <a:off x="304920" y="1295280"/>
            <a:ext cx="4137871"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endParaRPr lang="en-US" sz="2400" strike="noStrike" spc="-1" dirty="0">
              <a:latin typeface="Times New Roman" panose="02020603050405020304" pitchFamily="18" charset="0"/>
              <a:cs typeface="Times New Roman" panose="02020603050405020304" pitchFamily="18" charset="0"/>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3" name="Picture 2">
            <a:extLst>
              <a:ext uri="{FF2B5EF4-FFF2-40B4-BE49-F238E27FC236}">
                <a16:creationId xmlns:a16="http://schemas.microsoft.com/office/drawing/2014/main" id="{915F94A4-EA2B-D02A-7137-34A15D992E0C}"/>
              </a:ext>
            </a:extLst>
          </p:cNvPr>
          <p:cNvPicPr>
            <a:picLocks noChangeAspect="1"/>
          </p:cNvPicPr>
          <p:nvPr/>
        </p:nvPicPr>
        <p:blipFill>
          <a:blip r:embed="rId3"/>
          <a:stretch>
            <a:fillRect/>
          </a:stretch>
        </p:blipFill>
        <p:spPr>
          <a:xfrm>
            <a:off x="121315" y="1295280"/>
            <a:ext cx="3477110" cy="1314633"/>
          </a:xfrm>
          <a:prstGeom prst="rect">
            <a:avLst/>
          </a:prstGeom>
        </p:spPr>
      </p:pic>
      <p:pic>
        <p:nvPicPr>
          <p:cNvPr id="5" name="Picture 4">
            <a:extLst>
              <a:ext uri="{FF2B5EF4-FFF2-40B4-BE49-F238E27FC236}">
                <a16:creationId xmlns:a16="http://schemas.microsoft.com/office/drawing/2014/main" id="{05CA4419-B9AE-D302-EF5A-E56E663401A6}"/>
              </a:ext>
            </a:extLst>
          </p:cNvPr>
          <p:cNvPicPr>
            <a:picLocks noChangeAspect="1"/>
          </p:cNvPicPr>
          <p:nvPr/>
        </p:nvPicPr>
        <p:blipFill>
          <a:blip r:embed="rId4"/>
          <a:stretch>
            <a:fillRect/>
          </a:stretch>
        </p:blipFill>
        <p:spPr>
          <a:xfrm>
            <a:off x="3598425" y="1315158"/>
            <a:ext cx="5477639" cy="1238423"/>
          </a:xfrm>
          <a:prstGeom prst="rect">
            <a:avLst/>
          </a:prstGeom>
        </p:spPr>
      </p:pic>
      <p:pic>
        <p:nvPicPr>
          <p:cNvPr id="7" name="Picture 6">
            <a:extLst>
              <a:ext uri="{FF2B5EF4-FFF2-40B4-BE49-F238E27FC236}">
                <a16:creationId xmlns:a16="http://schemas.microsoft.com/office/drawing/2014/main" id="{EAECF4D8-9AEF-1526-F0A9-2B9A483ED583}"/>
              </a:ext>
            </a:extLst>
          </p:cNvPr>
          <p:cNvPicPr>
            <a:picLocks noChangeAspect="1"/>
          </p:cNvPicPr>
          <p:nvPr/>
        </p:nvPicPr>
        <p:blipFill>
          <a:blip r:embed="rId5"/>
          <a:stretch>
            <a:fillRect/>
          </a:stretch>
        </p:blipFill>
        <p:spPr>
          <a:xfrm>
            <a:off x="121315" y="2629791"/>
            <a:ext cx="4220164" cy="1486107"/>
          </a:xfrm>
          <a:prstGeom prst="rect">
            <a:avLst/>
          </a:prstGeom>
        </p:spPr>
      </p:pic>
    </p:spTree>
    <p:extLst>
      <p:ext uri="{BB962C8B-B14F-4D97-AF65-F5344CB8AC3E}">
        <p14:creationId xmlns:p14="http://schemas.microsoft.com/office/powerpoint/2010/main" val="263086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PPO Algorithm</a:t>
            </a:r>
          </a:p>
        </p:txBody>
      </p:sp>
      <p:sp>
        <p:nvSpPr>
          <p:cNvPr id="146" name="CustomShape 2"/>
          <p:cNvSpPr/>
          <p:nvPr/>
        </p:nvSpPr>
        <p:spPr>
          <a:xfrm>
            <a:off x="304920" y="1295280"/>
            <a:ext cx="4137871"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endParaRPr lang="en-US" sz="2400" strike="noStrike" spc="-1" dirty="0">
              <a:latin typeface="Times New Roman" panose="02020603050405020304" pitchFamily="18" charset="0"/>
              <a:cs typeface="Times New Roman" panose="02020603050405020304" pitchFamily="18" charset="0"/>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4" name="Picture 3">
            <a:extLst>
              <a:ext uri="{FF2B5EF4-FFF2-40B4-BE49-F238E27FC236}">
                <a16:creationId xmlns:a16="http://schemas.microsoft.com/office/drawing/2014/main" id="{7C34F0B8-D185-A729-8A3E-A0E91708DB39}"/>
              </a:ext>
            </a:extLst>
          </p:cNvPr>
          <p:cNvPicPr>
            <a:picLocks noChangeAspect="1"/>
          </p:cNvPicPr>
          <p:nvPr/>
        </p:nvPicPr>
        <p:blipFill>
          <a:blip r:embed="rId5"/>
          <a:stretch>
            <a:fillRect/>
          </a:stretch>
        </p:blipFill>
        <p:spPr>
          <a:xfrm>
            <a:off x="286560" y="1384177"/>
            <a:ext cx="5567588" cy="2044823"/>
          </a:xfrm>
          <a:prstGeom prst="rect">
            <a:avLst/>
          </a:prstGeom>
        </p:spPr>
      </p:pic>
      <p:pic>
        <p:nvPicPr>
          <p:cNvPr id="8" name="Picture 7">
            <a:extLst>
              <a:ext uri="{FF2B5EF4-FFF2-40B4-BE49-F238E27FC236}">
                <a16:creationId xmlns:a16="http://schemas.microsoft.com/office/drawing/2014/main" id="{9B85606E-1AD7-1913-3BA7-C9E7BE4F0E4E}"/>
              </a:ext>
            </a:extLst>
          </p:cNvPr>
          <p:cNvPicPr>
            <a:picLocks noChangeAspect="1"/>
          </p:cNvPicPr>
          <p:nvPr/>
        </p:nvPicPr>
        <p:blipFill>
          <a:blip r:embed="rId6"/>
          <a:stretch>
            <a:fillRect/>
          </a:stretch>
        </p:blipFill>
        <p:spPr>
          <a:xfrm>
            <a:off x="304920" y="4134809"/>
            <a:ext cx="5655319" cy="1471193"/>
          </a:xfrm>
          <a:prstGeom prst="rect">
            <a:avLst/>
          </a:prstGeom>
        </p:spPr>
      </p:pic>
      <p:sp>
        <p:nvSpPr>
          <p:cNvPr id="12" name="Rectangle 11">
            <a:extLst>
              <a:ext uri="{FF2B5EF4-FFF2-40B4-BE49-F238E27FC236}">
                <a16:creationId xmlns:a16="http://schemas.microsoft.com/office/drawing/2014/main" id="{5D221193-7593-3BEA-9234-0D5F00A09523}"/>
              </a:ext>
            </a:extLst>
          </p:cNvPr>
          <p:cNvSpPr/>
          <p:nvPr/>
        </p:nvSpPr>
        <p:spPr>
          <a:xfrm>
            <a:off x="304920" y="3171825"/>
            <a:ext cx="1966793" cy="18573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BD7B36-3A2B-CF02-FD27-35570AF31105}"/>
              </a:ext>
            </a:extLst>
          </p:cNvPr>
          <p:cNvSpPr/>
          <p:nvPr/>
        </p:nvSpPr>
        <p:spPr>
          <a:xfrm>
            <a:off x="304920" y="5334282"/>
            <a:ext cx="2323980" cy="18573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4" name="ppo2-cartpole-step-0-to-step-1000">
            <a:hlinkClick r:id="" action="ppaction://media"/>
            <a:extLst>
              <a:ext uri="{FF2B5EF4-FFF2-40B4-BE49-F238E27FC236}">
                <a16:creationId xmlns:a16="http://schemas.microsoft.com/office/drawing/2014/main" id="{C85EA318-3EB7-9743-6080-7F716D50B561}"/>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015411" y="1985641"/>
            <a:ext cx="4550430" cy="3033619"/>
          </a:xfrm>
          <a:prstGeom prst="rect">
            <a:avLst/>
          </a:prstGeom>
        </p:spPr>
      </p:pic>
    </p:spTree>
    <p:extLst>
      <p:ext uri="{BB962C8B-B14F-4D97-AF65-F5344CB8AC3E}">
        <p14:creationId xmlns:p14="http://schemas.microsoft.com/office/powerpoint/2010/main" val="1790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20"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4"/>
                </p:tgtEl>
              </p:cMediaNode>
            </p:vide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43080" y="244080"/>
            <a:ext cx="177192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3600" b="1" strike="noStrike" spc="-12" dirty="0">
                <a:solidFill>
                  <a:srgbClr val="000000"/>
                </a:solidFill>
                <a:latin typeface="Times New Roman"/>
                <a:ea typeface="DejaVu Sans"/>
              </a:rPr>
              <a:t>Contents</a:t>
            </a:r>
            <a:endParaRPr lang="en-US" sz="3600" b="0" strike="noStrike" spc="-1" dirty="0">
              <a:latin typeface="Arial"/>
            </a:endParaRPr>
          </a:p>
        </p:txBody>
      </p:sp>
      <p:sp>
        <p:nvSpPr>
          <p:cNvPr id="141" name="CustomShape 2"/>
          <p:cNvSpPr/>
          <p:nvPr/>
        </p:nvSpPr>
        <p:spPr>
          <a:xfrm>
            <a:off x="176040" y="1285200"/>
            <a:ext cx="8913600" cy="863794"/>
          </a:xfrm>
          <a:prstGeom prst="rect">
            <a:avLst/>
          </a:prstGeom>
          <a:noFill/>
          <a:ln>
            <a:noFill/>
          </a:ln>
        </p:spPr>
        <p:style>
          <a:lnRef idx="0">
            <a:scrgbClr r="0" g="0" b="0"/>
          </a:lnRef>
          <a:fillRef idx="0">
            <a:scrgbClr r="0" g="0" b="0"/>
          </a:fillRef>
          <a:effectRef idx="0">
            <a:scrgbClr r="0" g="0" b="0"/>
          </a:effectRef>
          <a:fontRef idx="minor"/>
        </p:style>
        <p:txBody>
          <a:bodyPr lIns="0" tIns="113760" rIns="0" bIns="0">
            <a:spAutoFit/>
          </a:bodyPr>
          <a:lstStyle/>
          <a:p>
            <a:pPr marL="441360" indent="-428040">
              <a:lnSpc>
                <a:spcPct val="100000"/>
              </a:lnSpc>
              <a:spcBef>
                <a:spcPts val="893"/>
              </a:spcBef>
              <a:buClr>
                <a:srgbClr val="000000"/>
              </a:buClr>
              <a:buFont typeface="StarSymbol"/>
              <a:buAutoNum type="romanUcPeriod"/>
              <a:tabLst>
                <a:tab pos="441360" algn="l"/>
                <a:tab pos="442080" algn="l"/>
              </a:tabLst>
            </a:pPr>
            <a:r>
              <a:rPr lang="en-US" sz="2100" b="1" strike="noStrike" spc="-1" dirty="0">
                <a:latin typeface="Times New Roman" panose="02020603050405020304" pitchFamily="18" charset="0"/>
                <a:cs typeface="Times New Roman" panose="02020603050405020304" pitchFamily="18" charset="0"/>
              </a:rPr>
              <a:t>Actor-Critic Algorithm</a:t>
            </a:r>
          </a:p>
          <a:p>
            <a:pPr marL="441360" indent="-428040">
              <a:lnSpc>
                <a:spcPct val="100000"/>
              </a:lnSpc>
              <a:spcBef>
                <a:spcPts val="799"/>
              </a:spcBef>
              <a:buClr>
                <a:srgbClr val="000000"/>
              </a:buClr>
              <a:buFont typeface="StarSymbol"/>
              <a:buAutoNum type="romanUcPeriod"/>
              <a:tabLst>
                <a:tab pos="441360" algn="l"/>
                <a:tab pos="442080" algn="l"/>
              </a:tabLst>
            </a:pPr>
            <a:r>
              <a:rPr lang="en-US" sz="2100" b="1" strike="noStrike" spc="-1" dirty="0">
                <a:latin typeface="Times New Roman" panose="02020603050405020304" pitchFamily="18" charset="0"/>
                <a:cs typeface="Times New Roman" panose="02020603050405020304" pitchFamily="18" charset="0"/>
              </a:rPr>
              <a:t>Proximal Policy Optimization (PPO) Algorithm</a:t>
            </a:r>
          </a:p>
        </p:txBody>
      </p:sp>
      <p:pic>
        <p:nvPicPr>
          <p:cNvPr id="142" name="object 4_3"/>
          <p:cNvPicPr/>
          <p:nvPr/>
        </p:nvPicPr>
        <p:blipFill>
          <a:blip r:embed="rId2"/>
          <a:stretch/>
        </p:blipFill>
        <p:spPr>
          <a:xfrm>
            <a:off x="7668000" y="4508640"/>
            <a:ext cx="1019880" cy="1616040"/>
          </a:xfrm>
          <a:prstGeom prst="rect">
            <a:avLst/>
          </a:prstGeom>
          <a:ln>
            <a:noFill/>
          </a:ln>
        </p:spPr>
      </p:pic>
      <p:sp>
        <p:nvSpPr>
          <p:cNvPr id="143" name="CustomShape 3"/>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943200" y="2619360"/>
            <a:ext cx="7377480" cy="11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44280" algn="ctr">
              <a:lnSpc>
                <a:spcPct val="100000"/>
              </a:lnSpc>
              <a:spcBef>
                <a:spcPts val="99"/>
              </a:spcBef>
            </a:pPr>
            <a:r>
              <a:rPr lang="en-US" sz="4050" b="1" strike="noStrike" spc="-1" dirty="0">
                <a:solidFill>
                  <a:srgbClr val="5B9BD3"/>
                </a:solidFill>
                <a:latin typeface="Arial Black"/>
                <a:ea typeface="DejaVu Sans"/>
              </a:rPr>
              <a:t>I.</a:t>
            </a:r>
            <a:r>
              <a:rPr lang="en-US" sz="4050" b="1" spc="-1" dirty="0">
                <a:solidFill>
                  <a:srgbClr val="5B9BD3"/>
                </a:solidFill>
                <a:latin typeface="Arial Black"/>
                <a:ea typeface="DejaVu Sans"/>
              </a:rPr>
              <a:t> Actor-Critic Algorithm</a:t>
            </a:r>
            <a:endParaRPr lang="en-US" sz="405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Advantages </a:t>
            </a:r>
            <a:r>
              <a:rPr lang="en-US" sz="2000" b="1" spc="-1" dirty="0">
                <a:latin typeface="Arial"/>
              </a:rPr>
              <a:t>of Actor Critic Methods</a:t>
            </a:r>
            <a:endParaRPr lang="en-US" sz="2000" b="1" strike="noStrike" spc="-1" dirty="0">
              <a:latin typeface="Arial"/>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1028" name="Picture 4" descr="The 20 Greatest Esports Players Of All Time, Ranked">
            <a:extLst>
              <a:ext uri="{FF2B5EF4-FFF2-40B4-BE49-F238E27FC236}">
                <a16:creationId xmlns:a16="http://schemas.microsoft.com/office/drawing/2014/main" id="{75763ACA-80CC-7541-DB42-953D6BC08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04" y="4275992"/>
            <a:ext cx="2959776" cy="15389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72F504-3F08-E025-0FE5-011C1F8F401E}"/>
              </a:ext>
            </a:extLst>
          </p:cNvPr>
          <p:cNvPicPr>
            <a:picLocks noChangeAspect="1"/>
          </p:cNvPicPr>
          <p:nvPr/>
        </p:nvPicPr>
        <p:blipFill>
          <a:blip r:embed="rId4"/>
          <a:stretch>
            <a:fillRect/>
          </a:stretch>
        </p:blipFill>
        <p:spPr>
          <a:xfrm>
            <a:off x="6848684" y="1074666"/>
            <a:ext cx="2294692" cy="2405279"/>
          </a:xfrm>
          <a:prstGeom prst="rect">
            <a:avLst/>
          </a:prstGeom>
        </p:spPr>
      </p:pic>
      <p:pic>
        <p:nvPicPr>
          <p:cNvPr id="5" name="Picture 4">
            <a:extLst>
              <a:ext uri="{FF2B5EF4-FFF2-40B4-BE49-F238E27FC236}">
                <a16:creationId xmlns:a16="http://schemas.microsoft.com/office/drawing/2014/main" id="{990A0D2E-D2BF-8828-CFDF-9724CCDD6A57}"/>
              </a:ext>
            </a:extLst>
          </p:cNvPr>
          <p:cNvPicPr>
            <a:picLocks noChangeAspect="1"/>
          </p:cNvPicPr>
          <p:nvPr/>
        </p:nvPicPr>
        <p:blipFill>
          <a:blip r:embed="rId5"/>
          <a:stretch>
            <a:fillRect/>
          </a:stretch>
        </p:blipFill>
        <p:spPr>
          <a:xfrm>
            <a:off x="0" y="1143783"/>
            <a:ext cx="2349985" cy="2267044"/>
          </a:xfrm>
          <a:prstGeom prst="rect">
            <a:avLst/>
          </a:prstGeom>
        </p:spPr>
      </p:pic>
      <p:cxnSp>
        <p:nvCxnSpPr>
          <p:cNvPr id="9" name="Straight Arrow Connector 8">
            <a:extLst>
              <a:ext uri="{FF2B5EF4-FFF2-40B4-BE49-F238E27FC236}">
                <a16:creationId xmlns:a16="http://schemas.microsoft.com/office/drawing/2014/main" id="{23897A81-601D-FFCF-3A92-E7330F09F801}"/>
              </a:ext>
            </a:extLst>
          </p:cNvPr>
          <p:cNvCxnSpPr>
            <a:cxnSpLocks/>
          </p:cNvCxnSpPr>
          <p:nvPr/>
        </p:nvCxnSpPr>
        <p:spPr>
          <a:xfrm flipH="1">
            <a:off x="2221992" y="1714500"/>
            <a:ext cx="4626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C9E6847-7CEB-15D5-A8DE-3F76480EAD4B}"/>
              </a:ext>
            </a:extLst>
          </p:cNvPr>
          <p:cNvSpPr txBox="1"/>
          <p:nvPr/>
        </p:nvSpPr>
        <p:spPr>
          <a:xfrm>
            <a:off x="463104" y="3101276"/>
            <a:ext cx="1673352" cy="646331"/>
          </a:xfrm>
          <a:prstGeom prst="rect">
            <a:avLst/>
          </a:prstGeom>
          <a:noFill/>
        </p:spPr>
        <p:txBody>
          <a:bodyPr wrap="square">
            <a:spAutoFit/>
          </a:bodyPr>
          <a:lstStyle/>
          <a:p>
            <a:pPr marL="720" algn="ctr">
              <a:lnSpc>
                <a:spcPct val="100000"/>
              </a:lnSpc>
            </a:pPr>
            <a:r>
              <a:rPr lang="en-US" sz="1800" strike="noStrike" spc="-1" dirty="0">
                <a:solidFill>
                  <a:srgbClr val="000000"/>
                </a:solidFill>
                <a:latin typeface="Times New Roman"/>
                <a:ea typeface="DejaVu Sans"/>
              </a:rPr>
              <a:t>Amateur Player</a:t>
            </a:r>
          </a:p>
          <a:p>
            <a:pPr marL="720" algn="ctr">
              <a:lnSpc>
                <a:spcPct val="100000"/>
              </a:lnSpc>
            </a:pPr>
            <a:r>
              <a:rPr lang="en-US" spc="-1" dirty="0">
                <a:solidFill>
                  <a:srgbClr val="000000"/>
                </a:solidFill>
                <a:latin typeface="Times New Roman"/>
              </a:rPr>
              <a:t>(Actor)</a:t>
            </a:r>
            <a:endParaRPr lang="en-US" sz="1800" strike="noStrike" spc="-1" dirty="0">
              <a:latin typeface="Arial"/>
            </a:endParaRPr>
          </a:p>
        </p:txBody>
      </p:sp>
      <p:sp>
        <p:nvSpPr>
          <p:cNvPr id="17" name="TextBox 16">
            <a:extLst>
              <a:ext uri="{FF2B5EF4-FFF2-40B4-BE49-F238E27FC236}">
                <a16:creationId xmlns:a16="http://schemas.microsoft.com/office/drawing/2014/main" id="{BA690F04-D4D2-BFA8-A27B-5A25D5B25101}"/>
              </a:ext>
            </a:extLst>
          </p:cNvPr>
          <p:cNvSpPr txBox="1"/>
          <p:nvPr/>
        </p:nvSpPr>
        <p:spPr>
          <a:xfrm>
            <a:off x="2136456" y="1345168"/>
            <a:ext cx="5596128" cy="369332"/>
          </a:xfrm>
          <a:prstGeom prst="rect">
            <a:avLst/>
          </a:prstGeom>
          <a:noFill/>
        </p:spPr>
        <p:txBody>
          <a:bodyPr wrap="square">
            <a:spAutoFit/>
          </a:bodyPr>
          <a:lstStyle/>
          <a:p>
            <a:r>
              <a:rPr lang="en-US" sz="1800" strike="noStrike" spc="-1" dirty="0">
                <a:solidFill>
                  <a:srgbClr val="000000"/>
                </a:solidFill>
                <a:latin typeface="Times New Roman"/>
                <a:ea typeface="DejaVu Sans"/>
              </a:rPr>
              <a:t>You could do something different</a:t>
            </a:r>
            <a:endParaRPr lang="en-US" dirty="0"/>
          </a:p>
        </p:txBody>
      </p:sp>
      <p:sp>
        <p:nvSpPr>
          <p:cNvPr id="19" name="TextBox 18">
            <a:extLst>
              <a:ext uri="{FF2B5EF4-FFF2-40B4-BE49-F238E27FC236}">
                <a16:creationId xmlns:a16="http://schemas.microsoft.com/office/drawing/2014/main" id="{BC136D02-834D-CFB4-436A-60DE52D861DA}"/>
              </a:ext>
            </a:extLst>
          </p:cNvPr>
          <p:cNvSpPr txBox="1"/>
          <p:nvPr/>
        </p:nvSpPr>
        <p:spPr>
          <a:xfrm>
            <a:off x="2160648" y="2093580"/>
            <a:ext cx="5596128" cy="369332"/>
          </a:xfrm>
          <a:prstGeom prst="rect">
            <a:avLst/>
          </a:prstGeom>
          <a:noFill/>
        </p:spPr>
        <p:txBody>
          <a:bodyPr wrap="square">
            <a:spAutoFit/>
          </a:bodyPr>
          <a:lstStyle/>
          <a:p>
            <a:r>
              <a:rPr lang="en-US" sz="1800" strike="noStrike" spc="-1" dirty="0">
                <a:solidFill>
                  <a:srgbClr val="000000"/>
                </a:solidFill>
                <a:latin typeface="Times New Roman"/>
                <a:ea typeface="DejaVu Sans"/>
              </a:rPr>
              <a:t>You had better do that movement earlier</a:t>
            </a:r>
            <a:endParaRPr lang="en-US" dirty="0"/>
          </a:p>
        </p:txBody>
      </p:sp>
      <p:sp>
        <p:nvSpPr>
          <p:cNvPr id="21" name="TextBox 20">
            <a:extLst>
              <a:ext uri="{FF2B5EF4-FFF2-40B4-BE49-F238E27FC236}">
                <a16:creationId xmlns:a16="http://schemas.microsoft.com/office/drawing/2014/main" id="{1C66D857-7C76-92AD-88FA-C2064A07A7A3}"/>
              </a:ext>
            </a:extLst>
          </p:cNvPr>
          <p:cNvSpPr txBox="1"/>
          <p:nvPr/>
        </p:nvSpPr>
        <p:spPr>
          <a:xfrm>
            <a:off x="2172852" y="2732652"/>
            <a:ext cx="5596128" cy="369332"/>
          </a:xfrm>
          <a:prstGeom prst="rect">
            <a:avLst/>
          </a:prstGeom>
          <a:noFill/>
        </p:spPr>
        <p:txBody>
          <a:bodyPr wrap="square">
            <a:spAutoFit/>
          </a:bodyPr>
          <a:lstStyle/>
          <a:p>
            <a:r>
              <a:rPr lang="en-US" sz="1800" strike="noStrike" spc="-1" dirty="0">
                <a:solidFill>
                  <a:srgbClr val="000000"/>
                </a:solidFill>
                <a:latin typeface="Times New Roman"/>
                <a:ea typeface="DejaVu Sans"/>
              </a:rPr>
              <a:t>You had better play faster</a:t>
            </a:r>
            <a:endParaRPr lang="en-US" dirty="0"/>
          </a:p>
        </p:txBody>
      </p:sp>
      <p:cxnSp>
        <p:nvCxnSpPr>
          <p:cNvPr id="27" name="Straight Arrow Connector 26">
            <a:extLst>
              <a:ext uri="{FF2B5EF4-FFF2-40B4-BE49-F238E27FC236}">
                <a16:creationId xmlns:a16="http://schemas.microsoft.com/office/drawing/2014/main" id="{BADE553B-CF3F-548C-1695-A5F5BF77181E}"/>
              </a:ext>
            </a:extLst>
          </p:cNvPr>
          <p:cNvCxnSpPr>
            <a:cxnSpLocks/>
          </p:cNvCxnSpPr>
          <p:nvPr/>
        </p:nvCxnSpPr>
        <p:spPr>
          <a:xfrm flipH="1">
            <a:off x="2221992" y="2459864"/>
            <a:ext cx="4626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F76255-D4AA-1AA6-752F-AAF31873A74C}"/>
              </a:ext>
            </a:extLst>
          </p:cNvPr>
          <p:cNvCxnSpPr>
            <a:cxnSpLocks/>
          </p:cNvCxnSpPr>
          <p:nvPr/>
        </p:nvCxnSpPr>
        <p:spPr>
          <a:xfrm flipH="1">
            <a:off x="2221992" y="3080648"/>
            <a:ext cx="4626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2" descr="The idea behind Actor-Critics and how A2C and A3C improve them | AI Summer">
            <a:extLst>
              <a:ext uri="{FF2B5EF4-FFF2-40B4-BE49-F238E27FC236}">
                <a16:creationId xmlns:a16="http://schemas.microsoft.com/office/drawing/2014/main" id="{FD1BFB71-1E95-3800-4E50-C8B4C2B883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1120" y="3101984"/>
            <a:ext cx="4307841" cy="323425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5B32E3A-B9D2-0864-E029-0D82FE9CE77C}"/>
              </a:ext>
            </a:extLst>
          </p:cNvPr>
          <p:cNvSpPr txBox="1"/>
          <p:nvPr/>
        </p:nvSpPr>
        <p:spPr>
          <a:xfrm>
            <a:off x="7405432" y="3101276"/>
            <a:ext cx="1181196" cy="646331"/>
          </a:xfrm>
          <a:prstGeom prst="rect">
            <a:avLst/>
          </a:prstGeom>
          <a:noFill/>
        </p:spPr>
        <p:txBody>
          <a:bodyPr wrap="square">
            <a:spAutoFit/>
          </a:bodyPr>
          <a:lstStyle/>
          <a:p>
            <a:pPr marL="720" algn="ctr">
              <a:lnSpc>
                <a:spcPct val="100000"/>
              </a:lnSpc>
            </a:pPr>
            <a:r>
              <a:rPr lang="en-US" sz="1800" strike="noStrike" spc="-1" dirty="0">
                <a:solidFill>
                  <a:srgbClr val="000000"/>
                </a:solidFill>
                <a:latin typeface="Times New Roman"/>
                <a:ea typeface="DejaVu Sans"/>
              </a:rPr>
              <a:t>Pro Player</a:t>
            </a:r>
          </a:p>
          <a:p>
            <a:pPr marL="720" algn="ctr">
              <a:lnSpc>
                <a:spcPct val="100000"/>
              </a:lnSpc>
            </a:pPr>
            <a:r>
              <a:rPr lang="en-US" sz="1800" strike="noStrike" spc="-1" dirty="0">
                <a:solidFill>
                  <a:srgbClr val="000000"/>
                </a:solidFill>
                <a:latin typeface="Times New Roman"/>
              </a:rPr>
              <a:t>(Criti</a:t>
            </a:r>
            <a:r>
              <a:rPr lang="en-US" spc="-1" dirty="0">
                <a:solidFill>
                  <a:srgbClr val="000000"/>
                </a:solidFill>
                <a:latin typeface="Times New Roman"/>
              </a:rPr>
              <a:t>c)</a:t>
            </a:r>
            <a:endParaRPr lang="en-US" sz="1800" strike="noStrike" spc="-1" dirty="0">
              <a:latin typeface="Arial"/>
            </a:endParaRPr>
          </a:p>
        </p:txBody>
      </p:sp>
      <p:pic>
        <p:nvPicPr>
          <p:cNvPr id="35" name="Picture 34">
            <a:extLst>
              <a:ext uri="{FF2B5EF4-FFF2-40B4-BE49-F238E27FC236}">
                <a16:creationId xmlns:a16="http://schemas.microsoft.com/office/drawing/2014/main" id="{EA7DC830-054A-9FE5-FA92-DA58D1B09381}"/>
              </a:ext>
            </a:extLst>
          </p:cNvPr>
          <p:cNvPicPr>
            <a:picLocks noChangeAspect="1"/>
          </p:cNvPicPr>
          <p:nvPr/>
        </p:nvPicPr>
        <p:blipFill>
          <a:blip r:embed="rId7"/>
          <a:stretch>
            <a:fillRect/>
          </a:stretch>
        </p:blipFill>
        <p:spPr>
          <a:xfrm>
            <a:off x="5967412" y="6022206"/>
            <a:ext cx="1038225" cy="1881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pc="-1" dirty="0">
                <a:latin typeface="Arial"/>
              </a:rPr>
              <a:t>Designing Neural Network</a:t>
            </a:r>
            <a:endParaRPr lang="en-US" sz="2000" b="1" strike="noStrike" spc="-1" dirty="0">
              <a:latin typeface="Arial"/>
            </a:endParaRPr>
          </a:p>
        </p:txBody>
      </p:sp>
      <p:sp>
        <p:nvSpPr>
          <p:cNvPr id="146" name="CustomShape 2"/>
          <p:cNvSpPr/>
          <p:nvPr/>
        </p:nvSpPr>
        <p:spPr>
          <a:xfrm>
            <a:off x="304920" y="1295280"/>
            <a:ext cx="4629600"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86470" indent="-285750">
              <a:lnSpc>
                <a:spcPct val="100000"/>
              </a:lnSpc>
              <a:buFont typeface="Arial" panose="020B0604020202020204" pitchFamily="34" charset="0"/>
              <a:buChar char="•"/>
            </a:pPr>
            <a:r>
              <a:rPr lang="en-US" spc="-1" dirty="0">
                <a:solidFill>
                  <a:srgbClr val="000000"/>
                </a:solidFill>
                <a:latin typeface="Times New Roman" panose="02020603050405020304" pitchFamily="18" charset="0"/>
                <a:cs typeface="Times New Roman" panose="02020603050405020304" pitchFamily="18" charset="0"/>
              </a:rPr>
              <a:t>Two networks/models</a:t>
            </a:r>
          </a:p>
          <a:p>
            <a:pPr marL="743670" lvl="1" indent="-285750">
              <a:buFont typeface="Arial" panose="020B0604020202020204" pitchFamily="34" charset="0"/>
              <a:buChar char="•"/>
            </a:pPr>
            <a:r>
              <a:rPr lang="en-US" strike="noStrike" spc="-1" dirty="0">
                <a:latin typeface="Times New Roman" panose="02020603050405020304" pitchFamily="18" charset="0"/>
                <a:cs typeface="Times New Roman" panose="02020603050405020304" pitchFamily="18" charset="0"/>
              </a:rPr>
              <a:t>Policy network (actor)</a:t>
            </a:r>
          </a:p>
          <a:p>
            <a:pPr marL="743670" lvl="1" indent="-285750">
              <a:buFont typeface="Arial" panose="020B0604020202020204" pitchFamily="34" charset="0"/>
              <a:buChar char="•"/>
            </a:pPr>
            <a:r>
              <a:rPr lang="en-US" strike="noStrike" spc="-1" dirty="0">
                <a:latin typeface="Times New Roman" panose="02020603050405020304" pitchFamily="18" charset="0"/>
                <a:cs typeface="Times New Roman" panose="02020603050405020304" pitchFamily="18" charset="0"/>
              </a:rPr>
              <a:t>Value estimation netwo</a:t>
            </a:r>
            <a:r>
              <a:rPr lang="en-US" spc="-1" dirty="0">
                <a:latin typeface="Times New Roman" panose="02020603050405020304" pitchFamily="18" charset="0"/>
                <a:cs typeface="Times New Roman" panose="02020603050405020304" pitchFamily="18" charset="0"/>
              </a:rPr>
              <a:t>rk (critic)</a:t>
            </a:r>
          </a:p>
          <a:p>
            <a:pPr marL="286470" indent="-285750">
              <a:buFont typeface="Arial" panose="020B0604020202020204" pitchFamily="34" charset="0"/>
              <a:buChar char="•"/>
            </a:pPr>
            <a:r>
              <a:rPr lang="en-US" spc="-1" dirty="0">
                <a:latin typeface="Times New Roman" panose="02020603050405020304" pitchFamily="18" charset="0"/>
                <a:cs typeface="Times New Roman" panose="02020603050405020304" pitchFamily="18" charset="0"/>
              </a:rPr>
              <a:t>Both can share some initial weights.</a:t>
            </a:r>
            <a:endParaRPr lang="en-US" strike="noStrike" spc="-1" dirty="0">
              <a:latin typeface="Times New Roman" panose="02020603050405020304" pitchFamily="18" charset="0"/>
              <a:cs typeface="Times New Roman" panose="02020603050405020304" pitchFamily="18" charset="0"/>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3076" name="Picture 4" descr="The Advantage of the Asynchronous Actor-Critic Algorithm | by Sameer Khan |  Medium">
            <a:extLst>
              <a:ext uri="{FF2B5EF4-FFF2-40B4-BE49-F238E27FC236}">
                <a16:creationId xmlns:a16="http://schemas.microsoft.com/office/drawing/2014/main" id="{C4F48EBA-D6A2-98EC-47CA-FEABFA9E3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87" y="2740396"/>
            <a:ext cx="6925145" cy="3044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28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pc="-1" dirty="0">
                <a:latin typeface="Arial"/>
              </a:rPr>
              <a:t>Designing Neural Network</a:t>
            </a:r>
            <a:endParaRPr lang="en-US" sz="2000" b="1" strike="noStrike" spc="-1" dirty="0">
              <a:latin typeface="Arial"/>
            </a:endParaRPr>
          </a:p>
        </p:txBody>
      </p:sp>
      <p:sp>
        <p:nvSpPr>
          <p:cNvPr id="146" name="CustomShape 2"/>
          <p:cNvSpPr/>
          <p:nvPr/>
        </p:nvSpPr>
        <p:spPr>
          <a:xfrm>
            <a:off x="304920" y="1295280"/>
            <a:ext cx="4629600"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86470" indent="-285750">
              <a:lnSpc>
                <a:spcPct val="100000"/>
              </a:lnSpc>
              <a:buFont typeface="Arial" panose="020B0604020202020204" pitchFamily="34" charset="0"/>
              <a:buChar char="•"/>
            </a:pPr>
            <a:r>
              <a:rPr lang="en-US" strike="noStrike" spc="-1" dirty="0">
                <a:solidFill>
                  <a:srgbClr val="000000"/>
                </a:solidFill>
                <a:latin typeface="Times New Roman" panose="02020603050405020304" pitchFamily="18" charset="0"/>
                <a:cs typeface="Times New Roman" panose="02020603050405020304" pitchFamily="18" charset="0"/>
              </a:rPr>
              <a:t>Environment – </a:t>
            </a:r>
            <a:r>
              <a:rPr lang="en-US" strike="noStrike" spc="-1" dirty="0" err="1">
                <a:solidFill>
                  <a:srgbClr val="000000"/>
                </a:solidFill>
                <a:latin typeface="Times New Roman" panose="02020603050405020304" pitchFamily="18" charset="0"/>
                <a:cs typeface="Times New Roman" panose="02020603050405020304" pitchFamily="18" charset="0"/>
              </a:rPr>
              <a:t>Cart</a:t>
            </a:r>
            <a:r>
              <a:rPr lang="en-US" spc="-1" dirty="0" err="1">
                <a:solidFill>
                  <a:srgbClr val="000000"/>
                </a:solidFill>
                <a:latin typeface="Times New Roman" panose="02020603050405020304" pitchFamily="18" charset="0"/>
                <a:cs typeface="Times New Roman" panose="02020603050405020304" pitchFamily="18" charset="0"/>
              </a:rPr>
              <a:t>Pole</a:t>
            </a:r>
            <a:endParaRPr lang="en-US" spc="-1" dirty="0">
              <a:solidFill>
                <a:srgbClr val="000000"/>
              </a:solidFill>
              <a:latin typeface="Times New Roman" panose="02020603050405020304" pitchFamily="18" charset="0"/>
              <a:cs typeface="Times New Roman" panose="02020603050405020304" pitchFamily="18" charset="0"/>
            </a:endParaRPr>
          </a:p>
          <a:p>
            <a:pPr marL="720">
              <a:lnSpc>
                <a:spcPct val="100000"/>
              </a:lnSpc>
            </a:pPr>
            <a:endParaRPr lang="en-US" strike="noStrike" spc="-1" dirty="0">
              <a:solidFill>
                <a:srgbClr val="000000"/>
              </a:solidFill>
              <a:latin typeface="Times New Roman" panose="02020603050405020304" pitchFamily="18" charset="0"/>
              <a:cs typeface="Times New Roman" panose="02020603050405020304" pitchFamily="18" charset="0"/>
            </a:endParaRPr>
          </a:p>
          <a:p>
            <a:pPr marL="720">
              <a:lnSpc>
                <a:spcPct val="100000"/>
              </a:lnSpc>
            </a:pPr>
            <a:endParaRPr lang="en-US" strike="noStrike" spc="-1" dirty="0">
              <a:latin typeface="Times New Roman" panose="02020603050405020304" pitchFamily="18" charset="0"/>
              <a:cs typeface="Times New Roman" panose="02020603050405020304" pitchFamily="18" charset="0"/>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3074" name="Picture 2">
            <a:extLst>
              <a:ext uri="{FF2B5EF4-FFF2-40B4-BE49-F238E27FC236}">
                <a16:creationId xmlns:a16="http://schemas.microsoft.com/office/drawing/2014/main" id="{46CE70EB-C969-777D-9DB7-C11421DFD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29" y="1768875"/>
            <a:ext cx="2875208" cy="26540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8F4A318-DD2B-4201-4D25-35C1E0DB2FC9}"/>
              </a:ext>
            </a:extLst>
          </p:cNvPr>
          <p:cNvPicPr>
            <a:picLocks noChangeAspect="1"/>
          </p:cNvPicPr>
          <p:nvPr/>
        </p:nvPicPr>
        <p:blipFill>
          <a:blip r:embed="rId4"/>
          <a:stretch>
            <a:fillRect/>
          </a:stretch>
        </p:blipFill>
        <p:spPr>
          <a:xfrm>
            <a:off x="3213518" y="1407838"/>
            <a:ext cx="5703693" cy="3376111"/>
          </a:xfrm>
          <a:prstGeom prst="rect">
            <a:avLst/>
          </a:prstGeom>
        </p:spPr>
      </p:pic>
    </p:spTree>
    <p:extLst>
      <p:ext uri="{BB962C8B-B14F-4D97-AF65-F5344CB8AC3E}">
        <p14:creationId xmlns:p14="http://schemas.microsoft.com/office/powerpoint/2010/main" val="290305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Training an Actor-Critic Agent</a:t>
            </a:r>
          </a:p>
        </p:txBody>
      </p:sp>
      <p:sp>
        <p:nvSpPr>
          <p:cNvPr id="146" name="CustomShape 2"/>
          <p:cNvSpPr/>
          <p:nvPr/>
        </p:nvSpPr>
        <p:spPr>
          <a:xfrm>
            <a:off x="304920" y="1295280"/>
            <a:ext cx="4629600"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u="sng" spc="-1" dirty="0" err="1">
                <a:latin typeface="Century" panose="02040604050505020304" pitchFamily="18" charset="0"/>
                <a:cs typeface="Times New Roman" panose="02020603050405020304" pitchFamily="18" charset="0"/>
              </a:rPr>
              <a:t>t</a:t>
            </a:r>
            <a:r>
              <a:rPr lang="en-US" sz="1800" u="sng" strike="noStrike" spc="-1" dirty="0" err="1">
                <a:latin typeface="Century" panose="02040604050505020304" pitchFamily="18" charset="0"/>
                <a:cs typeface="Times New Roman" panose="02020603050405020304" pitchFamily="18" charset="0"/>
              </a:rPr>
              <a:t>rain_one</a:t>
            </a:r>
            <a:r>
              <a:rPr lang="en-US" u="sng" spc="-1" dirty="0" err="1">
                <a:latin typeface="Century" panose="02040604050505020304" pitchFamily="18" charset="0"/>
                <a:cs typeface="Times New Roman" panose="02020603050405020304" pitchFamily="18" charset="0"/>
              </a:rPr>
              <a:t>_episode</a:t>
            </a:r>
            <a:endParaRPr lang="en-US" u="sng" spc="-1" dirty="0">
              <a:latin typeface="Century" panose="02040604050505020304" pitchFamily="18" charset="0"/>
              <a:cs typeface="Times New Roman" panose="02020603050405020304" pitchFamily="18" charset="0"/>
            </a:endParaRPr>
          </a:p>
          <a:p>
            <a:pPr marL="720">
              <a:lnSpc>
                <a:spcPct val="100000"/>
              </a:lnSpc>
            </a:pPr>
            <a:r>
              <a:rPr lang="en-US" sz="1800" strike="noStrike" spc="-1" dirty="0">
                <a:latin typeface="Times New Roman" panose="02020603050405020304" pitchFamily="18" charset="0"/>
                <a:cs typeface="Times New Roman" panose="02020603050405020304" pitchFamily="18" charset="0"/>
              </a:rPr>
              <a:t>for Actor-Critic using MC Rewards</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5" name="Picture 4">
            <a:extLst>
              <a:ext uri="{FF2B5EF4-FFF2-40B4-BE49-F238E27FC236}">
                <a16:creationId xmlns:a16="http://schemas.microsoft.com/office/drawing/2014/main" id="{0D643572-A911-4631-9051-DF3943B1BC58}"/>
              </a:ext>
            </a:extLst>
          </p:cNvPr>
          <p:cNvPicPr>
            <a:picLocks noChangeAspect="1"/>
          </p:cNvPicPr>
          <p:nvPr/>
        </p:nvPicPr>
        <p:blipFill>
          <a:blip r:embed="rId3"/>
          <a:stretch>
            <a:fillRect/>
          </a:stretch>
        </p:blipFill>
        <p:spPr>
          <a:xfrm>
            <a:off x="3945833" y="1224348"/>
            <a:ext cx="5066636" cy="4913304"/>
          </a:xfrm>
          <a:prstGeom prst="rect">
            <a:avLst/>
          </a:prstGeom>
        </p:spPr>
      </p:pic>
    </p:spTree>
    <p:extLst>
      <p:ext uri="{BB962C8B-B14F-4D97-AF65-F5344CB8AC3E}">
        <p14:creationId xmlns:p14="http://schemas.microsoft.com/office/powerpoint/2010/main" val="165720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Training an Actor-Critic Agent</a:t>
            </a:r>
          </a:p>
        </p:txBody>
      </p:sp>
      <p:sp>
        <p:nvSpPr>
          <p:cNvPr id="146" name="CustomShape 2"/>
          <p:cNvSpPr/>
          <p:nvPr/>
        </p:nvSpPr>
        <p:spPr>
          <a:xfrm>
            <a:off x="304920" y="1295280"/>
            <a:ext cx="4629600"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u="sng" spc="-1" dirty="0">
                <a:latin typeface="Century" panose="02040604050505020304" pitchFamily="18" charset="0"/>
                <a:cs typeface="Times New Roman" panose="02020603050405020304" pitchFamily="18" charset="0"/>
              </a:rPr>
              <a:t>optimizer</a:t>
            </a:r>
            <a:r>
              <a:rPr lang="en-US" spc="-1" dirty="0">
                <a:latin typeface="Century" panose="02040604050505020304" pitchFamily="18" charset="0"/>
                <a:cs typeface="Times New Roman" panose="02020603050405020304" pitchFamily="18" charset="0"/>
              </a:rPr>
              <a:t> – </a:t>
            </a:r>
            <a:r>
              <a:rPr lang="en-US" spc="-1" dirty="0">
                <a:latin typeface="Times New Roman" panose="02020603050405020304" pitchFamily="18" charset="0"/>
                <a:cs typeface="Times New Roman" panose="02020603050405020304" pitchFamily="18" charset="0"/>
              </a:rPr>
              <a:t>Adam</a:t>
            </a:r>
          </a:p>
          <a:p>
            <a:pPr marL="720">
              <a:lnSpc>
                <a:spcPct val="100000"/>
              </a:lnSpc>
            </a:pPr>
            <a:endParaRPr lang="en-US" sz="1800" strike="noStrike" spc="-1" dirty="0">
              <a:latin typeface="Times New Roman" panose="02020603050405020304" pitchFamily="18" charset="0"/>
              <a:cs typeface="Times New Roman" panose="02020603050405020304" pitchFamily="18" charset="0"/>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3" name="Picture 2">
            <a:extLst>
              <a:ext uri="{FF2B5EF4-FFF2-40B4-BE49-F238E27FC236}">
                <a16:creationId xmlns:a16="http://schemas.microsoft.com/office/drawing/2014/main" id="{1E2D5468-6407-EA6A-2B79-F72FBAC1910E}"/>
              </a:ext>
            </a:extLst>
          </p:cNvPr>
          <p:cNvPicPr>
            <a:picLocks noChangeAspect="1"/>
          </p:cNvPicPr>
          <p:nvPr/>
        </p:nvPicPr>
        <p:blipFill>
          <a:blip r:embed="rId3"/>
          <a:stretch>
            <a:fillRect/>
          </a:stretch>
        </p:blipFill>
        <p:spPr>
          <a:xfrm>
            <a:off x="4088632" y="1413578"/>
            <a:ext cx="4067743" cy="790685"/>
          </a:xfrm>
          <a:prstGeom prst="rect">
            <a:avLst/>
          </a:prstGeom>
        </p:spPr>
      </p:pic>
      <p:pic>
        <p:nvPicPr>
          <p:cNvPr id="6" name="Picture 5">
            <a:extLst>
              <a:ext uri="{FF2B5EF4-FFF2-40B4-BE49-F238E27FC236}">
                <a16:creationId xmlns:a16="http://schemas.microsoft.com/office/drawing/2014/main" id="{F3B1D588-E51D-8F6C-2C16-6A0BF87C5181}"/>
              </a:ext>
            </a:extLst>
          </p:cNvPr>
          <p:cNvPicPr>
            <a:picLocks noChangeAspect="1"/>
          </p:cNvPicPr>
          <p:nvPr/>
        </p:nvPicPr>
        <p:blipFill>
          <a:blip r:embed="rId4"/>
          <a:stretch>
            <a:fillRect/>
          </a:stretch>
        </p:blipFill>
        <p:spPr>
          <a:xfrm>
            <a:off x="2289371" y="2322561"/>
            <a:ext cx="6016759" cy="2022940"/>
          </a:xfrm>
          <a:prstGeom prst="rect">
            <a:avLst/>
          </a:prstGeom>
        </p:spPr>
      </p:pic>
    </p:spTree>
    <p:extLst>
      <p:ext uri="{BB962C8B-B14F-4D97-AF65-F5344CB8AC3E}">
        <p14:creationId xmlns:p14="http://schemas.microsoft.com/office/powerpoint/2010/main" val="305375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943200" y="2619360"/>
            <a:ext cx="7377480" cy="11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44280" algn="ctr">
              <a:lnSpc>
                <a:spcPct val="100000"/>
              </a:lnSpc>
              <a:spcBef>
                <a:spcPts val="99"/>
              </a:spcBef>
            </a:pPr>
            <a:r>
              <a:rPr lang="en-US" sz="4050" b="1" strike="noStrike" spc="-1" dirty="0">
                <a:solidFill>
                  <a:srgbClr val="5B9BD3"/>
                </a:solidFill>
                <a:latin typeface="Arial Black"/>
                <a:ea typeface="DejaVu Sans"/>
              </a:rPr>
              <a:t>II.</a:t>
            </a:r>
            <a:r>
              <a:rPr lang="en-US" sz="4050" b="1" spc="-1" dirty="0">
                <a:solidFill>
                  <a:srgbClr val="5B9BD3"/>
                </a:solidFill>
                <a:latin typeface="Arial Black"/>
                <a:ea typeface="DejaVu Sans"/>
              </a:rPr>
              <a:t> Proximal Policy Optimization (PPO) Algorithm</a:t>
            </a:r>
            <a:endParaRPr lang="en-US" sz="4050" b="0" strike="noStrike" spc="-1" dirty="0">
              <a:latin typeface="Arial"/>
            </a:endParaRPr>
          </a:p>
        </p:txBody>
      </p:sp>
    </p:spTree>
    <p:extLst>
      <p:ext uri="{BB962C8B-B14F-4D97-AF65-F5344CB8AC3E}">
        <p14:creationId xmlns:p14="http://schemas.microsoft.com/office/powerpoint/2010/main" val="277563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1353</TotalTime>
  <Words>847</Words>
  <Application>Microsoft Office PowerPoint</Application>
  <PresentationFormat>On-screen Show (4:3)</PresentationFormat>
  <Paragraphs>94</Paragraphs>
  <Slides>13</Slides>
  <Notes>9</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Calibri</vt:lpstr>
      <vt:lpstr>Century</vt:lpstr>
      <vt:lpstr>StarSymbol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Windows XP</dc:creator>
  <dc:description/>
  <cp:lastModifiedBy>KHALIMJONOV Shokhbozbek</cp:lastModifiedBy>
  <cp:revision>14</cp:revision>
  <dcterms:created xsi:type="dcterms:W3CDTF">2022-07-04T16:03:33Z</dcterms:created>
  <dcterms:modified xsi:type="dcterms:W3CDTF">2022-08-27T18:43:16Z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2022-03-23T00:00:00Z</vt:filetime>
  </property>
  <property fmtid="{D5CDD505-2E9C-101B-9397-08002B2CF9AE}" pid="4" name="Creator">
    <vt:lpwstr>Acrobat PDFMaker 22 for PowerPoint</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2022-07-04T00:00:00Z</vt:filetime>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10</vt:i4>
  </property>
</Properties>
</file>