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4" r:id="rId16"/>
    <p:sldId id="269" r:id="rId17"/>
    <p:sldId id="270" r:id="rId18"/>
    <p:sldId id="271" r:id="rId19"/>
    <p:sldId id="272" r:id="rId20"/>
    <p:sldId id="273" r:id="rId21"/>
    <p:sldId id="275" r:id="rId2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93" autoAdjust="0"/>
  </p:normalViewPr>
  <p:slideViewPr>
    <p:cSldViewPr snapToGrid="0">
      <p:cViewPr>
        <p:scale>
          <a:sx n="75" d="100"/>
          <a:sy n="75" d="100"/>
        </p:scale>
        <p:origin x="510" y="26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69442A1-00CA-4F21-8823-C2DE5F0751A8}" type="datetimeFigureOut">
              <a:rPr lang="en-US" smtClean="0"/>
              <a:t>8/29/2022</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A4FA641-295E-457C-927C-02F29A720B7A}" type="slidenum">
              <a:rPr lang="en-US" smtClean="0"/>
              <a:t>‹#›</a:t>
            </a:fld>
            <a:endParaRPr lang="en-US"/>
          </a:p>
        </p:txBody>
      </p:sp>
    </p:spTree>
    <p:extLst>
      <p:ext uri="{BB962C8B-B14F-4D97-AF65-F5344CB8AC3E}">
        <p14:creationId xmlns:p14="http://schemas.microsoft.com/office/powerpoint/2010/main" val="189548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a:t>While DQN solves high dimensional state space, it can only handle discrete and low-dimensional action space. DQN cannot be applied to continuous and high-dimensional action domains. (e.g. control tasks like robots)</a:t>
            </a:r>
          </a:p>
          <a:p>
            <a:pPr marL="228600" indent="-228600">
              <a:buAutoNum type="arabicParenBoth"/>
            </a:pPr>
            <a:r>
              <a:rPr lang="en-US" dirty="0"/>
              <a:t>DDPG is an algorithm that is as follows:</a:t>
            </a:r>
          </a:p>
          <a:p>
            <a:pPr marL="171450" indent="-171450">
              <a:buFont typeface="Arial" panose="020B0604020202020204" pitchFamily="34" charset="0"/>
              <a:buChar char="•"/>
            </a:pPr>
            <a:r>
              <a:rPr lang="en-US" u="sng" dirty="0"/>
              <a:t>Model Free</a:t>
            </a:r>
            <a:r>
              <a:rPr lang="en-US" u="none" dirty="0"/>
              <a:t>: we don’t know the model. We learn it from interaction of the agent with the environment</a:t>
            </a:r>
          </a:p>
          <a:p>
            <a:pPr marL="171450" indent="-171450">
              <a:buFont typeface="Arial" panose="020B0604020202020204" pitchFamily="34" charset="0"/>
              <a:buChar char="•"/>
            </a:pPr>
            <a:r>
              <a:rPr lang="en-US" u="sng" dirty="0"/>
              <a:t>Off-Policy</a:t>
            </a:r>
            <a:r>
              <a:rPr lang="en-US" u="none" dirty="0"/>
              <a:t>: DDPG, like DQN, used as exploratory policy to generate transitions and learns a deterministic policy</a:t>
            </a:r>
          </a:p>
          <a:p>
            <a:pPr marL="171450" indent="-171450">
              <a:buFont typeface="Arial" panose="020B0604020202020204" pitchFamily="34" charset="0"/>
              <a:buChar char="•"/>
            </a:pPr>
            <a:r>
              <a:rPr lang="en-US" u="sng" dirty="0"/>
              <a:t>Continuous and high-dimensional action space</a:t>
            </a:r>
            <a:r>
              <a:rPr lang="en-US" u="none" dirty="0"/>
              <a:t>: DDPG works </a:t>
            </a:r>
            <a:r>
              <a:rPr lang="en-US" b="0" u="none" dirty="0"/>
              <a:t>only</a:t>
            </a:r>
            <a:r>
              <a:rPr lang="en-US" u="none" dirty="0"/>
              <a:t> for a continuous action domain and works well with high-dimensional action spaces</a:t>
            </a:r>
          </a:p>
          <a:p>
            <a:pPr marL="171450" indent="-171450">
              <a:buFont typeface="Arial" panose="020B0604020202020204" pitchFamily="34" charset="0"/>
              <a:buChar char="•"/>
            </a:pPr>
            <a:r>
              <a:rPr lang="en-US" u="sng" dirty="0"/>
              <a:t>Actor-Critic</a:t>
            </a:r>
            <a:r>
              <a:rPr lang="en-US" u="none" dirty="0"/>
              <a:t>: this means we have an actor (policy network) and critic, the action-critic-value (q-value) network</a:t>
            </a:r>
          </a:p>
          <a:p>
            <a:pPr marL="171450" indent="-171450">
              <a:buFont typeface="Arial" panose="020B0604020202020204" pitchFamily="34" charset="0"/>
              <a:buChar char="•"/>
            </a:pPr>
            <a:r>
              <a:rPr lang="en-US" u="sng" dirty="0"/>
              <a:t>Replay-Buffer</a:t>
            </a:r>
            <a:r>
              <a:rPr lang="en-US" u="none" dirty="0"/>
              <a:t>: like DQN, DDPG uses a replay buffer to store translations and uses them to learn. This breaks the temporal dependence/correlation of training examples, which could otherwise mess up the learning</a:t>
            </a:r>
          </a:p>
          <a:p>
            <a:pPr marL="171450" indent="-171450">
              <a:buFont typeface="Arial" panose="020B0604020202020204" pitchFamily="34" charset="0"/>
              <a:buChar char="•"/>
            </a:pPr>
            <a:r>
              <a:rPr lang="en-US" u="sng" dirty="0"/>
              <a:t>Target Network</a:t>
            </a:r>
            <a:r>
              <a:rPr lang="en-US" u="none" dirty="0"/>
              <a:t>: like DQN, it uses a target network to provide fairly stable targets for the q-values to learn. However, unlike DQN, it does not update the target network by copying over the weights of online/agent/main network periodically. Rather, it uses the </a:t>
            </a:r>
            <a:r>
              <a:rPr lang="en-US" u="none" dirty="0" err="1"/>
              <a:t>polyak</a:t>
            </a:r>
            <a:r>
              <a:rPr lang="en-US" u="none" dirty="0"/>
              <a:t>/</a:t>
            </a:r>
            <a:r>
              <a:rPr lang="en-US" u="none" dirty="0" err="1"/>
              <a:t>exponentional</a:t>
            </a:r>
            <a:r>
              <a:rPr lang="en-US" u="none" dirty="0"/>
              <a:t> average to keep moving the target network a little bit after every update to the main network</a:t>
            </a:r>
            <a:endParaRPr lang="en-US" u="sng" dirty="0"/>
          </a:p>
        </p:txBody>
      </p:sp>
      <p:sp>
        <p:nvSpPr>
          <p:cNvPr id="4" name="Slide Number Placeholder 3"/>
          <p:cNvSpPr>
            <a:spLocks noGrp="1"/>
          </p:cNvSpPr>
          <p:nvPr>
            <p:ph type="sldNum" sz="quarter" idx="5"/>
          </p:nvPr>
        </p:nvSpPr>
        <p:spPr/>
        <p:txBody>
          <a:bodyPr/>
          <a:lstStyle/>
          <a:p>
            <a:fld id="{4A4FA641-295E-457C-927C-02F29A720B7A}" type="slidenum">
              <a:rPr lang="en-US" smtClean="0"/>
              <a:t>5</a:t>
            </a:fld>
            <a:endParaRPr lang="en-US"/>
          </a:p>
        </p:txBody>
      </p:sp>
    </p:spTree>
    <p:extLst>
      <p:ext uri="{BB962C8B-B14F-4D97-AF65-F5344CB8AC3E}">
        <p14:creationId xmlns:p14="http://schemas.microsoft.com/office/powerpoint/2010/main" val="3732767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none" baseline="0" dirty="0"/>
              <a:t>The final step is the implementation of the DDPG algorithm, which uses the earlier ‘</a:t>
            </a:r>
            <a:r>
              <a:rPr lang="en-US" u="none" baseline="0" dirty="0" err="1"/>
              <a:t>one_step_update</a:t>
            </a:r>
            <a:r>
              <a:rPr lang="en-US" u="none" baseline="0" dirty="0"/>
              <a:t>’ function. It creates the optimizer and initializes the environment. It keeps stepping through the environment using the current online policy. </a:t>
            </a:r>
          </a:p>
          <a:p>
            <a:pPr marL="0" indent="0">
              <a:buNone/>
            </a:pPr>
            <a:r>
              <a:rPr lang="en-US" u="none" baseline="0" dirty="0"/>
              <a:t>We run the code multiple times in the loop.  We have used ‘epochs=5’ for demonstration purposes. You may want to run it a lot longer, something like 100 epochs or so.</a:t>
            </a:r>
          </a:p>
        </p:txBody>
      </p:sp>
      <p:sp>
        <p:nvSpPr>
          <p:cNvPr id="4" name="Slide Number Placeholder 3"/>
          <p:cNvSpPr>
            <a:spLocks noGrp="1"/>
          </p:cNvSpPr>
          <p:nvPr>
            <p:ph type="sldNum" sz="quarter" idx="5"/>
          </p:nvPr>
        </p:nvSpPr>
        <p:spPr/>
        <p:txBody>
          <a:bodyPr/>
          <a:lstStyle/>
          <a:p>
            <a:fld id="{4A4FA641-295E-457C-927C-02F29A720B7A}" type="slidenum">
              <a:rPr lang="en-US" smtClean="0"/>
              <a:t>14</a:t>
            </a:fld>
            <a:endParaRPr lang="en-US"/>
          </a:p>
        </p:txBody>
      </p:sp>
    </p:spTree>
    <p:extLst>
      <p:ext uri="{BB962C8B-B14F-4D97-AF65-F5344CB8AC3E}">
        <p14:creationId xmlns:p14="http://schemas.microsoft.com/office/powerpoint/2010/main" val="256317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u="none" baseline="0" dirty="0"/>
              <a:t>Clipped double Q-Learning: Twin Delayed DDPG (TD3) uses two independent Q-functions and takes the minimum of the two while forming targets. This modification is the reason the algorithm is called ‘twin’</a:t>
            </a:r>
          </a:p>
          <a:p>
            <a:pPr marL="171450" indent="-171450">
              <a:buFont typeface="Arial" panose="020B0604020202020204" pitchFamily="34" charset="0"/>
              <a:buChar char="•"/>
            </a:pPr>
            <a:r>
              <a:rPr lang="en-US" u="none" baseline="0" dirty="0"/>
              <a:t>Delayed policy updates: TD3 updates the policy and target networks less frequently as compared to the Q-function updates. It is recommended that one update to the policy and target networks for every two updates of the Q-function. This modification is the reason to call this algorithm ‘delayed’</a:t>
            </a:r>
          </a:p>
          <a:p>
            <a:pPr marL="171450" indent="-171450">
              <a:buFont typeface="Arial" panose="020B0604020202020204" pitchFamily="34" charset="0"/>
              <a:buChar char="•"/>
            </a:pPr>
            <a:r>
              <a:rPr lang="en-US" u="none" baseline="0" dirty="0"/>
              <a:t>Target policy smoothing: TD3 adds noise to the target action, making it harder for the policy to exploit Q-function estimation errors and control the overestimation bias</a:t>
            </a:r>
          </a:p>
        </p:txBody>
      </p:sp>
      <p:sp>
        <p:nvSpPr>
          <p:cNvPr id="4" name="Slide Number Placeholder 3"/>
          <p:cNvSpPr>
            <a:spLocks noGrp="1"/>
          </p:cNvSpPr>
          <p:nvPr>
            <p:ph type="sldNum" sz="quarter" idx="5"/>
          </p:nvPr>
        </p:nvSpPr>
        <p:spPr/>
        <p:txBody>
          <a:bodyPr/>
          <a:lstStyle/>
          <a:p>
            <a:fld id="{4A4FA641-295E-457C-927C-02F29A720B7A}" type="slidenum">
              <a:rPr lang="en-US" smtClean="0"/>
              <a:t>16</a:t>
            </a:fld>
            <a:endParaRPr lang="en-US"/>
          </a:p>
        </p:txBody>
      </p:sp>
    </p:spTree>
    <p:extLst>
      <p:ext uri="{BB962C8B-B14F-4D97-AF65-F5344CB8AC3E}">
        <p14:creationId xmlns:p14="http://schemas.microsoft.com/office/powerpoint/2010/main" val="1833502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u="none" baseline="0" dirty="0"/>
              <a:t>The individual Q-network (critic) </a:t>
            </a:r>
            <a:r>
              <a:rPr lang="en-US" u="none" baseline="0" dirty="0" err="1"/>
              <a:t>MLPQFunction</a:t>
            </a:r>
            <a:r>
              <a:rPr lang="en-US" u="none" baseline="0" dirty="0"/>
              <a:t> and policy-network (actor) </a:t>
            </a:r>
            <a:r>
              <a:rPr lang="en-US" u="none" baseline="0" dirty="0" err="1"/>
              <a:t>MLPActor</a:t>
            </a:r>
            <a:r>
              <a:rPr lang="en-US" u="none" baseline="0" dirty="0"/>
              <a:t> are the same as we saw for DDPG. However, the agent where we combine the actor and critic together </a:t>
            </a:r>
            <a:r>
              <a:rPr lang="en-US" u="none" baseline="0" dirty="0" err="1"/>
              <a:t>MLPActorCritic</a:t>
            </a:r>
            <a:r>
              <a:rPr lang="en-US" u="none" baseline="0" dirty="0"/>
              <a:t> has a minor change. We now have two Q-networks in line with the ‘twin; part of TD3.</a:t>
            </a:r>
          </a:p>
        </p:txBody>
      </p:sp>
      <p:sp>
        <p:nvSpPr>
          <p:cNvPr id="4" name="Slide Number Placeholder 3"/>
          <p:cNvSpPr>
            <a:spLocks noGrp="1"/>
          </p:cNvSpPr>
          <p:nvPr>
            <p:ph type="sldNum" sz="quarter" idx="5"/>
          </p:nvPr>
        </p:nvSpPr>
        <p:spPr/>
        <p:txBody>
          <a:bodyPr/>
          <a:lstStyle/>
          <a:p>
            <a:fld id="{4A4FA641-295E-457C-927C-02F29A720B7A}" type="slidenum">
              <a:rPr lang="en-US" smtClean="0"/>
              <a:t>17</a:t>
            </a:fld>
            <a:endParaRPr lang="en-US"/>
          </a:p>
        </p:txBody>
      </p:sp>
    </p:spTree>
    <p:extLst>
      <p:ext uri="{BB962C8B-B14F-4D97-AF65-F5344CB8AC3E}">
        <p14:creationId xmlns:p14="http://schemas.microsoft.com/office/powerpoint/2010/main" val="250487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u="none" baseline="0" dirty="0"/>
              <a:t>The next change is in the way Q-loss is calculated. We implement target policy smoothing and clipped double Q-learning</a:t>
            </a:r>
          </a:p>
        </p:txBody>
      </p:sp>
      <p:sp>
        <p:nvSpPr>
          <p:cNvPr id="4" name="Slide Number Placeholder 3"/>
          <p:cNvSpPr>
            <a:spLocks noGrp="1"/>
          </p:cNvSpPr>
          <p:nvPr>
            <p:ph type="sldNum" sz="quarter" idx="5"/>
          </p:nvPr>
        </p:nvSpPr>
        <p:spPr/>
        <p:txBody>
          <a:bodyPr/>
          <a:lstStyle/>
          <a:p>
            <a:fld id="{4A4FA641-295E-457C-927C-02F29A720B7A}" type="slidenum">
              <a:rPr lang="en-US" smtClean="0"/>
              <a:t>18</a:t>
            </a:fld>
            <a:endParaRPr lang="en-US"/>
          </a:p>
        </p:txBody>
      </p:sp>
    </p:spTree>
    <p:extLst>
      <p:ext uri="{BB962C8B-B14F-4D97-AF65-F5344CB8AC3E}">
        <p14:creationId xmlns:p14="http://schemas.microsoft.com/office/powerpoint/2010/main" val="312652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u="none" baseline="0" dirty="0"/>
              <a:t>There are some changes in the main loop of TD3 compared to DDPG’s one. Unlike DDPG, in TD3 we update the online policy and the target weights once for every two updates of Q-networks. It is a minor change to the DDPG’s main loop code.</a:t>
            </a:r>
          </a:p>
        </p:txBody>
      </p:sp>
      <p:sp>
        <p:nvSpPr>
          <p:cNvPr id="4" name="Slide Number Placeholder 3"/>
          <p:cNvSpPr>
            <a:spLocks noGrp="1"/>
          </p:cNvSpPr>
          <p:nvPr>
            <p:ph type="sldNum" sz="quarter" idx="5"/>
          </p:nvPr>
        </p:nvSpPr>
        <p:spPr/>
        <p:txBody>
          <a:bodyPr/>
          <a:lstStyle/>
          <a:p>
            <a:fld id="{4A4FA641-295E-457C-927C-02F29A720B7A}" type="slidenum">
              <a:rPr lang="en-US" smtClean="0"/>
              <a:t>19</a:t>
            </a:fld>
            <a:endParaRPr lang="en-US"/>
          </a:p>
        </p:txBody>
      </p:sp>
    </p:spTree>
    <p:extLst>
      <p:ext uri="{BB962C8B-B14F-4D97-AF65-F5344CB8AC3E}">
        <p14:creationId xmlns:p14="http://schemas.microsoft.com/office/powerpoint/2010/main" val="1848983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u="none" baseline="0" dirty="0"/>
              <a:t>We run TD3 for the Pendulum environment. We can see that after five episodes, the pendulum gets well balances in the upright condition. </a:t>
            </a:r>
          </a:p>
        </p:txBody>
      </p:sp>
      <p:sp>
        <p:nvSpPr>
          <p:cNvPr id="4" name="Slide Number Placeholder 3"/>
          <p:cNvSpPr>
            <a:spLocks noGrp="1"/>
          </p:cNvSpPr>
          <p:nvPr>
            <p:ph type="sldNum" sz="quarter" idx="5"/>
          </p:nvPr>
        </p:nvSpPr>
        <p:spPr/>
        <p:txBody>
          <a:bodyPr/>
          <a:lstStyle/>
          <a:p>
            <a:fld id="{4A4FA641-295E-457C-927C-02F29A720B7A}" type="slidenum">
              <a:rPr lang="en-US" smtClean="0"/>
              <a:t>20</a:t>
            </a:fld>
            <a:endParaRPr lang="en-US"/>
          </a:p>
        </p:txBody>
      </p:sp>
    </p:spTree>
    <p:extLst>
      <p:ext uri="{BB962C8B-B14F-4D97-AF65-F5344CB8AC3E}">
        <p14:creationId xmlns:p14="http://schemas.microsoft.com/office/powerpoint/2010/main" val="75371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u="none" dirty="0"/>
          </a:p>
        </p:txBody>
      </p:sp>
      <p:sp>
        <p:nvSpPr>
          <p:cNvPr id="4" name="Slide Number Placeholder 3"/>
          <p:cNvSpPr>
            <a:spLocks noGrp="1"/>
          </p:cNvSpPr>
          <p:nvPr>
            <p:ph type="sldNum" sz="quarter" idx="5"/>
          </p:nvPr>
        </p:nvSpPr>
        <p:spPr/>
        <p:txBody>
          <a:bodyPr/>
          <a:lstStyle/>
          <a:p>
            <a:fld id="{4A4FA641-295E-457C-927C-02F29A720B7A}" type="slidenum">
              <a:rPr lang="en-US" smtClean="0"/>
              <a:t>6</a:t>
            </a:fld>
            <a:endParaRPr lang="en-US"/>
          </a:p>
        </p:txBody>
      </p:sp>
    </p:spTree>
    <p:extLst>
      <p:ext uri="{BB962C8B-B14F-4D97-AF65-F5344CB8AC3E}">
        <p14:creationId xmlns:p14="http://schemas.microsoft.com/office/powerpoint/2010/main" val="306308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u="none" dirty="0"/>
                  <a:t>Lets turn our attention to actual coding part. First look at actor network. We define a simple neural network with two hidden layers of size 256, each with </a:t>
                </a:r>
                <a:r>
                  <a:rPr lang="en-US" u="none" dirty="0" err="1"/>
                  <a:t>ReLU</a:t>
                </a:r>
                <a:r>
                  <a:rPr lang="en-US" u="none" dirty="0"/>
                  <a:t> activation. We implement the network forward logic in a function called ‘call’. If you look at ‘call’ function, you will notice that the final layer (</a:t>
                </a:r>
                <a:r>
                  <a:rPr lang="en-US" u="none" dirty="0" err="1"/>
                  <a:t>self.actor</a:t>
                </a:r>
                <a:r>
                  <a:rPr lang="en-US" u="none" dirty="0"/>
                  <a:t>) is passed through the ‘tanh’ activation. It re-maps the values in (</a:t>
                </a:r>
                <a14:m>
                  <m:oMath xmlns:m="http://schemas.openxmlformats.org/officeDocument/2006/math">
                    <m:r>
                      <a:rPr lang="en-US" b="0" i="0" u="none" smtClean="0">
                        <a:latin typeface="Cambria Math" panose="02040503050406030204" pitchFamily="18" charset="0"/>
                        <a:ea typeface="Cambria Math" panose="02040503050406030204" pitchFamily="18" charset="0"/>
                      </a:rPr>
                      <m:t>−</m:t>
                    </m:r>
                    <m:r>
                      <a:rPr lang="en-US" i="1" u="none" smtClean="0">
                        <a:latin typeface="Cambria Math" panose="02040503050406030204" pitchFamily="18" charset="0"/>
                        <a:ea typeface="Cambria Math" panose="02040503050406030204" pitchFamily="18" charset="0"/>
                      </a:rPr>
                      <m:t>∞</m:t>
                    </m:r>
                    <m:r>
                      <a:rPr lang="en-US" b="0" i="1" u="none" smtClean="0">
                        <a:latin typeface="Cambria Math" panose="02040503050406030204" pitchFamily="18" charset="0"/>
                        <a:ea typeface="Cambria Math" panose="02040503050406030204" pitchFamily="18" charset="0"/>
                      </a:rPr>
                      <m:t>;</m:t>
                    </m:r>
                    <m:r>
                      <a:rPr lang="en-US" i="1" u="none" smtClean="0">
                        <a:latin typeface="Cambria Math" panose="02040503050406030204" pitchFamily="18" charset="0"/>
                        <a:ea typeface="Cambria Math" panose="02040503050406030204" pitchFamily="18" charset="0"/>
                      </a:rPr>
                      <m:t>∞</m:t>
                    </m:r>
                  </m:oMath>
                </a14:m>
                <a:r>
                  <a:rPr lang="en-US" u="none" dirty="0"/>
                  <a:t>) to a squashed range (-1, 1).</a:t>
                </a:r>
                <a:r>
                  <a:rPr lang="en-US" u="none" baseline="0" dirty="0"/>
                  <a:t> We then multiply this squashed value with the action limit (</a:t>
                </a:r>
                <a:r>
                  <a:rPr lang="en-US" u="none" baseline="0" dirty="0" err="1"/>
                  <a:t>self.action_limit</a:t>
                </a:r>
                <a:r>
                  <a:rPr lang="en-US" u="none" baseline="0" dirty="0"/>
                  <a:t>) so that the continuous output from ‘</a:t>
                </a:r>
                <a:r>
                  <a:rPr lang="en-US" u="none" baseline="0" dirty="0" err="1"/>
                  <a:t>MLPActor</a:t>
                </a:r>
                <a:r>
                  <a:rPr lang="en-US" u="none" baseline="0" dirty="0"/>
                  <a:t>’ is within the valid range of action values that the environment accepts.</a:t>
                </a:r>
              </a:p>
            </p:txBody>
          </p:sp>
        </mc:Choice>
        <mc:Fallback xmlns="">
          <p:sp>
            <p:nvSpPr>
              <p:cNvPr id="3" name="Notes Placeholder 2"/>
              <p:cNvSpPr>
                <a:spLocks noGrp="1"/>
              </p:cNvSpPr>
              <p:nvPr>
                <p:ph type="body" idx="1"/>
              </p:nvPr>
            </p:nvSpPr>
            <p:spPr/>
            <p:txBody>
              <a:bodyPr/>
              <a:lstStyle/>
              <a:p>
                <a:pPr marL="0" indent="0">
                  <a:buNone/>
                </a:pPr>
                <a:r>
                  <a:rPr lang="en-US" u="none" dirty="0"/>
                  <a:t>Lets turn our attention to actual coding part. First look at actor network. We define a simple neural network with two hidden layers of size 256, each with </a:t>
                </a:r>
                <a:r>
                  <a:rPr lang="en-US" u="none" dirty="0" err="1"/>
                  <a:t>ReLU</a:t>
                </a:r>
                <a:r>
                  <a:rPr lang="en-US" u="none" dirty="0"/>
                  <a:t> activation. We implement the network forward logic in a function called ‘call’. If you look at ‘call’ function, you will notice that the final layer (</a:t>
                </a:r>
                <a:r>
                  <a:rPr lang="en-US" u="none" dirty="0" err="1"/>
                  <a:t>self.actor</a:t>
                </a:r>
                <a:r>
                  <a:rPr lang="en-US" u="none" dirty="0"/>
                  <a:t>) is passed through the ‘tanh’ activation. It re-maps the values in (</a:t>
                </a:r>
                <a:r>
                  <a:rPr lang="en-US" b="0" i="0" u="none">
                    <a:latin typeface="Cambria Math" panose="02040503050406030204" pitchFamily="18" charset="0"/>
                    <a:ea typeface="Cambria Math" panose="02040503050406030204" pitchFamily="18" charset="0"/>
                  </a:rPr>
                  <a:t>−</a:t>
                </a:r>
                <a:r>
                  <a:rPr lang="en-US" i="0" u="none">
                    <a:latin typeface="Cambria Math" panose="02040503050406030204" pitchFamily="18" charset="0"/>
                    <a:ea typeface="Cambria Math" panose="02040503050406030204" pitchFamily="18" charset="0"/>
                  </a:rPr>
                  <a:t>∞</a:t>
                </a:r>
                <a:r>
                  <a:rPr lang="en-US" b="0" i="0" u="none">
                    <a:latin typeface="Cambria Math" panose="02040503050406030204" pitchFamily="18" charset="0"/>
                    <a:ea typeface="Cambria Math" panose="02040503050406030204" pitchFamily="18" charset="0"/>
                  </a:rPr>
                  <a:t>;</a:t>
                </a:r>
                <a:r>
                  <a:rPr lang="en-US" i="0" u="none">
                    <a:latin typeface="Cambria Math" panose="02040503050406030204" pitchFamily="18" charset="0"/>
                    <a:ea typeface="Cambria Math" panose="02040503050406030204" pitchFamily="18" charset="0"/>
                  </a:rPr>
                  <a:t>∞</a:t>
                </a:r>
                <a:r>
                  <a:rPr lang="en-US" u="none" dirty="0"/>
                  <a:t>) to a squashed range (-1, 1).</a:t>
                </a:r>
                <a:r>
                  <a:rPr lang="en-US" u="none" baseline="0" dirty="0"/>
                  <a:t> We then multiply this squashed value with the action limit (</a:t>
                </a:r>
                <a:r>
                  <a:rPr lang="en-US" u="none" baseline="0" dirty="0" err="1"/>
                  <a:t>self.action_limit</a:t>
                </a:r>
                <a:r>
                  <a:rPr lang="en-US" u="none" baseline="0" dirty="0"/>
                  <a:t>) so that the continuous output from ‘</a:t>
                </a:r>
                <a:r>
                  <a:rPr lang="en-US" u="none" baseline="0" dirty="0" err="1"/>
                  <a:t>MLPActor</a:t>
                </a:r>
                <a:r>
                  <a:rPr lang="en-US" u="none" baseline="0" dirty="0"/>
                  <a:t>’ is within the valid range of action values that the environment accepts.</a:t>
                </a:r>
              </a:p>
            </p:txBody>
          </p:sp>
        </mc:Fallback>
      </mc:AlternateContent>
      <p:sp>
        <p:nvSpPr>
          <p:cNvPr id="4" name="Slide Number Placeholder 3"/>
          <p:cNvSpPr>
            <a:spLocks noGrp="1"/>
          </p:cNvSpPr>
          <p:nvPr>
            <p:ph type="sldNum" sz="quarter" idx="5"/>
          </p:nvPr>
        </p:nvSpPr>
        <p:spPr/>
        <p:txBody>
          <a:bodyPr/>
          <a:lstStyle/>
          <a:p>
            <a:fld id="{4A4FA641-295E-457C-927C-02F29A720B7A}" type="slidenum">
              <a:rPr lang="en-US" smtClean="0"/>
              <a:t>7</a:t>
            </a:fld>
            <a:endParaRPr lang="en-US"/>
          </a:p>
        </p:txBody>
      </p:sp>
    </p:spTree>
    <p:extLst>
      <p:ext uri="{BB962C8B-B14F-4D97-AF65-F5344CB8AC3E}">
        <p14:creationId xmlns:p14="http://schemas.microsoft.com/office/powerpoint/2010/main" val="342296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u="none" baseline="0" dirty="0"/>
                  <a:t>Q-Network (Critic)</a:t>
                </a:r>
              </a:p>
              <a:p>
                <a:pPr marL="0" indent="0">
                  <a:buNone/>
                </a:pPr>
                <a:r>
                  <a:rPr lang="en-US" u="none" baseline="0" dirty="0"/>
                  <a:t>This is also a simple two-layer hidden network with </a:t>
                </a:r>
                <a:r>
                  <a:rPr lang="en-US" u="none" baseline="0" dirty="0" err="1"/>
                  <a:t>ReLU</a:t>
                </a:r>
                <a:r>
                  <a:rPr lang="en-US" u="none" baseline="0" dirty="0"/>
                  <a:t> activation and then a final layer with number of outputs equal to one. The final layer does not have any activation, enabling the network to produce any value as output of the network. This network is outputting the q-values, and that is why we need to have a possible range of (</a:t>
                </a:r>
                <a14:m>
                  <m:oMath xmlns:m="http://schemas.openxmlformats.org/officeDocument/2006/math">
                    <m:r>
                      <a:rPr lang="en-US" b="0" i="0" u="none" baseline="0" smtClean="0">
                        <a:latin typeface="Cambria Math" panose="02040503050406030204" pitchFamily="18" charset="0"/>
                        <a:ea typeface="Cambria Math" panose="02040503050406030204" pitchFamily="18" charset="0"/>
                      </a:rPr>
                      <m:t>−</m:t>
                    </m:r>
                    <m:r>
                      <a:rPr lang="en-US" i="1" u="none" baseline="0" smtClean="0">
                        <a:latin typeface="Cambria Math" panose="02040503050406030204" pitchFamily="18" charset="0"/>
                        <a:ea typeface="Cambria Math" panose="02040503050406030204" pitchFamily="18" charset="0"/>
                      </a:rPr>
                      <m:t>∞</m:t>
                    </m:r>
                    <m:r>
                      <a:rPr lang="en-US" b="0" i="1" u="none" baseline="0" smtClean="0">
                        <a:latin typeface="Cambria Math" panose="02040503050406030204" pitchFamily="18" charset="0"/>
                        <a:ea typeface="Cambria Math" panose="02040503050406030204" pitchFamily="18" charset="0"/>
                      </a:rPr>
                      <m:t>; </m:t>
                    </m:r>
                    <m:r>
                      <a:rPr lang="en-US" i="1" u="none" baseline="0" smtClean="0">
                        <a:latin typeface="Cambria Math" panose="02040503050406030204" pitchFamily="18" charset="0"/>
                        <a:ea typeface="Cambria Math" panose="02040503050406030204" pitchFamily="18" charset="0"/>
                      </a:rPr>
                      <m:t>∞</m:t>
                    </m:r>
                    <m:r>
                      <a:rPr lang="en-US" b="0" i="1" u="none" baseline="0" smtClean="0">
                        <a:latin typeface="Cambria Math" panose="02040503050406030204" pitchFamily="18" charset="0"/>
                        <a:ea typeface="Cambria Math" panose="02040503050406030204" pitchFamily="18" charset="0"/>
                      </a:rPr>
                      <m:t>).</m:t>
                    </m:r>
                  </m:oMath>
                </a14:m>
                <a:endParaRPr lang="en-US" u="none" baseline="0" dirty="0"/>
              </a:p>
            </p:txBody>
          </p:sp>
        </mc:Choice>
        <mc:Fallback xmlns="">
          <p:sp>
            <p:nvSpPr>
              <p:cNvPr id="3" name="Notes Placeholder 2"/>
              <p:cNvSpPr>
                <a:spLocks noGrp="1"/>
              </p:cNvSpPr>
              <p:nvPr>
                <p:ph type="body" idx="1"/>
              </p:nvPr>
            </p:nvSpPr>
            <p:spPr/>
            <p:txBody>
              <a:bodyPr/>
              <a:lstStyle/>
              <a:p>
                <a:pPr marL="0" indent="0">
                  <a:buNone/>
                </a:pPr>
                <a:r>
                  <a:rPr lang="en-US" u="none" baseline="0" dirty="0"/>
                  <a:t>Q-Network (Critic)</a:t>
                </a:r>
              </a:p>
              <a:p>
                <a:pPr marL="0" indent="0">
                  <a:buNone/>
                </a:pPr>
                <a:r>
                  <a:rPr lang="en-US" u="none" baseline="0" dirty="0"/>
                  <a:t>This is also a simple two-layer hidden network with </a:t>
                </a:r>
                <a:r>
                  <a:rPr lang="en-US" u="none" baseline="0" dirty="0" err="1"/>
                  <a:t>ReLU</a:t>
                </a:r>
                <a:r>
                  <a:rPr lang="en-US" u="none" baseline="0" dirty="0"/>
                  <a:t> activation and then a final layer with number of outputs equal to one. The final layer does not have any activation, enabling the network to produce any value as output of the network. This network is outputting the q-values, and that is why we need to have a possible range of (</a:t>
                </a:r>
                <a:r>
                  <a:rPr lang="en-US" b="0" i="0" u="none" baseline="0">
                    <a:latin typeface="Cambria Math" panose="02040503050406030204" pitchFamily="18" charset="0"/>
                    <a:ea typeface="Cambria Math" panose="02040503050406030204" pitchFamily="18" charset="0"/>
                  </a:rPr>
                  <a:t>−</a:t>
                </a:r>
                <a:r>
                  <a:rPr lang="en-US" i="0" u="none" baseline="0">
                    <a:latin typeface="Cambria Math" panose="02040503050406030204" pitchFamily="18" charset="0"/>
                    <a:ea typeface="Cambria Math" panose="02040503050406030204" pitchFamily="18" charset="0"/>
                  </a:rPr>
                  <a:t>∞</a:t>
                </a:r>
                <a:r>
                  <a:rPr lang="en-US" b="0" i="0" u="none" baseline="0">
                    <a:latin typeface="Cambria Math" panose="02040503050406030204" pitchFamily="18" charset="0"/>
                    <a:ea typeface="Cambria Math" panose="02040503050406030204" pitchFamily="18" charset="0"/>
                  </a:rPr>
                  <a:t>; </a:t>
                </a:r>
                <a:r>
                  <a:rPr lang="en-US" i="0" u="none" baseline="0">
                    <a:latin typeface="Cambria Math" panose="02040503050406030204" pitchFamily="18" charset="0"/>
                    <a:ea typeface="Cambria Math" panose="02040503050406030204" pitchFamily="18" charset="0"/>
                  </a:rPr>
                  <a:t>∞</a:t>
                </a:r>
                <a:r>
                  <a:rPr lang="en-US" b="0" i="0" u="none" baseline="0">
                    <a:latin typeface="Cambria Math" panose="02040503050406030204" pitchFamily="18" charset="0"/>
                    <a:ea typeface="Cambria Math" panose="02040503050406030204" pitchFamily="18" charset="0"/>
                  </a:rPr>
                  <a:t>).</a:t>
                </a:r>
                <a:endParaRPr lang="en-US" u="none" baseline="0" dirty="0"/>
              </a:p>
            </p:txBody>
          </p:sp>
        </mc:Fallback>
      </mc:AlternateContent>
      <p:sp>
        <p:nvSpPr>
          <p:cNvPr id="4" name="Slide Number Placeholder 3"/>
          <p:cNvSpPr>
            <a:spLocks noGrp="1"/>
          </p:cNvSpPr>
          <p:nvPr>
            <p:ph type="sldNum" sz="quarter" idx="5"/>
          </p:nvPr>
        </p:nvSpPr>
        <p:spPr/>
        <p:txBody>
          <a:bodyPr/>
          <a:lstStyle/>
          <a:p>
            <a:fld id="{4A4FA641-295E-457C-927C-02F29A720B7A}" type="slidenum">
              <a:rPr lang="en-US" smtClean="0"/>
              <a:t>8</a:t>
            </a:fld>
            <a:endParaRPr lang="en-US"/>
          </a:p>
        </p:txBody>
      </p:sp>
    </p:spTree>
    <p:extLst>
      <p:ext uri="{BB962C8B-B14F-4D97-AF65-F5344CB8AC3E}">
        <p14:creationId xmlns:p14="http://schemas.microsoft.com/office/powerpoint/2010/main" val="1132720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none" baseline="0" dirty="0"/>
              <a:t>One both networks are defined, we combine them into a single class that allow us to manage the online and target networks in a more modular way. This is just for better code organization and nothing more. The class combining the two networks is implemented as ‘</a:t>
            </a:r>
            <a:r>
              <a:rPr lang="en-US" u="none" baseline="0" dirty="0" err="1"/>
              <a:t>MLPActorCritic</a:t>
            </a:r>
            <a:r>
              <a:rPr lang="en-US" u="none" baseline="0" dirty="0"/>
              <a:t>’. In this class, we also define a function ‘</a:t>
            </a:r>
            <a:r>
              <a:rPr lang="en-US" u="none" baseline="0" dirty="0" err="1"/>
              <a:t>get_action</a:t>
            </a:r>
            <a:r>
              <a:rPr lang="en-US" u="none" baseline="0" dirty="0"/>
              <a:t>’, which takes the state and a noise scale. </a:t>
            </a:r>
          </a:p>
        </p:txBody>
      </p:sp>
      <p:sp>
        <p:nvSpPr>
          <p:cNvPr id="4" name="Slide Number Placeholder 3"/>
          <p:cNvSpPr>
            <a:spLocks noGrp="1"/>
          </p:cNvSpPr>
          <p:nvPr>
            <p:ph type="sldNum" sz="quarter" idx="5"/>
          </p:nvPr>
        </p:nvSpPr>
        <p:spPr/>
        <p:txBody>
          <a:bodyPr/>
          <a:lstStyle/>
          <a:p>
            <a:fld id="{4A4FA641-295E-457C-927C-02F29A720B7A}" type="slidenum">
              <a:rPr lang="en-US" smtClean="0"/>
              <a:t>9</a:t>
            </a:fld>
            <a:endParaRPr lang="en-US"/>
          </a:p>
        </p:txBody>
      </p:sp>
    </p:spTree>
    <p:extLst>
      <p:ext uri="{BB962C8B-B14F-4D97-AF65-F5344CB8AC3E}">
        <p14:creationId xmlns:p14="http://schemas.microsoft.com/office/powerpoint/2010/main" val="378330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none" baseline="0" dirty="0"/>
              <a:t>Next, we look in into the Q-Loss calculation.</a:t>
            </a:r>
          </a:p>
          <a:p>
            <a:pPr marL="0" indent="0">
              <a:buNone/>
            </a:pPr>
            <a:r>
              <a:rPr lang="en-US" u="none" baseline="0" dirty="0"/>
              <a:t>After converting </a:t>
            </a:r>
            <a:r>
              <a:rPr lang="en-US" u="none" baseline="0" dirty="0" err="1"/>
              <a:t>numpy</a:t>
            </a:r>
            <a:r>
              <a:rPr lang="en-US" u="none" baseline="0" dirty="0"/>
              <a:t> array to proper data types, then we calculate Q-values (</a:t>
            </a:r>
            <a:r>
              <a:rPr lang="en-US" u="none" baseline="0" dirty="0" err="1"/>
              <a:t>predicted_qvalues</a:t>
            </a:r>
            <a:r>
              <a:rPr lang="en-US" u="none" baseline="0" dirty="0"/>
              <a:t>) using the batch of (states, actions) and pass it through the policy (target) network.</a:t>
            </a:r>
          </a:p>
          <a:p>
            <a:pPr marL="0" indent="0">
              <a:buNone/>
            </a:pPr>
            <a:r>
              <a:rPr lang="en-US" u="none" baseline="0" dirty="0"/>
              <a:t>Following this, we calculate the target value and loss </a:t>
            </a:r>
            <a:r>
              <a:rPr lang="en-US" u="none" baseline="0" dirty="0" err="1"/>
              <a:t>q_values</a:t>
            </a:r>
            <a:r>
              <a:rPr lang="en-US" u="none" baseline="0" dirty="0"/>
              <a:t> by using ‘</a:t>
            </a:r>
            <a:r>
              <a:rPr lang="en-US" u="none" baseline="0" dirty="0" err="1"/>
              <a:t>tape.stop_recording</a:t>
            </a:r>
            <a:r>
              <a:rPr lang="en-US" u="none" baseline="0" dirty="0"/>
              <a:t>()’ to stop the gradient computation in the target network.</a:t>
            </a:r>
          </a:p>
        </p:txBody>
      </p:sp>
      <p:sp>
        <p:nvSpPr>
          <p:cNvPr id="4" name="Slide Number Placeholder 3"/>
          <p:cNvSpPr>
            <a:spLocks noGrp="1"/>
          </p:cNvSpPr>
          <p:nvPr>
            <p:ph type="sldNum" sz="quarter" idx="5"/>
          </p:nvPr>
        </p:nvSpPr>
        <p:spPr/>
        <p:txBody>
          <a:bodyPr/>
          <a:lstStyle/>
          <a:p>
            <a:fld id="{4A4FA641-295E-457C-927C-02F29A720B7A}" type="slidenum">
              <a:rPr lang="en-US" smtClean="0"/>
              <a:t>10</a:t>
            </a:fld>
            <a:endParaRPr lang="en-US"/>
          </a:p>
        </p:txBody>
      </p:sp>
    </p:spTree>
    <p:extLst>
      <p:ext uri="{BB962C8B-B14F-4D97-AF65-F5344CB8AC3E}">
        <p14:creationId xmlns:p14="http://schemas.microsoft.com/office/powerpoint/2010/main" val="1117611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none" baseline="0" dirty="0"/>
              <a:t>This is a straightforward computation. It is just a three-line code implementation. Please note the ‘-’ sing in the loss. Our algorithm needs to do gradient ascent on the policy objective, but auto-differentiation libraries like </a:t>
            </a:r>
            <a:r>
              <a:rPr lang="en-US" u="none" baseline="0" dirty="0" err="1"/>
              <a:t>Tensorflow</a:t>
            </a:r>
            <a:r>
              <a:rPr lang="en-US" u="none" baseline="0" dirty="0"/>
              <a:t> implement gradient descent. Multiplying the policy objective by -1.0 makes it a loss, and gradient descent on a loss is the same as gradient ascent on a policy objective.</a:t>
            </a:r>
          </a:p>
        </p:txBody>
      </p:sp>
      <p:sp>
        <p:nvSpPr>
          <p:cNvPr id="4" name="Slide Number Placeholder 3"/>
          <p:cNvSpPr>
            <a:spLocks noGrp="1"/>
          </p:cNvSpPr>
          <p:nvPr>
            <p:ph type="sldNum" sz="quarter" idx="5"/>
          </p:nvPr>
        </p:nvSpPr>
        <p:spPr/>
        <p:txBody>
          <a:bodyPr/>
          <a:lstStyle/>
          <a:p>
            <a:fld id="{4A4FA641-295E-457C-927C-02F29A720B7A}" type="slidenum">
              <a:rPr lang="en-US" smtClean="0"/>
              <a:t>11</a:t>
            </a:fld>
            <a:endParaRPr lang="en-US"/>
          </a:p>
        </p:txBody>
      </p:sp>
    </p:spTree>
    <p:extLst>
      <p:ext uri="{BB962C8B-B14F-4D97-AF65-F5344CB8AC3E}">
        <p14:creationId xmlns:p14="http://schemas.microsoft.com/office/powerpoint/2010/main" val="245849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none" baseline="0" dirty="0"/>
              <a:t>Next, we define a function called ‘</a:t>
            </a:r>
            <a:r>
              <a:rPr lang="en-US" u="none" baseline="0" dirty="0" err="1"/>
              <a:t>one_step_update</a:t>
            </a:r>
            <a:r>
              <a:rPr lang="en-US" u="none" baseline="0" dirty="0"/>
              <a:t>( )’ that gets a batch of (states, actions, rewards, </a:t>
            </a:r>
            <a:r>
              <a:rPr lang="en-US" u="none" baseline="0" dirty="0" err="1"/>
              <a:t>next_states</a:t>
            </a:r>
            <a:r>
              <a:rPr lang="en-US" u="none" baseline="0" dirty="0"/>
              <a:t>, </a:t>
            </a:r>
            <a:r>
              <a:rPr lang="en-US" u="none" baseline="0" dirty="0" err="1"/>
              <a:t>done_flags</a:t>
            </a:r>
            <a:r>
              <a:rPr lang="en-US" u="none" baseline="0" dirty="0"/>
              <a:t>) and compute the Q-loss followed by back propagation and then a similar step of policy-loss computation followed by the gradient step. It finally carries out an update to the target </a:t>
            </a:r>
            <a:r>
              <a:rPr lang="en-US" u="none" baseline="0" dirty="0" err="1"/>
              <a:t>enetwork</a:t>
            </a:r>
            <a:r>
              <a:rPr lang="en-US" u="none" baseline="0" dirty="0"/>
              <a:t> weights using ‘</a:t>
            </a:r>
            <a:r>
              <a:rPr lang="en-US" u="none" baseline="0" dirty="0" err="1"/>
              <a:t>polyak</a:t>
            </a:r>
            <a:r>
              <a:rPr lang="en-US" u="none" baseline="0" dirty="0"/>
              <a:t>’ averaging.</a:t>
            </a:r>
          </a:p>
        </p:txBody>
      </p:sp>
      <p:sp>
        <p:nvSpPr>
          <p:cNvPr id="4" name="Slide Number Placeholder 3"/>
          <p:cNvSpPr>
            <a:spLocks noGrp="1"/>
          </p:cNvSpPr>
          <p:nvPr>
            <p:ph type="sldNum" sz="quarter" idx="5"/>
          </p:nvPr>
        </p:nvSpPr>
        <p:spPr/>
        <p:txBody>
          <a:bodyPr/>
          <a:lstStyle/>
          <a:p>
            <a:fld id="{4A4FA641-295E-457C-927C-02F29A720B7A}" type="slidenum">
              <a:rPr lang="en-US" smtClean="0"/>
              <a:t>12</a:t>
            </a:fld>
            <a:endParaRPr lang="en-US"/>
          </a:p>
        </p:txBody>
      </p:sp>
    </p:spTree>
    <p:extLst>
      <p:ext uri="{BB962C8B-B14F-4D97-AF65-F5344CB8AC3E}">
        <p14:creationId xmlns:p14="http://schemas.microsoft.com/office/powerpoint/2010/main" val="400031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none" baseline="0" dirty="0"/>
              <a:t>The final step is the implementation of the DDPG algorithm, which uses the earlier ‘</a:t>
            </a:r>
            <a:r>
              <a:rPr lang="en-US" u="none" baseline="0" dirty="0" err="1"/>
              <a:t>one_step_update</a:t>
            </a:r>
            <a:r>
              <a:rPr lang="en-US" u="none" baseline="0" dirty="0"/>
              <a:t>’ function. It creates the optimizer and initializes the environment. It keeps stepping through the environment using the current online policy. </a:t>
            </a:r>
          </a:p>
          <a:p>
            <a:pPr marL="0" indent="0">
              <a:buNone/>
            </a:pPr>
            <a:r>
              <a:rPr lang="en-US" u="none" baseline="0" dirty="0"/>
              <a:t>We run the code multiple times in the loop.  We have used ‘epochs=5’ for demonstration purposes. You may want to run it a lot longer, something like 100 epochs or so.</a:t>
            </a:r>
          </a:p>
        </p:txBody>
      </p:sp>
      <p:sp>
        <p:nvSpPr>
          <p:cNvPr id="4" name="Slide Number Placeholder 3"/>
          <p:cNvSpPr>
            <a:spLocks noGrp="1"/>
          </p:cNvSpPr>
          <p:nvPr>
            <p:ph type="sldNum" sz="quarter" idx="5"/>
          </p:nvPr>
        </p:nvSpPr>
        <p:spPr/>
        <p:txBody>
          <a:bodyPr/>
          <a:lstStyle/>
          <a:p>
            <a:fld id="{4A4FA641-295E-457C-927C-02F29A720B7A}" type="slidenum">
              <a:rPr lang="en-US" smtClean="0"/>
              <a:t>13</a:t>
            </a:fld>
            <a:endParaRPr lang="en-US"/>
          </a:p>
        </p:txBody>
      </p:sp>
    </p:spTree>
    <p:extLst>
      <p:ext uri="{BB962C8B-B14F-4D97-AF65-F5344CB8AC3E}">
        <p14:creationId xmlns:p14="http://schemas.microsoft.com/office/powerpoint/2010/main" val="144890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6" name="bg object 17"/>
          <p:cNvPicPr/>
          <p:nvPr/>
        </p:nvPicPr>
        <p:blipFill>
          <a:blip r:embed="rId14"/>
          <a:stretch/>
        </p:blipFill>
        <p:spPr>
          <a:xfrm>
            <a:off x="7479360" y="411480"/>
            <a:ext cx="1449360" cy="411480"/>
          </a:xfrm>
          <a:prstGeom prst="rect">
            <a:avLst/>
          </a:prstGeom>
          <a:ln>
            <a:noFill/>
          </a:ln>
        </p:spPr>
      </p:pic>
      <p:sp>
        <p:nvSpPr>
          <p:cNvPr id="2" name="CustomShape 2"/>
          <p:cNvSpPr/>
          <p:nvPr/>
        </p:nvSpPr>
        <p:spPr>
          <a:xfrm>
            <a:off x="196560" y="1000440"/>
            <a:ext cx="8714160" cy="72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3"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hidden="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42" name="bg object 17"/>
          <p:cNvPicPr/>
          <p:nvPr/>
        </p:nvPicPr>
        <p:blipFill>
          <a:blip r:embed="rId14"/>
          <a:stretch/>
        </p:blipFill>
        <p:spPr>
          <a:xfrm>
            <a:off x="7479360" y="411480"/>
            <a:ext cx="1449360" cy="411480"/>
          </a:xfrm>
          <a:prstGeom prst="rect">
            <a:avLst/>
          </a:prstGeom>
          <a:ln>
            <a:noFill/>
          </a:ln>
        </p:spPr>
      </p:pic>
      <p:sp>
        <p:nvSpPr>
          <p:cNvPr id="43" name="CustomShape 2" hidden="1"/>
          <p:cNvSpPr/>
          <p:nvPr/>
        </p:nvSpPr>
        <p:spPr>
          <a:xfrm>
            <a:off x="196560" y="1000440"/>
            <a:ext cx="8714160" cy="72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1.xml"/><Relationship Id="rId7" Type="http://schemas.openxmlformats.org/officeDocument/2006/relationships/image" Target="../media/image1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0.xml"/><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1.xml"/><Relationship Id="rId7" Type="http://schemas.openxmlformats.org/officeDocument/2006/relationships/image" Target="../media/image23.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15.xml"/><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grpSp>
        <p:nvGrpSpPr>
          <p:cNvPr id="124" name="Group 2"/>
          <p:cNvGrpSpPr/>
          <p:nvPr/>
        </p:nvGrpSpPr>
        <p:grpSpPr>
          <a:xfrm>
            <a:off x="251640" y="3187440"/>
            <a:ext cx="8351640" cy="2112840"/>
            <a:chOff x="251640" y="3187440"/>
            <a:chExt cx="8351640" cy="2112840"/>
          </a:xfrm>
        </p:grpSpPr>
        <p:pic>
          <p:nvPicPr>
            <p:cNvPr id="125" name="object 4_1"/>
            <p:cNvPicPr/>
            <p:nvPr/>
          </p:nvPicPr>
          <p:blipFill>
            <a:blip r:embed="rId2"/>
            <a:stretch/>
          </p:blipFill>
          <p:spPr>
            <a:xfrm>
              <a:off x="251640" y="3187440"/>
              <a:ext cx="4967280" cy="2112840"/>
            </a:xfrm>
            <a:prstGeom prst="rect">
              <a:avLst/>
            </a:prstGeom>
            <a:ln>
              <a:noFill/>
            </a:ln>
          </p:spPr>
        </p:pic>
        <p:pic>
          <p:nvPicPr>
            <p:cNvPr id="126" name="object 5_1"/>
            <p:cNvPicPr/>
            <p:nvPr/>
          </p:nvPicPr>
          <p:blipFill>
            <a:blip r:embed="rId3"/>
            <a:stretch/>
          </p:blipFill>
          <p:spPr>
            <a:xfrm>
              <a:off x="4572000" y="3187440"/>
              <a:ext cx="4031280" cy="2112840"/>
            </a:xfrm>
            <a:prstGeom prst="rect">
              <a:avLst/>
            </a:prstGeom>
            <a:ln>
              <a:noFill/>
            </a:ln>
          </p:spPr>
        </p:pic>
      </p:grpSp>
      <p:sp>
        <p:nvSpPr>
          <p:cNvPr id="127" name="CustomShape 3"/>
          <p:cNvSpPr/>
          <p:nvPr/>
        </p:nvSpPr>
        <p:spPr>
          <a:xfrm>
            <a:off x="3783240" y="1365120"/>
            <a:ext cx="4826160" cy="123120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US" sz="4000" b="1" i="1" strike="noStrike" spc="-7" dirty="0">
                <a:solidFill>
                  <a:srgbClr val="000000"/>
                </a:solidFill>
                <a:latin typeface="Times New Roman" panose="02020603050405020304" pitchFamily="18" charset="0"/>
                <a:ea typeface="DejaVu Sans"/>
                <a:cs typeface="Times New Roman" panose="02020603050405020304" pitchFamily="18" charset="0"/>
              </a:rPr>
              <a:t>AI Application System</a:t>
            </a:r>
            <a:endParaRPr lang="en-US" sz="4000" b="0" strike="noStrike" spc="-1" dirty="0">
              <a:latin typeface="Times New Roman" panose="02020603050405020304" pitchFamily="18" charset="0"/>
              <a:cs typeface="Times New Roman" panose="02020603050405020304" pitchFamily="18" charset="0"/>
            </a:endParaRPr>
          </a:p>
          <a:p>
            <a:pPr marL="12600" algn="r">
              <a:lnSpc>
                <a:spcPct val="100000"/>
              </a:lnSpc>
              <a:spcBef>
                <a:spcPts val="99"/>
              </a:spcBef>
            </a:pPr>
            <a:r>
              <a:rPr lang="en-US" sz="4000" b="1" i="1" strike="noStrike" spc="-7" dirty="0">
                <a:solidFill>
                  <a:srgbClr val="000000"/>
                </a:solidFill>
                <a:latin typeface="Times New Roman" panose="02020603050405020304" pitchFamily="18" charset="0"/>
                <a:ea typeface="DejaVu Sans"/>
                <a:cs typeface="Times New Roman" panose="02020603050405020304" pitchFamily="18" charset="0"/>
              </a:rPr>
              <a:t>(</a:t>
            </a:r>
            <a:r>
              <a:rPr lang="en-US" sz="4000" b="1" i="1" strike="noStrike" spc="-1" dirty="0">
                <a:solidFill>
                  <a:srgbClr val="000000"/>
                </a:solidFill>
                <a:latin typeface="Times New Roman" panose="02020603050405020304" pitchFamily="18" charset="0"/>
                <a:ea typeface="DejaVu Sans"/>
                <a:cs typeface="Times New Roman" panose="02020603050405020304" pitchFamily="18" charset="0"/>
              </a:rPr>
              <a:t>ISE4132)</a:t>
            </a:r>
            <a:endParaRPr lang="en-US" sz="4000" b="0" strike="noStrike" spc="-1" dirty="0">
              <a:latin typeface="Times New Roman" panose="02020603050405020304" pitchFamily="18" charset="0"/>
              <a:cs typeface="Times New Roman" panose="02020603050405020304" pitchFamily="18" charset="0"/>
            </a:endParaRPr>
          </a:p>
        </p:txBody>
      </p:sp>
      <p:sp>
        <p:nvSpPr>
          <p:cNvPr id="128" name="CustomShape 4"/>
          <p:cNvSpPr/>
          <p:nvPr/>
        </p:nvSpPr>
        <p:spPr>
          <a:xfrm>
            <a:off x="5167800" y="3352680"/>
            <a:ext cx="3435480" cy="18082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4000" b="1" i="1" strike="noStrike" spc="-80" dirty="0">
                <a:solidFill>
                  <a:srgbClr val="000000"/>
                </a:solidFill>
                <a:latin typeface="Times New Roman" panose="02020603050405020304" pitchFamily="18" charset="0"/>
                <a:ea typeface="DejaVu Sans"/>
                <a:cs typeface="Times New Roman" panose="02020603050405020304" pitchFamily="18" charset="0"/>
              </a:rPr>
              <a:t>Week</a:t>
            </a:r>
            <a:r>
              <a:rPr lang="en-US" sz="4000" b="1" i="1" strike="noStrike" spc="-26" dirty="0">
                <a:solidFill>
                  <a:srgbClr val="000000"/>
                </a:solidFill>
                <a:latin typeface="Times New Roman" panose="02020603050405020304" pitchFamily="18" charset="0"/>
                <a:ea typeface="DejaVu Sans"/>
                <a:cs typeface="Times New Roman" panose="02020603050405020304" pitchFamily="18" charset="0"/>
              </a:rPr>
              <a:t> _</a:t>
            </a:r>
            <a:r>
              <a:rPr lang="en-US" sz="4000" b="1" i="1" strike="noStrike" spc="-32" dirty="0">
                <a:solidFill>
                  <a:srgbClr val="000000"/>
                </a:solidFill>
                <a:latin typeface="Times New Roman" panose="02020603050405020304" pitchFamily="18" charset="0"/>
                <a:ea typeface="DejaVu Sans"/>
                <a:cs typeface="Times New Roman" panose="02020603050405020304" pitchFamily="18" charset="0"/>
              </a:rPr>
              <a:t> </a:t>
            </a:r>
            <a:r>
              <a:rPr lang="en-US" sz="4000" b="1" i="1" strike="noStrike" spc="-7" dirty="0">
                <a:solidFill>
                  <a:srgbClr val="000000"/>
                </a:solidFill>
                <a:latin typeface="Times New Roman" panose="02020603050405020304" pitchFamily="18" charset="0"/>
                <a:ea typeface="DejaVu Sans"/>
                <a:cs typeface="Times New Roman" panose="02020603050405020304" pitchFamily="18" charset="0"/>
              </a:rPr>
              <a:t>Lecture</a:t>
            </a:r>
            <a:endParaRPr lang="en-US" sz="4000" b="0" strike="noStrike" spc="-1" dirty="0">
              <a:latin typeface="Times New Roman" panose="02020603050405020304" pitchFamily="18" charset="0"/>
              <a:cs typeface="Times New Roman" panose="02020603050405020304" pitchFamily="18" charset="0"/>
            </a:endParaRPr>
          </a:p>
          <a:p>
            <a:pPr marL="110520" indent="1023480">
              <a:lnSpc>
                <a:spcPct val="120000"/>
              </a:lnSpc>
              <a:spcBef>
                <a:spcPts val="2429"/>
              </a:spcBef>
              <a:tabLst>
                <a:tab pos="0" algn="l"/>
              </a:tabLst>
            </a:pPr>
            <a:r>
              <a:rPr lang="en-US" sz="2400" b="1" strike="noStrike" spc="-7" dirty="0">
                <a:solidFill>
                  <a:srgbClr val="000000"/>
                </a:solidFill>
                <a:latin typeface="Times New Roman" panose="02020603050405020304" pitchFamily="18" charset="0"/>
                <a:ea typeface="DejaVu Sans"/>
                <a:cs typeface="Times New Roman" panose="02020603050405020304" pitchFamily="18" charset="0"/>
              </a:rPr>
              <a:t>ISE</a:t>
            </a:r>
            <a:r>
              <a:rPr lang="en-US" sz="2400" b="1" strike="noStrike" spc="-55"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7" dirty="0">
                <a:solidFill>
                  <a:srgbClr val="000000"/>
                </a:solidFill>
                <a:latin typeface="Times New Roman" panose="02020603050405020304" pitchFamily="18" charset="0"/>
                <a:ea typeface="DejaVu Sans"/>
                <a:cs typeface="Times New Roman" panose="02020603050405020304" pitchFamily="18" charset="0"/>
              </a:rPr>
              <a:t>Department </a:t>
            </a:r>
            <a:r>
              <a:rPr lang="en-US" sz="2400" b="1" strike="noStrike" spc="-585"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12" dirty="0">
                <a:solidFill>
                  <a:srgbClr val="000000"/>
                </a:solidFill>
                <a:latin typeface="Times New Roman" panose="02020603050405020304" pitchFamily="18" charset="0"/>
                <a:ea typeface="DejaVu Sans"/>
                <a:cs typeface="Times New Roman" panose="02020603050405020304" pitchFamily="18" charset="0"/>
              </a:rPr>
              <a:t>Prof.</a:t>
            </a:r>
            <a:r>
              <a:rPr lang="en-US" sz="2400" b="1" strike="noStrike" spc="-41"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7" dirty="0">
                <a:solidFill>
                  <a:srgbClr val="000000"/>
                </a:solidFill>
                <a:latin typeface="Times New Roman" panose="02020603050405020304" pitchFamily="18" charset="0"/>
                <a:ea typeface="DejaVu Sans"/>
                <a:cs typeface="Times New Roman" panose="02020603050405020304" pitchFamily="18" charset="0"/>
              </a:rPr>
              <a:t>Mehdi</a:t>
            </a:r>
            <a:r>
              <a:rPr lang="en-US" sz="2400" b="1" strike="noStrike" spc="-41"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7" dirty="0" err="1">
                <a:solidFill>
                  <a:srgbClr val="000000"/>
                </a:solidFill>
                <a:latin typeface="Times New Roman" panose="02020603050405020304" pitchFamily="18" charset="0"/>
                <a:ea typeface="DejaVu Sans"/>
                <a:cs typeface="Times New Roman" panose="02020603050405020304" pitchFamily="18" charset="0"/>
              </a:rPr>
              <a:t>Pirahandeh</a:t>
            </a:r>
            <a:endParaRPr lang="en-US" sz="2400" b="0" strike="noStrike" spc="-1" dirty="0">
              <a:latin typeface="Times New Roman" panose="02020603050405020304" pitchFamily="18" charset="0"/>
              <a:cs typeface="Times New Roman" panose="02020603050405020304" pitchFamily="18" charset="0"/>
            </a:endParaRPr>
          </a:p>
        </p:txBody>
      </p:sp>
      <p:grpSp>
        <p:nvGrpSpPr>
          <p:cNvPr id="129" name="Group 5"/>
          <p:cNvGrpSpPr/>
          <p:nvPr/>
        </p:nvGrpSpPr>
        <p:grpSpPr>
          <a:xfrm>
            <a:off x="252000" y="3187800"/>
            <a:ext cx="8352360" cy="2114280"/>
            <a:chOff x="252000" y="3187800"/>
            <a:chExt cx="8352360" cy="2114280"/>
          </a:xfrm>
        </p:grpSpPr>
        <p:sp>
          <p:nvSpPr>
            <p:cNvPr id="130" name="CustomShape 6"/>
            <p:cNvSpPr/>
            <p:nvPr/>
          </p:nvSpPr>
          <p:spPr>
            <a:xfrm>
              <a:off x="252000" y="3187800"/>
              <a:ext cx="8352360" cy="360"/>
            </a:xfrm>
            <a:custGeom>
              <a:avLst/>
              <a:gdLst/>
              <a:ahLst/>
              <a:cxnLst/>
              <a:rect l="l" t="t" r="r" b="b"/>
              <a:pathLst>
                <a:path w="8353425">
                  <a:moveTo>
                    <a:pt x="0" y="0"/>
                  </a:moveTo>
                  <a:lnTo>
                    <a:pt x="8352929" y="0"/>
                  </a:lnTo>
                </a:path>
              </a:pathLst>
            </a:custGeom>
            <a:noFill/>
            <a:ln w="9360">
              <a:noFill/>
            </a:ln>
          </p:spPr>
          <p:style>
            <a:lnRef idx="0">
              <a:scrgbClr r="0" g="0" b="0"/>
            </a:lnRef>
            <a:fillRef idx="0">
              <a:scrgbClr r="0" g="0" b="0"/>
            </a:fillRef>
            <a:effectRef idx="0">
              <a:scrgbClr r="0" g="0" b="0"/>
            </a:effectRef>
            <a:fontRef idx="minor"/>
          </p:style>
        </p:sp>
        <p:sp>
          <p:nvSpPr>
            <p:cNvPr id="131" name="CustomShape 7"/>
            <p:cNvSpPr/>
            <p:nvPr/>
          </p:nvSpPr>
          <p:spPr>
            <a:xfrm>
              <a:off x="252000" y="5301720"/>
              <a:ext cx="8352360" cy="360"/>
            </a:xfrm>
            <a:custGeom>
              <a:avLst/>
              <a:gdLst/>
              <a:ahLst/>
              <a:cxnLst/>
              <a:rect l="l" t="t" r="r" b="b"/>
              <a:pathLst>
                <a:path w="8353425">
                  <a:moveTo>
                    <a:pt x="0" y="0"/>
                  </a:moveTo>
                  <a:lnTo>
                    <a:pt x="8352929" y="0"/>
                  </a:lnTo>
                </a:path>
              </a:pathLst>
            </a:custGeom>
            <a:noFill/>
            <a:ln w="9360">
              <a:noFill/>
            </a:ln>
          </p:spPr>
          <p:style>
            <a:lnRef idx="0">
              <a:scrgbClr r="0" g="0" b="0"/>
            </a:lnRef>
            <a:fillRef idx="0">
              <a:scrgbClr r="0" g="0" b="0"/>
            </a:fillRef>
            <a:effectRef idx="0">
              <a:scrgbClr r="0" g="0" b="0"/>
            </a:effectRef>
            <a:fontRef idx="minor"/>
          </p:style>
        </p:sp>
      </p:grpSp>
      <p:sp>
        <p:nvSpPr>
          <p:cNvPr id="132" name="CustomShape 8"/>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Deep Deterministic Policy Gradient (DDPG)</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Q-Loss Implementation</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4" name="Picture 3">
            <a:extLst>
              <a:ext uri="{FF2B5EF4-FFF2-40B4-BE49-F238E27FC236}">
                <a16:creationId xmlns:a16="http://schemas.microsoft.com/office/drawing/2014/main" id="{9C359AAC-8C75-EBD8-29FF-F8B1F385C24C}"/>
              </a:ext>
            </a:extLst>
          </p:cNvPr>
          <p:cNvPicPr>
            <a:picLocks noChangeAspect="1"/>
          </p:cNvPicPr>
          <p:nvPr/>
        </p:nvPicPr>
        <p:blipFill>
          <a:blip r:embed="rId3"/>
          <a:stretch>
            <a:fillRect/>
          </a:stretch>
        </p:blipFill>
        <p:spPr>
          <a:xfrm>
            <a:off x="515520" y="1733040"/>
            <a:ext cx="7687748" cy="4515480"/>
          </a:xfrm>
          <a:prstGeom prst="rect">
            <a:avLst/>
          </a:prstGeom>
        </p:spPr>
      </p:pic>
    </p:spTree>
    <p:extLst>
      <p:ext uri="{BB962C8B-B14F-4D97-AF65-F5344CB8AC3E}">
        <p14:creationId xmlns:p14="http://schemas.microsoft.com/office/powerpoint/2010/main" val="65271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Deep Deterministic Policy Gradient (DDPG)</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Policy Loss Implementation</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3" name="Picture 2">
            <a:extLst>
              <a:ext uri="{FF2B5EF4-FFF2-40B4-BE49-F238E27FC236}">
                <a16:creationId xmlns:a16="http://schemas.microsoft.com/office/drawing/2014/main" id="{E8DC0960-742C-E710-DF2C-3F860DD233DC}"/>
              </a:ext>
            </a:extLst>
          </p:cNvPr>
          <p:cNvPicPr>
            <a:picLocks noChangeAspect="1"/>
          </p:cNvPicPr>
          <p:nvPr/>
        </p:nvPicPr>
        <p:blipFill>
          <a:blip r:embed="rId3"/>
          <a:stretch>
            <a:fillRect/>
          </a:stretch>
        </p:blipFill>
        <p:spPr>
          <a:xfrm>
            <a:off x="620873" y="2347196"/>
            <a:ext cx="7937911" cy="2163608"/>
          </a:xfrm>
          <a:prstGeom prst="rect">
            <a:avLst/>
          </a:prstGeom>
        </p:spPr>
      </p:pic>
    </p:spTree>
    <p:extLst>
      <p:ext uri="{BB962C8B-B14F-4D97-AF65-F5344CB8AC3E}">
        <p14:creationId xmlns:p14="http://schemas.microsoft.com/office/powerpoint/2010/main" val="35498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Deep Deterministic Policy Gradient (DDPG)</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One Step Update Implementation</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4" name="Picture 3">
            <a:extLst>
              <a:ext uri="{FF2B5EF4-FFF2-40B4-BE49-F238E27FC236}">
                <a16:creationId xmlns:a16="http://schemas.microsoft.com/office/drawing/2014/main" id="{21AEA1E7-4F6C-B080-D9E3-95E47E7797C2}"/>
              </a:ext>
            </a:extLst>
          </p:cNvPr>
          <p:cNvPicPr>
            <a:picLocks noChangeAspect="1"/>
          </p:cNvPicPr>
          <p:nvPr/>
        </p:nvPicPr>
        <p:blipFill>
          <a:blip r:embed="rId3"/>
          <a:stretch>
            <a:fillRect/>
          </a:stretch>
        </p:blipFill>
        <p:spPr>
          <a:xfrm>
            <a:off x="1204323" y="1576071"/>
            <a:ext cx="6455058" cy="4712589"/>
          </a:xfrm>
          <a:prstGeom prst="rect">
            <a:avLst/>
          </a:prstGeom>
        </p:spPr>
      </p:pic>
    </p:spTree>
    <p:extLst>
      <p:ext uri="{BB962C8B-B14F-4D97-AF65-F5344CB8AC3E}">
        <p14:creationId xmlns:p14="http://schemas.microsoft.com/office/powerpoint/2010/main" val="3334293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Deep Deterministic Policy Gradient (DDPG)</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DDPG Main Loop</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3" name="Picture 2">
            <a:extLst>
              <a:ext uri="{FF2B5EF4-FFF2-40B4-BE49-F238E27FC236}">
                <a16:creationId xmlns:a16="http://schemas.microsoft.com/office/drawing/2014/main" id="{87913336-E04F-AFB9-492B-7434CB7B576E}"/>
              </a:ext>
            </a:extLst>
          </p:cNvPr>
          <p:cNvPicPr>
            <a:picLocks noChangeAspect="1"/>
          </p:cNvPicPr>
          <p:nvPr/>
        </p:nvPicPr>
        <p:blipFill>
          <a:blip r:embed="rId3"/>
          <a:stretch>
            <a:fillRect/>
          </a:stretch>
        </p:blipFill>
        <p:spPr>
          <a:xfrm>
            <a:off x="205377" y="1618204"/>
            <a:ext cx="4728827" cy="4304131"/>
          </a:xfrm>
          <a:prstGeom prst="rect">
            <a:avLst/>
          </a:prstGeom>
        </p:spPr>
      </p:pic>
    </p:spTree>
    <p:extLst>
      <p:ext uri="{BB962C8B-B14F-4D97-AF65-F5344CB8AC3E}">
        <p14:creationId xmlns:p14="http://schemas.microsoft.com/office/powerpoint/2010/main" val="57257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Deep Deterministic Policy Gradient (DDPG)</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4" name="Picture 3">
            <a:extLst>
              <a:ext uri="{FF2B5EF4-FFF2-40B4-BE49-F238E27FC236}">
                <a16:creationId xmlns:a16="http://schemas.microsoft.com/office/drawing/2014/main" id="{2D2FED52-80A7-F70C-AD38-D0358CBA8714}"/>
              </a:ext>
            </a:extLst>
          </p:cNvPr>
          <p:cNvPicPr>
            <a:picLocks noChangeAspect="1"/>
          </p:cNvPicPr>
          <p:nvPr/>
        </p:nvPicPr>
        <p:blipFill>
          <a:blip r:embed="rId5"/>
          <a:stretch>
            <a:fillRect/>
          </a:stretch>
        </p:blipFill>
        <p:spPr>
          <a:xfrm>
            <a:off x="74757" y="1101699"/>
            <a:ext cx="2902359" cy="1834429"/>
          </a:xfrm>
          <a:prstGeom prst="rect">
            <a:avLst/>
          </a:prstGeom>
        </p:spPr>
      </p:pic>
      <p:pic>
        <p:nvPicPr>
          <p:cNvPr id="6" name="Picture 5">
            <a:extLst>
              <a:ext uri="{FF2B5EF4-FFF2-40B4-BE49-F238E27FC236}">
                <a16:creationId xmlns:a16="http://schemas.microsoft.com/office/drawing/2014/main" id="{3A92886D-0ABB-74BF-4171-50C5C6323908}"/>
              </a:ext>
            </a:extLst>
          </p:cNvPr>
          <p:cNvPicPr>
            <a:picLocks noChangeAspect="1"/>
          </p:cNvPicPr>
          <p:nvPr/>
        </p:nvPicPr>
        <p:blipFill>
          <a:blip r:embed="rId6"/>
          <a:stretch>
            <a:fillRect/>
          </a:stretch>
        </p:blipFill>
        <p:spPr>
          <a:xfrm>
            <a:off x="180235" y="3029204"/>
            <a:ext cx="8266694" cy="1016199"/>
          </a:xfrm>
          <a:prstGeom prst="rect">
            <a:avLst/>
          </a:prstGeom>
        </p:spPr>
      </p:pic>
      <p:pic>
        <p:nvPicPr>
          <p:cNvPr id="8" name="Picture 7">
            <a:extLst>
              <a:ext uri="{FF2B5EF4-FFF2-40B4-BE49-F238E27FC236}">
                <a16:creationId xmlns:a16="http://schemas.microsoft.com/office/drawing/2014/main" id="{E5296258-C12D-C6C7-E8E0-44EB4A85612A}"/>
              </a:ext>
            </a:extLst>
          </p:cNvPr>
          <p:cNvPicPr>
            <a:picLocks noChangeAspect="1"/>
          </p:cNvPicPr>
          <p:nvPr/>
        </p:nvPicPr>
        <p:blipFill>
          <a:blip r:embed="rId7"/>
          <a:stretch>
            <a:fillRect/>
          </a:stretch>
        </p:blipFill>
        <p:spPr>
          <a:xfrm>
            <a:off x="251426" y="4138479"/>
            <a:ext cx="6820852" cy="2000529"/>
          </a:xfrm>
          <a:prstGeom prst="rect">
            <a:avLst/>
          </a:prstGeom>
        </p:spPr>
      </p:pic>
      <p:pic>
        <p:nvPicPr>
          <p:cNvPr id="9" name="openaigym.video.0.19564.video000000">
            <a:hlinkClick r:id="" action="ppaction://media"/>
            <a:extLst>
              <a:ext uri="{FF2B5EF4-FFF2-40B4-BE49-F238E27FC236}">
                <a16:creationId xmlns:a16="http://schemas.microsoft.com/office/drawing/2014/main" id="{F4CF014F-A8C1-2303-A598-662CA00CF6B4}"/>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3661852" y="1212112"/>
            <a:ext cx="2107074" cy="2107074"/>
          </a:xfrm>
          <a:prstGeom prst="rect">
            <a:avLst/>
          </a:prstGeom>
        </p:spPr>
      </p:pic>
      <p:sp>
        <p:nvSpPr>
          <p:cNvPr id="10" name="Rectangle 9">
            <a:extLst>
              <a:ext uri="{FF2B5EF4-FFF2-40B4-BE49-F238E27FC236}">
                <a16:creationId xmlns:a16="http://schemas.microsoft.com/office/drawing/2014/main" id="{7A17F7ED-10B9-DF90-615A-1F24856F7C41}"/>
              </a:ext>
            </a:extLst>
          </p:cNvPr>
          <p:cNvSpPr/>
          <p:nvPr/>
        </p:nvSpPr>
        <p:spPr>
          <a:xfrm>
            <a:off x="3914640" y="1254409"/>
            <a:ext cx="1673989" cy="18170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2" name="Picture 11">
            <a:extLst>
              <a:ext uri="{FF2B5EF4-FFF2-40B4-BE49-F238E27FC236}">
                <a16:creationId xmlns:a16="http://schemas.microsoft.com/office/drawing/2014/main" id="{3829E012-B289-F58D-AF5D-806E5E52BC5B}"/>
              </a:ext>
            </a:extLst>
          </p:cNvPr>
          <p:cNvPicPr>
            <a:picLocks noChangeAspect="1"/>
          </p:cNvPicPr>
          <p:nvPr/>
        </p:nvPicPr>
        <p:blipFill>
          <a:blip r:embed="rId9"/>
          <a:stretch>
            <a:fillRect/>
          </a:stretch>
        </p:blipFill>
        <p:spPr>
          <a:xfrm>
            <a:off x="5841417" y="1770279"/>
            <a:ext cx="2486372" cy="247685"/>
          </a:xfrm>
          <a:prstGeom prst="rect">
            <a:avLst/>
          </a:prstGeom>
        </p:spPr>
      </p:pic>
    </p:spTree>
    <p:extLst>
      <p:ext uri="{BB962C8B-B14F-4D97-AF65-F5344CB8AC3E}">
        <p14:creationId xmlns:p14="http://schemas.microsoft.com/office/powerpoint/2010/main" val="5671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7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943200" y="2619360"/>
            <a:ext cx="792468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44640">
              <a:lnSpc>
                <a:spcPct val="100000"/>
              </a:lnSpc>
              <a:spcBef>
                <a:spcPts val="99"/>
              </a:spcBef>
              <a:buClr>
                <a:srgbClr val="5B9BD3"/>
              </a:buClr>
            </a:pPr>
            <a:r>
              <a:rPr lang="en-US" sz="4050" b="1" spc="-1" dirty="0">
                <a:solidFill>
                  <a:srgbClr val="5B9BD3"/>
                </a:solidFill>
                <a:latin typeface="Arial Black"/>
              </a:rPr>
              <a:t>II. Twin Delayed DDPG 	(TD3)</a:t>
            </a:r>
            <a:endParaRPr lang="en-US" sz="4050" b="0" strike="noStrike" spc="-1" dirty="0">
              <a:latin typeface="Arial"/>
            </a:endParaRPr>
          </a:p>
        </p:txBody>
      </p:sp>
    </p:spTree>
    <p:extLst>
      <p:ext uri="{BB962C8B-B14F-4D97-AF65-F5344CB8AC3E}">
        <p14:creationId xmlns:p14="http://schemas.microsoft.com/office/powerpoint/2010/main" val="51904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Twin </a:t>
            </a:r>
            <a:r>
              <a:rPr lang="en-US" sz="2000" b="1" spc="-1" dirty="0">
                <a:latin typeface="Arial"/>
              </a:rPr>
              <a:t>Delayed </a:t>
            </a:r>
            <a:r>
              <a:rPr lang="en-US" sz="2000" b="1" strike="noStrike" spc="-1" dirty="0">
                <a:latin typeface="Arial"/>
              </a:rPr>
              <a:t>DDPG (TD3)</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Twin Delayed DDPG vs DDPG</a:t>
            </a:r>
          </a:p>
          <a:p>
            <a:pPr marL="720">
              <a:lnSpc>
                <a:spcPct val="100000"/>
              </a:lnSpc>
            </a:pPr>
            <a:r>
              <a:rPr lang="en-US" spc="-1" dirty="0">
                <a:solidFill>
                  <a:srgbClr val="000000"/>
                </a:solidFill>
                <a:latin typeface="Times New Roman"/>
              </a:rPr>
              <a:t>	DDPG suffers from the overestimation bias</a:t>
            </a:r>
          </a:p>
          <a:p>
            <a:pPr marL="720">
              <a:lnSpc>
                <a:spcPct val="100000"/>
              </a:lnSpc>
            </a:pPr>
            <a:endParaRPr lang="en-US" spc="-1" dirty="0">
              <a:solidFill>
                <a:srgbClr val="000000"/>
              </a:solidFill>
              <a:latin typeface="Times New Roman"/>
            </a:endParaRPr>
          </a:p>
          <a:p>
            <a:pPr marL="720">
              <a:lnSpc>
                <a:spcPct val="100000"/>
              </a:lnSpc>
            </a:pPr>
            <a:r>
              <a:rPr lang="en-US" spc="-1" dirty="0">
                <a:solidFill>
                  <a:srgbClr val="000000"/>
                </a:solidFill>
                <a:latin typeface="Times New Roman"/>
              </a:rPr>
              <a:t>Twin Delayed DDPG (TD3)</a:t>
            </a:r>
          </a:p>
          <a:p>
            <a:pPr marL="286470" indent="-285750">
              <a:lnSpc>
                <a:spcPct val="100000"/>
              </a:lnSpc>
              <a:buFont typeface="Arial" panose="020B0604020202020204" pitchFamily="34" charset="0"/>
              <a:buChar char="•"/>
            </a:pPr>
            <a:r>
              <a:rPr lang="en-US" spc="-1" dirty="0">
                <a:solidFill>
                  <a:srgbClr val="000000"/>
                </a:solidFill>
                <a:latin typeface="Times New Roman"/>
              </a:rPr>
              <a:t>Clipped double Q-Learning</a:t>
            </a:r>
          </a:p>
          <a:p>
            <a:pPr marL="286470" indent="-285750">
              <a:lnSpc>
                <a:spcPct val="100000"/>
              </a:lnSpc>
              <a:buFont typeface="Arial" panose="020B0604020202020204" pitchFamily="34" charset="0"/>
              <a:buChar char="•"/>
            </a:pPr>
            <a:r>
              <a:rPr lang="en-US" spc="-1" dirty="0">
                <a:solidFill>
                  <a:srgbClr val="000000"/>
                </a:solidFill>
                <a:latin typeface="Times New Roman"/>
              </a:rPr>
              <a:t>Delayed policy updates</a:t>
            </a:r>
          </a:p>
          <a:p>
            <a:pPr marL="286470" indent="-285750">
              <a:lnSpc>
                <a:spcPct val="100000"/>
              </a:lnSpc>
              <a:buFont typeface="Arial" panose="020B0604020202020204" pitchFamily="34" charset="0"/>
              <a:buChar char="•"/>
            </a:pPr>
            <a:r>
              <a:rPr lang="en-US" spc="-1" dirty="0">
                <a:solidFill>
                  <a:srgbClr val="000000"/>
                </a:solidFill>
                <a:latin typeface="Times New Roman"/>
              </a:rPr>
              <a:t>Target policy smoothing</a:t>
            </a:r>
          </a:p>
          <a:p>
            <a:pPr marL="720">
              <a:lnSpc>
                <a:spcPct val="100000"/>
              </a:lnSpc>
            </a:pPr>
            <a:endParaRPr lang="en-US" strike="noStrike" spc="-1" dirty="0">
              <a:solidFill>
                <a:srgbClr val="000000"/>
              </a:solidFill>
              <a:latin typeface="Times New Roman"/>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extLst>
      <p:ext uri="{BB962C8B-B14F-4D97-AF65-F5344CB8AC3E}">
        <p14:creationId xmlns:p14="http://schemas.microsoft.com/office/powerpoint/2010/main" val="260367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Twin </a:t>
            </a:r>
            <a:r>
              <a:rPr lang="en-US" sz="2000" b="1" spc="-1" dirty="0">
                <a:latin typeface="Arial"/>
              </a:rPr>
              <a:t>Delayed </a:t>
            </a:r>
            <a:r>
              <a:rPr lang="en-US" sz="2000" b="1" strike="noStrike" spc="-1" dirty="0">
                <a:latin typeface="Arial"/>
              </a:rPr>
              <a:t>DDPG (TD3)</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Combined Model Actor-Critic Implementation</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6" name="Picture 5">
            <a:extLst>
              <a:ext uri="{FF2B5EF4-FFF2-40B4-BE49-F238E27FC236}">
                <a16:creationId xmlns:a16="http://schemas.microsoft.com/office/drawing/2014/main" id="{B788AD78-31A8-25EC-CBB9-A3BC3722E8BA}"/>
              </a:ext>
            </a:extLst>
          </p:cNvPr>
          <p:cNvPicPr>
            <a:picLocks noChangeAspect="1"/>
          </p:cNvPicPr>
          <p:nvPr/>
        </p:nvPicPr>
        <p:blipFill>
          <a:blip r:embed="rId3"/>
          <a:stretch>
            <a:fillRect/>
          </a:stretch>
        </p:blipFill>
        <p:spPr>
          <a:xfrm>
            <a:off x="1213969" y="1748800"/>
            <a:ext cx="6716062" cy="3658111"/>
          </a:xfrm>
          <a:prstGeom prst="rect">
            <a:avLst/>
          </a:prstGeom>
        </p:spPr>
      </p:pic>
    </p:spTree>
    <p:extLst>
      <p:ext uri="{BB962C8B-B14F-4D97-AF65-F5344CB8AC3E}">
        <p14:creationId xmlns:p14="http://schemas.microsoft.com/office/powerpoint/2010/main" val="377944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Twin </a:t>
            </a:r>
            <a:r>
              <a:rPr lang="en-US" sz="2000" b="1" spc="-1" dirty="0">
                <a:latin typeface="Arial"/>
              </a:rPr>
              <a:t>Delayed </a:t>
            </a:r>
            <a:r>
              <a:rPr lang="en-US" sz="2000" b="1" strike="noStrike" spc="-1" dirty="0">
                <a:latin typeface="Arial"/>
              </a:rPr>
              <a:t>DDPG (TD3)</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Q-loss Implementation</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2" name="Picture 1">
            <a:extLst>
              <a:ext uri="{FF2B5EF4-FFF2-40B4-BE49-F238E27FC236}">
                <a16:creationId xmlns:a16="http://schemas.microsoft.com/office/drawing/2014/main" id="{E3D3338B-400D-A59C-5B13-E2B9B8F800FA}"/>
              </a:ext>
            </a:extLst>
          </p:cNvPr>
          <p:cNvPicPr>
            <a:picLocks noChangeAspect="1"/>
          </p:cNvPicPr>
          <p:nvPr/>
        </p:nvPicPr>
        <p:blipFill>
          <a:blip r:embed="rId3"/>
          <a:stretch>
            <a:fillRect/>
          </a:stretch>
        </p:blipFill>
        <p:spPr>
          <a:xfrm>
            <a:off x="2208834" y="1701210"/>
            <a:ext cx="4726331" cy="4286396"/>
          </a:xfrm>
          <a:prstGeom prst="rect">
            <a:avLst/>
          </a:prstGeom>
        </p:spPr>
      </p:pic>
    </p:spTree>
    <p:extLst>
      <p:ext uri="{BB962C8B-B14F-4D97-AF65-F5344CB8AC3E}">
        <p14:creationId xmlns:p14="http://schemas.microsoft.com/office/powerpoint/2010/main" val="42803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Twin </a:t>
            </a:r>
            <a:r>
              <a:rPr lang="en-US" sz="2000" b="1" spc="-1" dirty="0">
                <a:latin typeface="Arial"/>
              </a:rPr>
              <a:t>Delayed </a:t>
            </a:r>
            <a:r>
              <a:rPr lang="en-US" sz="2000" b="1" strike="noStrike" spc="-1" dirty="0">
                <a:latin typeface="Arial"/>
              </a:rPr>
              <a:t>DDPG (TD3)</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TD3 Main Loop</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6" name="Picture 5">
            <a:extLst>
              <a:ext uri="{FF2B5EF4-FFF2-40B4-BE49-F238E27FC236}">
                <a16:creationId xmlns:a16="http://schemas.microsoft.com/office/drawing/2014/main" id="{312BD2B1-DD44-414A-A34A-7D8B285E4EF4}"/>
              </a:ext>
            </a:extLst>
          </p:cNvPr>
          <p:cNvPicPr>
            <a:picLocks noChangeAspect="1"/>
          </p:cNvPicPr>
          <p:nvPr/>
        </p:nvPicPr>
        <p:blipFill>
          <a:blip r:embed="rId3"/>
          <a:stretch>
            <a:fillRect/>
          </a:stretch>
        </p:blipFill>
        <p:spPr>
          <a:xfrm>
            <a:off x="515520" y="2459544"/>
            <a:ext cx="7459623" cy="581367"/>
          </a:xfrm>
          <a:prstGeom prst="rect">
            <a:avLst/>
          </a:prstGeom>
        </p:spPr>
      </p:pic>
    </p:spTree>
    <p:extLst>
      <p:ext uri="{BB962C8B-B14F-4D97-AF65-F5344CB8AC3E}">
        <p14:creationId xmlns:p14="http://schemas.microsoft.com/office/powerpoint/2010/main" val="59365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grpSp>
        <p:nvGrpSpPr>
          <p:cNvPr id="134" name="Group 2"/>
          <p:cNvGrpSpPr/>
          <p:nvPr/>
        </p:nvGrpSpPr>
        <p:grpSpPr>
          <a:xfrm>
            <a:off x="0" y="411480"/>
            <a:ext cx="9142920" cy="5587920"/>
            <a:chOff x="0" y="411480"/>
            <a:chExt cx="9142920" cy="5587920"/>
          </a:xfrm>
        </p:grpSpPr>
        <p:pic>
          <p:nvPicPr>
            <p:cNvPr id="135" name="object 4_0"/>
            <p:cNvPicPr/>
            <p:nvPr/>
          </p:nvPicPr>
          <p:blipFill>
            <a:blip r:embed="rId2"/>
            <a:stretch/>
          </p:blipFill>
          <p:spPr>
            <a:xfrm>
              <a:off x="7479360" y="411480"/>
              <a:ext cx="1449360" cy="411480"/>
            </a:xfrm>
            <a:prstGeom prst="rect">
              <a:avLst/>
            </a:prstGeom>
            <a:ln>
              <a:noFill/>
            </a:ln>
          </p:spPr>
        </p:pic>
        <p:sp>
          <p:nvSpPr>
            <p:cNvPr id="136" name="CustomShape 3"/>
            <p:cNvSpPr/>
            <p:nvPr/>
          </p:nvSpPr>
          <p:spPr>
            <a:xfrm>
              <a:off x="0" y="857160"/>
              <a:ext cx="9142920" cy="514224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5B9BD3"/>
            </a:solidFill>
            <a:ln>
              <a:noFill/>
            </a:ln>
          </p:spPr>
          <p:style>
            <a:lnRef idx="0">
              <a:scrgbClr r="0" g="0" b="0"/>
            </a:lnRef>
            <a:fillRef idx="0">
              <a:scrgbClr r="0" g="0" b="0"/>
            </a:fillRef>
            <a:effectRef idx="0">
              <a:scrgbClr r="0" g="0" b="0"/>
            </a:effectRef>
            <a:fontRef idx="minor"/>
          </p:style>
        </p:sp>
      </p:grpSp>
      <p:sp>
        <p:nvSpPr>
          <p:cNvPr id="137" name="CustomShape 4"/>
          <p:cNvSpPr/>
          <p:nvPr/>
        </p:nvSpPr>
        <p:spPr>
          <a:xfrm>
            <a:off x="852120" y="2616840"/>
            <a:ext cx="7438680" cy="23032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algn="ctr">
              <a:lnSpc>
                <a:spcPts val="6341"/>
              </a:lnSpc>
              <a:spcBef>
                <a:spcPts val="99"/>
              </a:spcBef>
            </a:pPr>
            <a:r>
              <a:rPr lang="en-US" sz="5400" b="1" strike="noStrike" spc="-1" dirty="0">
                <a:solidFill>
                  <a:srgbClr val="000000"/>
                </a:solidFill>
                <a:latin typeface="Times New Roman"/>
                <a:ea typeface="DejaVu Sans"/>
              </a:rPr>
              <a:t>Combining Policy Gradient and Q-Learning (Part I)</a:t>
            </a:r>
          </a:p>
        </p:txBody>
      </p:sp>
      <p:sp>
        <p:nvSpPr>
          <p:cNvPr id="138" name="CustomShape 5"/>
          <p:cNvSpPr/>
          <p:nvPr/>
        </p:nvSpPr>
        <p:spPr>
          <a:xfrm>
            <a:off x="9006120" y="5776560"/>
            <a:ext cx="81360" cy="1494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900" b="0" strike="noStrike" spc="-1">
                <a:solidFill>
                  <a:srgbClr val="878787"/>
                </a:solidFill>
                <a:latin typeface="Times New Roman"/>
                <a:ea typeface="DejaVu Sans"/>
              </a:rPr>
              <a:t>1</a:t>
            </a:r>
            <a:endParaRPr lang="en-US" sz="900" b="0" strike="noStrike" spc="-1">
              <a:latin typeface="Arial"/>
            </a:endParaRPr>
          </a:p>
        </p:txBody>
      </p:sp>
      <p:sp>
        <p:nvSpPr>
          <p:cNvPr id="139" name="CustomShape 6"/>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Twin </a:t>
            </a:r>
            <a:r>
              <a:rPr lang="en-US" sz="2000" b="1" spc="-1" dirty="0">
                <a:latin typeface="Arial"/>
              </a:rPr>
              <a:t>Delayed </a:t>
            </a:r>
            <a:r>
              <a:rPr lang="en-US" sz="2000" b="1" strike="noStrike" spc="-1" dirty="0">
                <a:latin typeface="Arial"/>
              </a:rPr>
              <a:t>DDPG (TD3)</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2" name="openaigym.video.0.19968.video000000">
            <a:hlinkClick r:id="" action="ppaction://media"/>
            <a:extLst>
              <a:ext uri="{FF2B5EF4-FFF2-40B4-BE49-F238E27FC236}">
                <a16:creationId xmlns:a16="http://schemas.microsoft.com/office/drawing/2014/main" id="{8F957CE6-A053-5D93-40AD-51E4255884A7}"/>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657947" y="1302932"/>
            <a:ext cx="1809121" cy="1809121"/>
          </a:xfrm>
          <a:prstGeom prst="rect">
            <a:avLst/>
          </a:prstGeom>
        </p:spPr>
      </p:pic>
      <p:sp>
        <p:nvSpPr>
          <p:cNvPr id="3" name="Rectangle 2">
            <a:extLst>
              <a:ext uri="{FF2B5EF4-FFF2-40B4-BE49-F238E27FC236}">
                <a16:creationId xmlns:a16="http://schemas.microsoft.com/office/drawing/2014/main" id="{BFC9D2E0-60FD-4237-9132-49544E15C297}"/>
              </a:ext>
            </a:extLst>
          </p:cNvPr>
          <p:cNvSpPr/>
          <p:nvPr/>
        </p:nvSpPr>
        <p:spPr>
          <a:xfrm>
            <a:off x="4851900" y="1294961"/>
            <a:ext cx="1673989" cy="18170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5" name="Picture 4">
            <a:extLst>
              <a:ext uri="{FF2B5EF4-FFF2-40B4-BE49-F238E27FC236}">
                <a16:creationId xmlns:a16="http://schemas.microsoft.com/office/drawing/2014/main" id="{F53A26E7-CE75-C225-5A1F-B6712BEB6B77}"/>
              </a:ext>
            </a:extLst>
          </p:cNvPr>
          <p:cNvPicPr>
            <a:picLocks noChangeAspect="1"/>
          </p:cNvPicPr>
          <p:nvPr/>
        </p:nvPicPr>
        <p:blipFill>
          <a:blip r:embed="rId6"/>
          <a:stretch>
            <a:fillRect/>
          </a:stretch>
        </p:blipFill>
        <p:spPr>
          <a:xfrm>
            <a:off x="6525889" y="1965349"/>
            <a:ext cx="2476846" cy="238158"/>
          </a:xfrm>
          <a:prstGeom prst="rect">
            <a:avLst/>
          </a:prstGeom>
        </p:spPr>
      </p:pic>
      <p:pic>
        <p:nvPicPr>
          <p:cNvPr id="8" name="Picture 7">
            <a:extLst>
              <a:ext uri="{FF2B5EF4-FFF2-40B4-BE49-F238E27FC236}">
                <a16:creationId xmlns:a16="http://schemas.microsoft.com/office/drawing/2014/main" id="{47080CAA-1236-FF9B-4CBC-A3FC7C4AFF74}"/>
              </a:ext>
            </a:extLst>
          </p:cNvPr>
          <p:cNvPicPr>
            <a:picLocks noChangeAspect="1"/>
          </p:cNvPicPr>
          <p:nvPr/>
        </p:nvPicPr>
        <p:blipFill>
          <a:blip r:embed="rId7"/>
          <a:stretch>
            <a:fillRect/>
          </a:stretch>
        </p:blipFill>
        <p:spPr>
          <a:xfrm>
            <a:off x="186651" y="1183413"/>
            <a:ext cx="2382007" cy="1563871"/>
          </a:xfrm>
          <a:prstGeom prst="rect">
            <a:avLst/>
          </a:prstGeom>
        </p:spPr>
      </p:pic>
      <p:pic>
        <p:nvPicPr>
          <p:cNvPr id="10" name="Picture 9">
            <a:extLst>
              <a:ext uri="{FF2B5EF4-FFF2-40B4-BE49-F238E27FC236}">
                <a16:creationId xmlns:a16="http://schemas.microsoft.com/office/drawing/2014/main" id="{19B33937-F113-4A82-1C65-29D8707CBF8C}"/>
              </a:ext>
            </a:extLst>
          </p:cNvPr>
          <p:cNvPicPr>
            <a:picLocks noChangeAspect="1"/>
          </p:cNvPicPr>
          <p:nvPr/>
        </p:nvPicPr>
        <p:blipFill>
          <a:blip r:embed="rId8"/>
          <a:stretch>
            <a:fillRect/>
          </a:stretch>
        </p:blipFill>
        <p:spPr>
          <a:xfrm>
            <a:off x="186651" y="2974047"/>
            <a:ext cx="6949566" cy="895598"/>
          </a:xfrm>
          <a:prstGeom prst="rect">
            <a:avLst/>
          </a:prstGeom>
        </p:spPr>
      </p:pic>
      <p:pic>
        <p:nvPicPr>
          <p:cNvPr id="12" name="Picture 11">
            <a:extLst>
              <a:ext uri="{FF2B5EF4-FFF2-40B4-BE49-F238E27FC236}">
                <a16:creationId xmlns:a16="http://schemas.microsoft.com/office/drawing/2014/main" id="{BE157B38-1BAB-95E0-4A66-BE9F9BF5B42D}"/>
              </a:ext>
            </a:extLst>
          </p:cNvPr>
          <p:cNvPicPr>
            <a:picLocks noChangeAspect="1"/>
          </p:cNvPicPr>
          <p:nvPr/>
        </p:nvPicPr>
        <p:blipFill>
          <a:blip r:embed="rId9"/>
          <a:stretch>
            <a:fillRect/>
          </a:stretch>
        </p:blipFill>
        <p:spPr>
          <a:xfrm>
            <a:off x="286560" y="4096408"/>
            <a:ext cx="6878010" cy="1952898"/>
          </a:xfrm>
          <a:prstGeom prst="rect">
            <a:avLst/>
          </a:prstGeom>
        </p:spPr>
      </p:pic>
    </p:spTree>
    <p:extLst>
      <p:ext uri="{BB962C8B-B14F-4D97-AF65-F5344CB8AC3E}">
        <p14:creationId xmlns:p14="http://schemas.microsoft.com/office/powerpoint/2010/main" val="378708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7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43080" y="244080"/>
            <a:ext cx="177192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US" sz="3600" b="1" strike="noStrike" spc="-12" dirty="0">
                <a:solidFill>
                  <a:srgbClr val="000000"/>
                </a:solidFill>
                <a:latin typeface="Times New Roman"/>
                <a:ea typeface="DejaVu Sans"/>
              </a:rPr>
              <a:t>Contents</a:t>
            </a:r>
            <a:endParaRPr lang="en-US" sz="3600" b="0" strike="noStrike" spc="-1" dirty="0">
              <a:latin typeface="Arial"/>
            </a:endParaRPr>
          </a:p>
        </p:txBody>
      </p:sp>
      <p:sp>
        <p:nvSpPr>
          <p:cNvPr id="141" name="CustomShape 2"/>
          <p:cNvSpPr/>
          <p:nvPr/>
        </p:nvSpPr>
        <p:spPr>
          <a:xfrm>
            <a:off x="176040" y="1285200"/>
            <a:ext cx="8913600" cy="863794"/>
          </a:xfrm>
          <a:prstGeom prst="rect">
            <a:avLst/>
          </a:prstGeom>
          <a:noFill/>
          <a:ln>
            <a:noFill/>
          </a:ln>
        </p:spPr>
        <p:style>
          <a:lnRef idx="0">
            <a:scrgbClr r="0" g="0" b="0"/>
          </a:lnRef>
          <a:fillRef idx="0">
            <a:scrgbClr r="0" g="0" b="0"/>
          </a:fillRef>
          <a:effectRef idx="0">
            <a:scrgbClr r="0" g="0" b="0"/>
          </a:effectRef>
          <a:fontRef idx="minor"/>
        </p:style>
        <p:txBody>
          <a:bodyPr lIns="0" tIns="113760" rIns="0" bIns="0">
            <a:spAutoFit/>
          </a:bodyPr>
          <a:lstStyle/>
          <a:p>
            <a:pPr marL="441360" indent="-428040">
              <a:lnSpc>
                <a:spcPct val="100000"/>
              </a:lnSpc>
              <a:spcBef>
                <a:spcPts val="893"/>
              </a:spcBef>
              <a:buClr>
                <a:srgbClr val="000000"/>
              </a:buClr>
              <a:buFont typeface="StarSymbol"/>
              <a:buAutoNum type="romanUcPeriod"/>
              <a:tabLst>
                <a:tab pos="441360" algn="l"/>
                <a:tab pos="442080" algn="l"/>
              </a:tabLst>
            </a:pPr>
            <a:r>
              <a:rPr lang="en-US" sz="2100" b="1" strike="noStrike" spc="-1" dirty="0">
                <a:latin typeface="Times New Roman" panose="02020603050405020304" pitchFamily="18" charset="0"/>
                <a:cs typeface="Times New Roman" panose="02020603050405020304" pitchFamily="18" charset="0"/>
              </a:rPr>
              <a:t>Deep Deterministic Policy Gradient (DDPG)</a:t>
            </a:r>
          </a:p>
          <a:p>
            <a:pPr marL="441360" indent="-428040">
              <a:lnSpc>
                <a:spcPct val="100000"/>
              </a:lnSpc>
              <a:spcBef>
                <a:spcPts val="799"/>
              </a:spcBef>
              <a:buClr>
                <a:srgbClr val="000000"/>
              </a:buClr>
              <a:buFont typeface="StarSymbol"/>
              <a:buAutoNum type="romanUcPeriod"/>
              <a:tabLst>
                <a:tab pos="441360" algn="l"/>
                <a:tab pos="442080" algn="l"/>
              </a:tabLst>
            </a:pPr>
            <a:r>
              <a:rPr lang="en-US" sz="2100" b="1" strike="noStrike" spc="-1" dirty="0">
                <a:latin typeface="Times New Roman" panose="02020603050405020304" pitchFamily="18" charset="0"/>
                <a:cs typeface="Times New Roman" panose="02020603050405020304" pitchFamily="18" charset="0"/>
              </a:rPr>
              <a:t>Twin Delayed DDPG (TD3)</a:t>
            </a:r>
          </a:p>
        </p:txBody>
      </p:sp>
      <p:pic>
        <p:nvPicPr>
          <p:cNvPr id="142" name="object 4_3"/>
          <p:cNvPicPr/>
          <p:nvPr/>
        </p:nvPicPr>
        <p:blipFill>
          <a:blip r:embed="rId2"/>
          <a:stretch/>
        </p:blipFill>
        <p:spPr>
          <a:xfrm>
            <a:off x="7668000" y="4508640"/>
            <a:ext cx="1019880" cy="1616040"/>
          </a:xfrm>
          <a:prstGeom prst="rect">
            <a:avLst/>
          </a:prstGeom>
          <a:ln>
            <a:noFill/>
          </a:ln>
        </p:spPr>
      </p:pic>
      <p:sp>
        <p:nvSpPr>
          <p:cNvPr id="143" name="CustomShape 3"/>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943200" y="2619360"/>
            <a:ext cx="792468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901440" indent="-856800">
              <a:lnSpc>
                <a:spcPct val="100000"/>
              </a:lnSpc>
              <a:spcBef>
                <a:spcPts val="99"/>
              </a:spcBef>
              <a:buClr>
                <a:srgbClr val="5B9BD3"/>
              </a:buClr>
              <a:buFont typeface="StarSymbol"/>
              <a:buAutoNum type="romanUcPeriod"/>
            </a:pPr>
            <a:r>
              <a:rPr lang="en-US" sz="4050" b="1" spc="-1" dirty="0">
                <a:solidFill>
                  <a:srgbClr val="5B9BD3"/>
                </a:solidFill>
                <a:latin typeface="Arial Black"/>
              </a:rPr>
              <a:t>Deep Deterministic Policy Gradient (DDPG)</a:t>
            </a:r>
            <a:endParaRPr lang="en-US" sz="405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Deep Deterministic Policy Gradient (DDPG)</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z="1800" strike="noStrike" spc="-1" dirty="0">
                <a:solidFill>
                  <a:srgbClr val="000000"/>
                </a:solidFill>
                <a:latin typeface="Times New Roman"/>
                <a:ea typeface="DejaVu Sans"/>
              </a:rPr>
              <a:t>Deep Q-Networks (DQN) vs DDPG</a:t>
            </a:r>
          </a:p>
          <a:p>
            <a:pPr marL="720">
              <a:lnSpc>
                <a:spcPct val="100000"/>
              </a:lnSpc>
            </a:pPr>
            <a:endParaRPr lang="en-US" spc="-1" dirty="0">
              <a:solidFill>
                <a:srgbClr val="000000"/>
              </a:solidFill>
              <a:latin typeface="Times New Roman"/>
            </a:endParaRPr>
          </a:p>
          <a:p>
            <a:pPr marL="286470" indent="-285750">
              <a:lnSpc>
                <a:spcPct val="100000"/>
              </a:lnSpc>
              <a:buFont typeface="Arial" panose="020B0604020202020204" pitchFamily="34" charset="0"/>
              <a:buChar char="•"/>
            </a:pPr>
            <a:r>
              <a:rPr lang="en-US" sz="1800" strike="noStrike" spc="-1" dirty="0">
                <a:solidFill>
                  <a:srgbClr val="000000"/>
                </a:solidFill>
                <a:latin typeface="Times New Roman"/>
              </a:rPr>
              <a:t>DQN can only handle discrete and low-dimensional action space while solving high-dimensional state space</a:t>
            </a:r>
          </a:p>
          <a:p>
            <a:pPr marL="286470" indent="-285750">
              <a:lnSpc>
                <a:spcPct val="100000"/>
              </a:lnSpc>
              <a:buFont typeface="Arial" panose="020B0604020202020204" pitchFamily="34" charset="0"/>
              <a:buChar char="•"/>
            </a:pPr>
            <a:endParaRPr lang="en-US" spc="-1" dirty="0">
              <a:solidFill>
                <a:srgbClr val="000000"/>
              </a:solidFill>
              <a:latin typeface="Times New Roman"/>
            </a:endParaRPr>
          </a:p>
          <a:p>
            <a:pPr marL="286470" indent="-285750">
              <a:lnSpc>
                <a:spcPct val="100000"/>
              </a:lnSpc>
              <a:buFont typeface="Arial" panose="020B0604020202020204" pitchFamily="34" charset="0"/>
              <a:buChar char="•"/>
            </a:pPr>
            <a:r>
              <a:rPr lang="en-US" spc="-1" dirty="0">
                <a:solidFill>
                  <a:srgbClr val="000000"/>
                </a:solidFill>
                <a:latin typeface="Times New Roman"/>
              </a:rPr>
              <a:t>DDPG:</a:t>
            </a:r>
          </a:p>
          <a:p>
            <a:pPr marL="743670" lvl="1" indent="-285750">
              <a:buFont typeface="Arial" panose="020B0604020202020204" pitchFamily="34" charset="0"/>
              <a:buChar char="•"/>
            </a:pPr>
            <a:r>
              <a:rPr lang="en-US" strike="noStrike" spc="-1" dirty="0">
                <a:solidFill>
                  <a:srgbClr val="000000"/>
                </a:solidFill>
                <a:latin typeface="Times New Roman"/>
              </a:rPr>
              <a:t>Model free</a:t>
            </a:r>
          </a:p>
          <a:p>
            <a:pPr marL="743670" lvl="1" indent="-285750">
              <a:buFont typeface="Arial" panose="020B0604020202020204" pitchFamily="34" charset="0"/>
              <a:buChar char="•"/>
            </a:pPr>
            <a:r>
              <a:rPr lang="en-US" spc="-1" dirty="0">
                <a:solidFill>
                  <a:srgbClr val="000000"/>
                </a:solidFill>
                <a:latin typeface="Times New Roman"/>
              </a:rPr>
              <a:t>Off-policy</a:t>
            </a:r>
          </a:p>
          <a:p>
            <a:pPr marL="743670" lvl="1" indent="-285750">
              <a:buFont typeface="Arial" panose="020B0604020202020204" pitchFamily="34" charset="0"/>
              <a:buChar char="•"/>
            </a:pPr>
            <a:r>
              <a:rPr lang="en-US" strike="noStrike" spc="-1" dirty="0">
                <a:solidFill>
                  <a:srgbClr val="000000"/>
                </a:solidFill>
                <a:latin typeface="Times New Roman"/>
              </a:rPr>
              <a:t>Continu</a:t>
            </a:r>
            <a:r>
              <a:rPr lang="en-US" spc="-1" dirty="0">
                <a:solidFill>
                  <a:srgbClr val="000000"/>
                </a:solidFill>
                <a:latin typeface="Times New Roman"/>
              </a:rPr>
              <a:t>ous and high dimensional space</a:t>
            </a:r>
          </a:p>
          <a:p>
            <a:pPr marL="743670" lvl="1" indent="-285750">
              <a:buFont typeface="Arial" panose="020B0604020202020204" pitchFamily="34" charset="0"/>
              <a:buChar char="•"/>
            </a:pPr>
            <a:r>
              <a:rPr lang="en-US" strike="noStrike" spc="-1" dirty="0">
                <a:solidFill>
                  <a:srgbClr val="000000"/>
                </a:solidFill>
                <a:latin typeface="Times New Roman"/>
              </a:rPr>
              <a:t>Actor-Critic</a:t>
            </a:r>
          </a:p>
          <a:p>
            <a:pPr marL="743670" lvl="1" indent="-285750">
              <a:buFont typeface="Arial" panose="020B0604020202020204" pitchFamily="34" charset="0"/>
              <a:buChar char="•"/>
            </a:pPr>
            <a:r>
              <a:rPr lang="en-US" spc="-1" dirty="0">
                <a:solidFill>
                  <a:srgbClr val="000000"/>
                </a:solidFill>
                <a:latin typeface="Times New Roman"/>
              </a:rPr>
              <a:t>Replay-Buffer</a:t>
            </a:r>
          </a:p>
          <a:p>
            <a:pPr marL="743670" lvl="1" indent="-285750">
              <a:buFont typeface="Arial" panose="020B0604020202020204" pitchFamily="34" charset="0"/>
              <a:buChar char="•"/>
            </a:pPr>
            <a:r>
              <a:rPr lang="en-US" strike="noStrike" spc="-1" dirty="0">
                <a:solidFill>
                  <a:srgbClr val="000000"/>
                </a:solidFill>
                <a:latin typeface="Times New Roman"/>
              </a:rPr>
              <a:t>Target Network</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Deep Deterministic Policy Gradient (DDPG)</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pc="-1" dirty="0">
                <a:solidFill>
                  <a:srgbClr val="000000"/>
                </a:solidFill>
                <a:latin typeface="Times New Roman"/>
              </a:rPr>
              <a:t>Environment – |Pendulum-v1|</a:t>
            </a:r>
            <a:endParaRPr lang="en-US" strike="noStrike" spc="-1" dirty="0">
              <a:solidFill>
                <a:srgbClr val="000000"/>
              </a:solidFill>
              <a:latin typeface="Times New Roman"/>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3" name="Picture 2">
            <a:extLst>
              <a:ext uri="{FF2B5EF4-FFF2-40B4-BE49-F238E27FC236}">
                <a16:creationId xmlns:a16="http://schemas.microsoft.com/office/drawing/2014/main" id="{CD9DB0C4-145A-A8BA-403F-1AEC378AAC48}"/>
              </a:ext>
            </a:extLst>
          </p:cNvPr>
          <p:cNvPicPr>
            <a:picLocks noChangeAspect="1"/>
          </p:cNvPicPr>
          <p:nvPr/>
        </p:nvPicPr>
        <p:blipFill>
          <a:blip r:embed="rId3"/>
          <a:stretch>
            <a:fillRect/>
          </a:stretch>
        </p:blipFill>
        <p:spPr>
          <a:xfrm>
            <a:off x="5591546" y="1356900"/>
            <a:ext cx="3247534" cy="3287840"/>
          </a:xfrm>
          <a:prstGeom prst="rect">
            <a:avLst/>
          </a:prstGeom>
        </p:spPr>
      </p:pic>
    </p:spTree>
    <p:extLst>
      <p:ext uri="{BB962C8B-B14F-4D97-AF65-F5344CB8AC3E}">
        <p14:creationId xmlns:p14="http://schemas.microsoft.com/office/powerpoint/2010/main" val="21478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Deep Deterministic Policy Gradient (DDPG)</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Actor Network</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6" name="Picture 5">
            <a:extLst>
              <a:ext uri="{FF2B5EF4-FFF2-40B4-BE49-F238E27FC236}">
                <a16:creationId xmlns:a16="http://schemas.microsoft.com/office/drawing/2014/main" id="{928075A9-E832-20C4-97B6-A45E96D26EE6}"/>
              </a:ext>
            </a:extLst>
          </p:cNvPr>
          <p:cNvPicPr>
            <a:picLocks noChangeAspect="1"/>
          </p:cNvPicPr>
          <p:nvPr/>
        </p:nvPicPr>
        <p:blipFill>
          <a:blip r:embed="rId3"/>
          <a:stretch>
            <a:fillRect/>
          </a:stretch>
        </p:blipFill>
        <p:spPr>
          <a:xfrm>
            <a:off x="187036" y="1693546"/>
            <a:ext cx="8702353" cy="4373174"/>
          </a:xfrm>
          <a:prstGeom prst="rect">
            <a:avLst/>
          </a:prstGeom>
        </p:spPr>
      </p:pic>
    </p:spTree>
    <p:extLst>
      <p:ext uri="{BB962C8B-B14F-4D97-AF65-F5344CB8AC3E}">
        <p14:creationId xmlns:p14="http://schemas.microsoft.com/office/powerpoint/2010/main" val="112958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Deep Deterministic Policy Gradient (DDPG)</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Q-Network Critic</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6" name="Picture 5">
            <a:extLst>
              <a:ext uri="{FF2B5EF4-FFF2-40B4-BE49-F238E27FC236}">
                <a16:creationId xmlns:a16="http://schemas.microsoft.com/office/drawing/2014/main" id="{9929FE9D-7D27-9677-2858-9C79C8029468}"/>
              </a:ext>
            </a:extLst>
          </p:cNvPr>
          <p:cNvPicPr>
            <a:picLocks noChangeAspect="1"/>
          </p:cNvPicPr>
          <p:nvPr/>
        </p:nvPicPr>
        <p:blipFill>
          <a:blip r:embed="rId3"/>
          <a:stretch>
            <a:fillRect/>
          </a:stretch>
        </p:blipFill>
        <p:spPr>
          <a:xfrm>
            <a:off x="585216" y="1734153"/>
            <a:ext cx="7821116" cy="4191585"/>
          </a:xfrm>
          <a:prstGeom prst="rect">
            <a:avLst/>
          </a:prstGeom>
        </p:spPr>
      </p:pic>
    </p:spTree>
    <p:extLst>
      <p:ext uri="{BB962C8B-B14F-4D97-AF65-F5344CB8AC3E}">
        <p14:creationId xmlns:p14="http://schemas.microsoft.com/office/powerpoint/2010/main" val="337743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Deep Deterministic Policy Gradient (DDPG)</a:t>
            </a:r>
          </a:p>
        </p:txBody>
      </p:sp>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Combined Model Actor-Critic Implementation</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3" name="Picture 2">
            <a:extLst>
              <a:ext uri="{FF2B5EF4-FFF2-40B4-BE49-F238E27FC236}">
                <a16:creationId xmlns:a16="http://schemas.microsoft.com/office/drawing/2014/main" id="{DDB0FDAA-2789-C535-2F73-2F4F0479079D}"/>
              </a:ext>
            </a:extLst>
          </p:cNvPr>
          <p:cNvPicPr>
            <a:picLocks noChangeAspect="1"/>
          </p:cNvPicPr>
          <p:nvPr/>
        </p:nvPicPr>
        <p:blipFill>
          <a:blip r:embed="rId3"/>
          <a:stretch>
            <a:fillRect/>
          </a:stretch>
        </p:blipFill>
        <p:spPr>
          <a:xfrm>
            <a:off x="242574" y="1664598"/>
            <a:ext cx="8783795" cy="4433295"/>
          </a:xfrm>
          <a:prstGeom prst="rect">
            <a:avLst/>
          </a:prstGeom>
        </p:spPr>
      </p:pic>
    </p:spTree>
    <p:extLst>
      <p:ext uri="{BB962C8B-B14F-4D97-AF65-F5344CB8AC3E}">
        <p14:creationId xmlns:p14="http://schemas.microsoft.com/office/powerpoint/2010/main" val="907902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1468</TotalTime>
  <Words>1542</Words>
  <Application>Microsoft Office PowerPoint</Application>
  <PresentationFormat>On-screen Show (4:3)</PresentationFormat>
  <Paragraphs>116</Paragraphs>
  <Slides>20</Slides>
  <Notes>15</Notes>
  <HiddenSlides>0</HiddenSlides>
  <MMClips>2</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Arial Black</vt:lpstr>
      <vt:lpstr>Calibri</vt:lpstr>
      <vt:lpstr>Cambria Math</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
  <dc:creator>Windows XP</dc:creator>
  <dc:description/>
  <cp:lastModifiedBy>Shokhbozbek KHALIMJONOV</cp:lastModifiedBy>
  <cp:revision>16</cp:revision>
  <dcterms:created xsi:type="dcterms:W3CDTF">2022-07-04T16:03:33Z</dcterms:created>
  <dcterms:modified xsi:type="dcterms:W3CDTF">2022-08-29T00:28:31Z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2022-03-23T00:00:00Z</vt:filetime>
  </property>
  <property fmtid="{D5CDD505-2E9C-101B-9397-08002B2CF9AE}" pid="4" name="Creator">
    <vt:lpwstr>Acrobat PDFMaker 22 for PowerPoint</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2022-07-04T00:00:00Z</vt:filetime>
  </property>
  <property fmtid="{D5CDD505-2E9C-101B-9397-08002B2CF9AE}" pid="8" name="LinksUpToDate">
    <vt:bool>false</vt:bool>
  </property>
  <property fmtid="{D5CDD505-2E9C-101B-9397-08002B2CF9AE}" pid="9" name="MMClips">
    <vt:i4>0</vt:i4>
  </property>
  <property fmtid="{D5CDD505-2E9C-101B-9397-08002B2CF9AE}" pid="10" name="Notes">
    <vt:i4>0</vt:i4>
  </property>
  <property fmtid="{D5CDD505-2E9C-101B-9397-08002B2CF9AE}" pid="11" name="PresentationFormat">
    <vt:lpwstr>On-screen Show (4:3)</vt:lpwstr>
  </property>
  <property fmtid="{D5CDD505-2E9C-101B-9397-08002B2CF9AE}" pid="12" name="ScaleCrop">
    <vt:bool>false</vt:bool>
  </property>
  <property fmtid="{D5CDD505-2E9C-101B-9397-08002B2CF9AE}" pid="13" name="ShareDoc">
    <vt:bool>false</vt:bool>
  </property>
  <property fmtid="{D5CDD505-2E9C-101B-9397-08002B2CF9AE}" pid="14" name="Slides">
    <vt:i4>10</vt:i4>
  </property>
</Properties>
</file>