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3"/>
  </p:notesMasterIdLst>
  <p:sldIdLst>
    <p:sldId id="256" r:id="rId3"/>
    <p:sldId id="257" r:id="rId4"/>
    <p:sldId id="258" r:id="rId5"/>
    <p:sldId id="259" r:id="rId6"/>
    <p:sldId id="260" r:id="rId7"/>
    <p:sldId id="261" r:id="rId8"/>
    <p:sldId id="262" r:id="rId9"/>
    <p:sldId id="263" r:id="rId10"/>
    <p:sldId id="275" r:id="rId11"/>
    <p:sldId id="274" r:id="rId12"/>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293" autoAdjust="0"/>
  </p:normalViewPr>
  <p:slideViewPr>
    <p:cSldViewPr snapToGrid="0">
      <p:cViewPr varScale="1">
        <p:scale>
          <a:sx n="90" d="100"/>
          <a:sy n="90" d="100"/>
        </p:scale>
        <p:origin x="90" y="23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769442A1-00CA-4F21-8823-C2DE5F0751A8}" type="datetimeFigureOut">
              <a:rPr lang="en-US" smtClean="0"/>
              <a:t>8/29/2022</a:t>
            </a:fld>
            <a:endParaRPr lang="en-US"/>
          </a:p>
        </p:txBody>
      </p:sp>
      <p:sp>
        <p:nvSpPr>
          <p:cNvPr id="4" name="Slide Image Placeholder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4A4FA641-295E-457C-927C-02F29A720B7A}" type="slidenum">
              <a:rPr lang="en-US" smtClean="0"/>
              <a:t>‹#›</a:t>
            </a:fld>
            <a:endParaRPr lang="en-US"/>
          </a:p>
        </p:txBody>
      </p:sp>
    </p:spTree>
    <p:extLst>
      <p:ext uri="{BB962C8B-B14F-4D97-AF65-F5344CB8AC3E}">
        <p14:creationId xmlns:p14="http://schemas.microsoft.com/office/powerpoint/2010/main" val="1895486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Both"/>
            </a:pPr>
            <a:r>
              <a:rPr lang="en-US" dirty="0"/>
              <a:t>While DQN solves high dimensional state space, it can only handle discrete and low-dimensional action space. DQN cannot be applied to continuous and high-dimensional action domains. (e.g. control tasks like robots)</a:t>
            </a:r>
          </a:p>
          <a:p>
            <a:pPr marL="228600" indent="-228600">
              <a:buAutoNum type="arabicParenBoth"/>
            </a:pPr>
            <a:r>
              <a:rPr lang="en-US" dirty="0"/>
              <a:t>DDPG is an algorithm that is as follows:</a:t>
            </a:r>
          </a:p>
          <a:p>
            <a:pPr marL="171450" indent="-171450">
              <a:buFont typeface="Arial" panose="020B0604020202020204" pitchFamily="34" charset="0"/>
              <a:buChar char="•"/>
            </a:pPr>
            <a:r>
              <a:rPr lang="en-US" u="sng" dirty="0"/>
              <a:t>Model Free</a:t>
            </a:r>
            <a:r>
              <a:rPr lang="en-US" u="none" dirty="0"/>
              <a:t>: we don’t know the model. We learn it from interaction of the agent with the environment</a:t>
            </a:r>
          </a:p>
          <a:p>
            <a:pPr marL="171450" indent="-171450">
              <a:buFont typeface="Arial" panose="020B0604020202020204" pitchFamily="34" charset="0"/>
              <a:buChar char="•"/>
            </a:pPr>
            <a:r>
              <a:rPr lang="en-US" u="sng" dirty="0"/>
              <a:t>Off-Policy</a:t>
            </a:r>
            <a:r>
              <a:rPr lang="en-US" u="none" dirty="0"/>
              <a:t>: DDPG, like DQN, used as exploratory policy to generate transitions and learns a deterministic policy</a:t>
            </a:r>
          </a:p>
          <a:p>
            <a:pPr marL="171450" indent="-171450">
              <a:buFont typeface="Arial" panose="020B0604020202020204" pitchFamily="34" charset="0"/>
              <a:buChar char="•"/>
            </a:pPr>
            <a:r>
              <a:rPr lang="en-US" u="sng" dirty="0"/>
              <a:t>Continuous and high-dimensional action space</a:t>
            </a:r>
            <a:r>
              <a:rPr lang="en-US" u="none" dirty="0"/>
              <a:t>: DDPG works </a:t>
            </a:r>
            <a:r>
              <a:rPr lang="en-US" b="0" u="none" dirty="0"/>
              <a:t>only</a:t>
            </a:r>
            <a:r>
              <a:rPr lang="en-US" u="none" dirty="0"/>
              <a:t> for a continuous action domain and works well with high-dimensional action spaces</a:t>
            </a:r>
          </a:p>
          <a:p>
            <a:pPr marL="171450" indent="-171450">
              <a:buFont typeface="Arial" panose="020B0604020202020204" pitchFamily="34" charset="0"/>
              <a:buChar char="•"/>
            </a:pPr>
            <a:r>
              <a:rPr lang="en-US" u="sng" dirty="0"/>
              <a:t>Actor-Critic</a:t>
            </a:r>
            <a:r>
              <a:rPr lang="en-US" u="none" dirty="0"/>
              <a:t>: this means we have an actor (policy network) and critic, the action-critic-value (q-value) network</a:t>
            </a:r>
          </a:p>
          <a:p>
            <a:pPr marL="171450" indent="-171450">
              <a:buFont typeface="Arial" panose="020B0604020202020204" pitchFamily="34" charset="0"/>
              <a:buChar char="•"/>
            </a:pPr>
            <a:r>
              <a:rPr lang="en-US" u="sng" dirty="0"/>
              <a:t>Replay-Buffer</a:t>
            </a:r>
            <a:r>
              <a:rPr lang="en-US" u="none" dirty="0"/>
              <a:t>: like DQN, DDPG uses a replay buffer to store translations and uses them to learn. This breaks the temporal dependence/correlation of training examples, which could otherwise mess up the learning</a:t>
            </a:r>
          </a:p>
          <a:p>
            <a:pPr marL="171450" indent="-171450">
              <a:buFont typeface="Arial" panose="020B0604020202020204" pitchFamily="34" charset="0"/>
              <a:buChar char="•"/>
            </a:pPr>
            <a:r>
              <a:rPr lang="en-US" u="sng" dirty="0"/>
              <a:t>Target Network</a:t>
            </a:r>
            <a:r>
              <a:rPr lang="en-US" u="none" dirty="0"/>
              <a:t>: like DQN, it uses a target network to provide fairly stable targets for the q-values to learn. However, unlike DQN, it does not update the target network by copying over the weights of online/agent/main network periodically. Rather, it uses the </a:t>
            </a:r>
            <a:r>
              <a:rPr lang="en-US" u="none" dirty="0" err="1"/>
              <a:t>polyak</a:t>
            </a:r>
            <a:r>
              <a:rPr lang="en-US" u="none" dirty="0"/>
              <a:t>/</a:t>
            </a:r>
            <a:r>
              <a:rPr lang="en-US" u="none" dirty="0" err="1"/>
              <a:t>exponentional</a:t>
            </a:r>
            <a:r>
              <a:rPr lang="en-US" u="none" dirty="0"/>
              <a:t> average to keep moving the target network a little bit after every update to the main network</a:t>
            </a:r>
            <a:endParaRPr lang="en-US" u="sng" dirty="0"/>
          </a:p>
        </p:txBody>
      </p:sp>
      <p:sp>
        <p:nvSpPr>
          <p:cNvPr id="4" name="Slide Number Placeholder 3"/>
          <p:cNvSpPr>
            <a:spLocks noGrp="1"/>
          </p:cNvSpPr>
          <p:nvPr>
            <p:ph type="sldNum" sz="quarter" idx="5"/>
          </p:nvPr>
        </p:nvSpPr>
        <p:spPr/>
        <p:txBody>
          <a:bodyPr/>
          <a:lstStyle/>
          <a:p>
            <a:fld id="{4A4FA641-295E-457C-927C-02F29A720B7A}" type="slidenum">
              <a:rPr lang="en-US" smtClean="0"/>
              <a:t>5</a:t>
            </a:fld>
            <a:endParaRPr lang="en-US"/>
          </a:p>
        </p:txBody>
      </p:sp>
    </p:spTree>
    <p:extLst>
      <p:ext uri="{BB962C8B-B14F-4D97-AF65-F5344CB8AC3E}">
        <p14:creationId xmlns:p14="http://schemas.microsoft.com/office/powerpoint/2010/main" val="3732767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u="none" dirty="0"/>
          </a:p>
        </p:txBody>
      </p:sp>
      <p:sp>
        <p:nvSpPr>
          <p:cNvPr id="4" name="Slide Number Placeholder 3"/>
          <p:cNvSpPr>
            <a:spLocks noGrp="1"/>
          </p:cNvSpPr>
          <p:nvPr>
            <p:ph type="sldNum" sz="quarter" idx="5"/>
          </p:nvPr>
        </p:nvSpPr>
        <p:spPr/>
        <p:txBody>
          <a:bodyPr/>
          <a:lstStyle/>
          <a:p>
            <a:fld id="{4A4FA641-295E-457C-927C-02F29A720B7A}" type="slidenum">
              <a:rPr lang="en-US" smtClean="0"/>
              <a:t>6</a:t>
            </a:fld>
            <a:endParaRPr lang="en-US"/>
          </a:p>
        </p:txBody>
      </p:sp>
    </p:spTree>
    <p:extLst>
      <p:ext uri="{BB962C8B-B14F-4D97-AF65-F5344CB8AC3E}">
        <p14:creationId xmlns:p14="http://schemas.microsoft.com/office/powerpoint/2010/main" val="3063085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indent="0">
                  <a:buNone/>
                </a:pPr>
                <a:r>
                  <a:rPr lang="en-US" u="none" dirty="0"/>
                  <a:t>The core </a:t>
                </a:r>
                <a:r>
                  <a:rPr lang="en-US" u="none" dirty="0" err="1"/>
                  <a:t>Tensorflow</a:t>
                </a:r>
                <a:r>
                  <a:rPr lang="en-US" u="none" dirty="0"/>
                  <a:t> package does not have functions to calculate the log likelihood that we need for entropy. We implement our own small function ‘</a:t>
                </a:r>
                <a:r>
                  <a:rPr lang="en-US" u="none" dirty="0" err="1"/>
                  <a:t>gaussion_likelihood</a:t>
                </a:r>
                <a:r>
                  <a:rPr lang="en-US" u="none" dirty="0"/>
                  <a:t>’ to do it. </a:t>
                </a:r>
                <a:endParaRPr lang="en-US" u="none" baseline="0" dirty="0"/>
              </a:p>
            </p:txBody>
          </p:sp>
        </mc:Choice>
        <mc:Fallback xmlns="">
          <p:sp>
            <p:nvSpPr>
              <p:cNvPr id="3" name="Notes Placeholder 2"/>
              <p:cNvSpPr>
                <a:spLocks noGrp="1"/>
              </p:cNvSpPr>
              <p:nvPr>
                <p:ph type="body" idx="1"/>
              </p:nvPr>
            </p:nvSpPr>
            <p:spPr/>
            <p:txBody>
              <a:bodyPr/>
              <a:lstStyle/>
              <a:p>
                <a:pPr marL="0" indent="0">
                  <a:buNone/>
                </a:pPr>
                <a:r>
                  <a:rPr lang="en-US" u="none" dirty="0"/>
                  <a:t>Lets turn our attention to actual coding part. First look at actor network. We define a simple neural network with two hidden layers of size 256, each with </a:t>
                </a:r>
                <a:r>
                  <a:rPr lang="en-US" u="none" dirty="0" err="1"/>
                  <a:t>ReLU</a:t>
                </a:r>
                <a:r>
                  <a:rPr lang="en-US" u="none" dirty="0"/>
                  <a:t> activation. We implement the network forward logic in a function called ‘call’. If you look at ‘call’ function, you will notice that the final layer (</a:t>
                </a:r>
                <a:r>
                  <a:rPr lang="en-US" u="none" dirty="0" err="1"/>
                  <a:t>self.actor</a:t>
                </a:r>
                <a:r>
                  <a:rPr lang="en-US" u="none" dirty="0"/>
                  <a:t>) is passed through the ‘tanh’ activation. It re-maps the values in (</a:t>
                </a:r>
                <a:r>
                  <a:rPr lang="en-US" b="0" i="0" u="none">
                    <a:latin typeface="Cambria Math" panose="02040503050406030204" pitchFamily="18" charset="0"/>
                    <a:ea typeface="Cambria Math" panose="02040503050406030204" pitchFamily="18" charset="0"/>
                  </a:rPr>
                  <a:t>−</a:t>
                </a:r>
                <a:r>
                  <a:rPr lang="en-US" i="0" u="none">
                    <a:latin typeface="Cambria Math" panose="02040503050406030204" pitchFamily="18" charset="0"/>
                    <a:ea typeface="Cambria Math" panose="02040503050406030204" pitchFamily="18" charset="0"/>
                  </a:rPr>
                  <a:t>∞</a:t>
                </a:r>
                <a:r>
                  <a:rPr lang="en-US" b="0" i="0" u="none">
                    <a:latin typeface="Cambria Math" panose="02040503050406030204" pitchFamily="18" charset="0"/>
                    <a:ea typeface="Cambria Math" panose="02040503050406030204" pitchFamily="18" charset="0"/>
                  </a:rPr>
                  <a:t>;</a:t>
                </a:r>
                <a:r>
                  <a:rPr lang="en-US" i="0" u="none">
                    <a:latin typeface="Cambria Math" panose="02040503050406030204" pitchFamily="18" charset="0"/>
                    <a:ea typeface="Cambria Math" panose="02040503050406030204" pitchFamily="18" charset="0"/>
                  </a:rPr>
                  <a:t>∞</a:t>
                </a:r>
                <a:r>
                  <a:rPr lang="en-US" u="none" dirty="0"/>
                  <a:t>) to a squashed range (-1, 1).</a:t>
                </a:r>
                <a:r>
                  <a:rPr lang="en-US" u="none" baseline="0" dirty="0"/>
                  <a:t> We then multiply this squashed value with the action limit (</a:t>
                </a:r>
                <a:r>
                  <a:rPr lang="en-US" u="none" baseline="0" dirty="0" err="1"/>
                  <a:t>self.action_limit</a:t>
                </a:r>
                <a:r>
                  <a:rPr lang="en-US" u="none" baseline="0" dirty="0"/>
                  <a:t>) so that the continuous output from ‘</a:t>
                </a:r>
                <a:r>
                  <a:rPr lang="en-US" u="none" baseline="0" dirty="0" err="1"/>
                  <a:t>MLPActor</a:t>
                </a:r>
                <a:r>
                  <a:rPr lang="en-US" u="none" baseline="0" dirty="0"/>
                  <a:t>’ is within the valid range of action values that the environment accepts.</a:t>
                </a:r>
              </a:p>
            </p:txBody>
          </p:sp>
        </mc:Fallback>
      </mc:AlternateContent>
      <p:sp>
        <p:nvSpPr>
          <p:cNvPr id="4" name="Slide Number Placeholder 3"/>
          <p:cNvSpPr>
            <a:spLocks noGrp="1"/>
          </p:cNvSpPr>
          <p:nvPr>
            <p:ph type="sldNum" sz="quarter" idx="5"/>
          </p:nvPr>
        </p:nvSpPr>
        <p:spPr/>
        <p:txBody>
          <a:bodyPr/>
          <a:lstStyle/>
          <a:p>
            <a:fld id="{4A4FA641-295E-457C-927C-02F29A720B7A}" type="slidenum">
              <a:rPr lang="en-US" smtClean="0"/>
              <a:t>7</a:t>
            </a:fld>
            <a:endParaRPr lang="en-US"/>
          </a:p>
        </p:txBody>
      </p:sp>
    </p:spTree>
    <p:extLst>
      <p:ext uri="{BB962C8B-B14F-4D97-AF65-F5344CB8AC3E}">
        <p14:creationId xmlns:p14="http://schemas.microsoft.com/office/powerpoint/2010/main" val="3422963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indent="0">
                  <a:buNone/>
                </a:pPr>
                <a:endParaRPr lang="en-US" u="none" baseline="0" dirty="0"/>
              </a:p>
            </p:txBody>
          </p:sp>
        </mc:Choice>
        <mc:Fallback xmlns="">
          <p:sp>
            <p:nvSpPr>
              <p:cNvPr id="3" name="Notes Placeholder 2"/>
              <p:cNvSpPr>
                <a:spLocks noGrp="1"/>
              </p:cNvSpPr>
              <p:nvPr>
                <p:ph type="body" idx="1"/>
              </p:nvPr>
            </p:nvSpPr>
            <p:spPr/>
            <p:txBody>
              <a:bodyPr/>
              <a:lstStyle/>
              <a:p>
                <a:pPr marL="0" indent="0">
                  <a:buNone/>
                </a:pPr>
                <a:r>
                  <a:rPr lang="en-US" u="none" baseline="0" dirty="0"/>
                  <a:t>Q-Network (Critic)</a:t>
                </a:r>
              </a:p>
              <a:p>
                <a:pPr marL="0" indent="0">
                  <a:buNone/>
                </a:pPr>
                <a:r>
                  <a:rPr lang="en-US" u="none" baseline="0" dirty="0"/>
                  <a:t>This is also a simple two-layer hidden network with </a:t>
                </a:r>
                <a:r>
                  <a:rPr lang="en-US" u="none" baseline="0" dirty="0" err="1"/>
                  <a:t>ReLU</a:t>
                </a:r>
                <a:r>
                  <a:rPr lang="en-US" u="none" baseline="0" dirty="0"/>
                  <a:t> activation and then a final layer with number of outputs equal to one. The final layer does not have any activation, enabling the network to produce any value as output of the network. This network is outputting the q-values, and that is why we need to have a possible range of (</a:t>
                </a:r>
                <a:r>
                  <a:rPr lang="en-US" b="0" i="0" u="none" baseline="0">
                    <a:latin typeface="Cambria Math" panose="02040503050406030204" pitchFamily="18" charset="0"/>
                    <a:ea typeface="Cambria Math" panose="02040503050406030204" pitchFamily="18" charset="0"/>
                  </a:rPr>
                  <a:t>−</a:t>
                </a:r>
                <a:r>
                  <a:rPr lang="en-US" i="0" u="none" baseline="0">
                    <a:latin typeface="Cambria Math" panose="02040503050406030204" pitchFamily="18" charset="0"/>
                    <a:ea typeface="Cambria Math" panose="02040503050406030204" pitchFamily="18" charset="0"/>
                  </a:rPr>
                  <a:t>∞</a:t>
                </a:r>
                <a:r>
                  <a:rPr lang="en-US" b="0" i="0" u="none" baseline="0">
                    <a:latin typeface="Cambria Math" panose="02040503050406030204" pitchFamily="18" charset="0"/>
                    <a:ea typeface="Cambria Math" panose="02040503050406030204" pitchFamily="18" charset="0"/>
                  </a:rPr>
                  <a:t>; </a:t>
                </a:r>
                <a:r>
                  <a:rPr lang="en-US" i="0" u="none" baseline="0">
                    <a:latin typeface="Cambria Math" panose="02040503050406030204" pitchFamily="18" charset="0"/>
                    <a:ea typeface="Cambria Math" panose="02040503050406030204" pitchFamily="18" charset="0"/>
                  </a:rPr>
                  <a:t>∞</a:t>
                </a:r>
                <a:r>
                  <a:rPr lang="en-US" b="0" i="0" u="none" baseline="0">
                    <a:latin typeface="Cambria Math" panose="02040503050406030204" pitchFamily="18" charset="0"/>
                    <a:ea typeface="Cambria Math" panose="02040503050406030204" pitchFamily="18" charset="0"/>
                  </a:rPr>
                  <a:t>).</a:t>
                </a:r>
                <a:endParaRPr lang="en-US" u="none" baseline="0" dirty="0"/>
              </a:p>
            </p:txBody>
          </p:sp>
        </mc:Fallback>
      </mc:AlternateContent>
      <p:sp>
        <p:nvSpPr>
          <p:cNvPr id="4" name="Slide Number Placeholder 3"/>
          <p:cNvSpPr>
            <a:spLocks noGrp="1"/>
          </p:cNvSpPr>
          <p:nvPr>
            <p:ph type="sldNum" sz="quarter" idx="5"/>
          </p:nvPr>
        </p:nvSpPr>
        <p:spPr/>
        <p:txBody>
          <a:bodyPr/>
          <a:lstStyle/>
          <a:p>
            <a:fld id="{4A4FA641-295E-457C-927C-02F29A720B7A}" type="slidenum">
              <a:rPr lang="en-US" smtClean="0"/>
              <a:t>8</a:t>
            </a:fld>
            <a:endParaRPr lang="en-US"/>
          </a:p>
        </p:txBody>
      </p:sp>
    </p:spTree>
    <p:extLst>
      <p:ext uri="{BB962C8B-B14F-4D97-AF65-F5344CB8AC3E}">
        <p14:creationId xmlns:p14="http://schemas.microsoft.com/office/powerpoint/2010/main" val="1132720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indent="0">
                  <a:buNone/>
                </a:pPr>
                <a:r>
                  <a:rPr lang="en-US" u="none" baseline="0" dirty="0"/>
                  <a:t>The Q-function network ‘</a:t>
                </a:r>
                <a:r>
                  <a:rPr lang="en-US" u="none" baseline="0" dirty="0" err="1"/>
                  <a:t>MLPQFunction</a:t>
                </a:r>
                <a:r>
                  <a:rPr lang="en-US" u="none" baseline="0" dirty="0"/>
                  <a:t>’,</a:t>
                </a:r>
              </a:p>
              <a:p>
                <a:pPr marL="0" indent="0">
                  <a:buNone/>
                </a:pPr>
                <a:r>
                  <a:rPr lang="en-US" u="none" baseline="0" dirty="0"/>
                  <a:t>which combines the actor and critic together into an agent in class ‘</a:t>
                </a:r>
                <a:r>
                  <a:rPr lang="en-US" u="none" baseline="0" dirty="0" err="1"/>
                  <a:t>MLPActorCritic</a:t>
                </a:r>
                <a:r>
                  <a:rPr lang="en-US" u="none" baseline="0" dirty="0"/>
                  <a:t>’,</a:t>
                </a:r>
              </a:p>
              <a:p>
                <a:pPr marL="0" indent="0">
                  <a:buNone/>
                </a:pPr>
                <a:r>
                  <a:rPr lang="en-US" u="none" baseline="0" dirty="0"/>
                  <a:t>and ‘</a:t>
                </a:r>
                <a:r>
                  <a:rPr lang="en-US" u="none" baseline="0" dirty="0" err="1"/>
                  <a:t>ReplayBuffer</a:t>
                </a:r>
                <a:r>
                  <a:rPr lang="en-US" u="none" baseline="0" dirty="0"/>
                  <a:t>’,</a:t>
                </a:r>
              </a:p>
              <a:p>
                <a:pPr marL="0" indent="0">
                  <a:buNone/>
                </a:pPr>
                <a:r>
                  <a:rPr lang="en-US" u="none" baseline="0" dirty="0"/>
                  <a:t>Q-loss and Policy-loss </a:t>
                </a:r>
                <a:r>
                  <a:rPr lang="en-US" u="none" baseline="0" dirty="0" err="1"/>
                  <a:t>impementations</a:t>
                </a:r>
                <a:r>
                  <a:rPr lang="en-US" u="none" baseline="0" dirty="0"/>
                  <a:t> are similar as we saw for TD3</a:t>
                </a:r>
              </a:p>
            </p:txBody>
          </p:sp>
        </mc:Choice>
        <mc:Fallback xmlns="">
          <p:sp>
            <p:nvSpPr>
              <p:cNvPr id="3" name="Notes Placeholder 2"/>
              <p:cNvSpPr>
                <a:spLocks noGrp="1"/>
              </p:cNvSpPr>
              <p:nvPr>
                <p:ph type="body" idx="1"/>
              </p:nvPr>
            </p:nvSpPr>
            <p:spPr/>
            <p:txBody>
              <a:bodyPr/>
              <a:lstStyle/>
              <a:p>
                <a:pPr marL="0" indent="0">
                  <a:buNone/>
                </a:pPr>
                <a:r>
                  <a:rPr lang="en-US" u="none" baseline="0" dirty="0"/>
                  <a:t>Q-Network (Critic)</a:t>
                </a:r>
              </a:p>
              <a:p>
                <a:pPr marL="0" indent="0">
                  <a:buNone/>
                </a:pPr>
                <a:r>
                  <a:rPr lang="en-US" u="none" baseline="0" dirty="0"/>
                  <a:t>This is also a simple two-layer hidden network with </a:t>
                </a:r>
                <a:r>
                  <a:rPr lang="en-US" u="none" baseline="0" dirty="0" err="1"/>
                  <a:t>ReLU</a:t>
                </a:r>
                <a:r>
                  <a:rPr lang="en-US" u="none" baseline="0" dirty="0"/>
                  <a:t> activation and then a final layer with number of outputs equal to one. The final layer does not have any activation, enabling the network to produce any value as output of the network. This network is outputting the q-values, and that is why we need to have a possible range of (</a:t>
                </a:r>
                <a:r>
                  <a:rPr lang="en-US" b="0" i="0" u="none" baseline="0">
                    <a:latin typeface="Cambria Math" panose="02040503050406030204" pitchFamily="18" charset="0"/>
                    <a:ea typeface="Cambria Math" panose="02040503050406030204" pitchFamily="18" charset="0"/>
                  </a:rPr>
                  <a:t>−</a:t>
                </a:r>
                <a:r>
                  <a:rPr lang="en-US" i="0" u="none" baseline="0">
                    <a:latin typeface="Cambria Math" panose="02040503050406030204" pitchFamily="18" charset="0"/>
                    <a:ea typeface="Cambria Math" panose="02040503050406030204" pitchFamily="18" charset="0"/>
                  </a:rPr>
                  <a:t>∞</a:t>
                </a:r>
                <a:r>
                  <a:rPr lang="en-US" b="0" i="0" u="none" baseline="0">
                    <a:latin typeface="Cambria Math" panose="02040503050406030204" pitchFamily="18" charset="0"/>
                    <a:ea typeface="Cambria Math" panose="02040503050406030204" pitchFamily="18" charset="0"/>
                  </a:rPr>
                  <a:t>; </a:t>
                </a:r>
                <a:r>
                  <a:rPr lang="en-US" i="0" u="none" baseline="0">
                    <a:latin typeface="Cambria Math" panose="02040503050406030204" pitchFamily="18" charset="0"/>
                    <a:ea typeface="Cambria Math" panose="02040503050406030204" pitchFamily="18" charset="0"/>
                  </a:rPr>
                  <a:t>∞</a:t>
                </a:r>
                <a:r>
                  <a:rPr lang="en-US" b="0" i="0" u="none" baseline="0">
                    <a:latin typeface="Cambria Math" panose="02040503050406030204" pitchFamily="18" charset="0"/>
                    <a:ea typeface="Cambria Math" panose="02040503050406030204" pitchFamily="18" charset="0"/>
                  </a:rPr>
                  <a:t>).</a:t>
                </a:r>
                <a:endParaRPr lang="en-US" u="none" baseline="0" dirty="0"/>
              </a:p>
            </p:txBody>
          </p:sp>
        </mc:Fallback>
      </mc:AlternateContent>
      <p:sp>
        <p:nvSpPr>
          <p:cNvPr id="4" name="Slide Number Placeholder 3"/>
          <p:cNvSpPr>
            <a:spLocks noGrp="1"/>
          </p:cNvSpPr>
          <p:nvPr>
            <p:ph type="sldNum" sz="quarter" idx="5"/>
          </p:nvPr>
        </p:nvSpPr>
        <p:spPr/>
        <p:txBody>
          <a:bodyPr/>
          <a:lstStyle/>
          <a:p>
            <a:fld id="{4A4FA641-295E-457C-927C-02F29A720B7A}" type="slidenum">
              <a:rPr lang="en-US" smtClean="0"/>
              <a:t>9</a:t>
            </a:fld>
            <a:endParaRPr lang="en-US"/>
          </a:p>
        </p:txBody>
      </p:sp>
    </p:spTree>
    <p:extLst>
      <p:ext uri="{BB962C8B-B14F-4D97-AF65-F5344CB8AC3E}">
        <p14:creationId xmlns:p14="http://schemas.microsoft.com/office/powerpoint/2010/main" val="882460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u="none" baseline="0" dirty="0"/>
              <a:t>Once we run and train the agent, we see similar outcomes as DDPG and TD3. as Discussed, we are using simple environments, hence all three continuous control algorithms (DDPG, TD3, and SAC) behave well. </a:t>
            </a:r>
          </a:p>
        </p:txBody>
      </p:sp>
      <p:sp>
        <p:nvSpPr>
          <p:cNvPr id="4" name="Slide Number Placeholder 3"/>
          <p:cNvSpPr>
            <a:spLocks noGrp="1"/>
          </p:cNvSpPr>
          <p:nvPr>
            <p:ph type="sldNum" sz="quarter" idx="5"/>
          </p:nvPr>
        </p:nvSpPr>
        <p:spPr/>
        <p:txBody>
          <a:bodyPr/>
          <a:lstStyle/>
          <a:p>
            <a:fld id="{4A4FA641-295E-457C-927C-02F29A720B7A}" type="slidenum">
              <a:rPr lang="en-US" smtClean="0"/>
              <a:t>10</a:t>
            </a:fld>
            <a:endParaRPr lang="en-US"/>
          </a:p>
        </p:txBody>
      </p:sp>
    </p:spTree>
    <p:extLst>
      <p:ext uri="{BB962C8B-B14F-4D97-AF65-F5344CB8AC3E}">
        <p14:creationId xmlns:p14="http://schemas.microsoft.com/office/powerpoint/2010/main" val="2563175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7"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8"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3"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5"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6"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7"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8"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9"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0"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47"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49"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7"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8"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6"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6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6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6"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68"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9"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7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3"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4"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76"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7"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8"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9"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0"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1"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8"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9"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0"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5"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CustomShape 1"/>
          <p:cNvSpPr/>
          <p:nvPr/>
        </p:nvSpPr>
        <p:spPr>
          <a:xfrm>
            <a:off x="196560" y="6365880"/>
            <a:ext cx="8714160" cy="720"/>
          </a:xfrm>
          <a:custGeom>
            <a:avLst/>
            <a:gdLst/>
            <a:ahLst/>
            <a:cxnLst/>
            <a:rect l="l" t="t" r="r" b="b"/>
            <a:pathLst>
              <a:path w="8715375" h="1904">
                <a:moveTo>
                  <a:pt x="0" y="0"/>
                </a:moveTo>
                <a:lnTo>
                  <a:pt x="8715375" y="1587"/>
                </a:lnTo>
              </a:path>
            </a:pathLst>
          </a:custGeom>
          <a:noFill/>
          <a:ln w="38160">
            <a:solidFill>
              <a:srgbClr val="1F487C"/>
            </a:solidFill>
            <a:round/>
          </a:ln>
        </p:spPr>
        <p:style>
          <a:lnRef idx="0">
            <a:scrgbClr r="0" g="0" b="0"/>
          </a:lnRef>
          <a:fillRef idx="0">
            <a:scrgbClr r="0" g="0" b="0"/>
          </a:fillRef>
          <a:effectRef idx="0">
            <a:scrgbClr r="0" g="0" b="0"/>
          </a:effectRef>
          <a:fontRef idx="minor"/>
        </p:style>
      </p:sp>
      <p:pic>
        <p:nvPicPr>
          <p:cNvPr id="6" name="bg object 17"/>
          <p:cNvPicPr/>
          <p:nvPr/>
        </p:nvPicPr>
        <p:blipFill>
          <a:blip r:embed="rId14"/>
          <a:stretch/>
        </p:blipFill>
        <p:spPr>
          <a:xfrm>
            <a:off x="7479360" y="411480"/>
            <a:ext cx="1449360" cy="411480"/>
          </a:xfrm>
          <a:prstGeom prst="rect">
            <a:avLst/>
          </a:prstGeom>
          <a:ln>
            <a:noFill/>
          </a:ln>
        </p:spPr>
      </p:pic>
      <p:sp>
        <p:nvSpPr>
          <p:cNvPr id="2" name="CustomShape 2"/>
          <p:cNvSpPr/>
          <p:nvPr/>
        </p:nvSpPr>
        <p:spPr>
          <a:xfrm>
            <a:off x="196560" y="1000440"/>
            <a:ext cx="8714160" cy="720"/>
          </a:xfrm>
          <a:custGeom>
            <a:avLst/>
            <a:gdLst/>
            <a:ahLst/>
            <a:cxnLst/>
            <a:rect l="l" t="t" r="r" b="b"/>
            <a:pathLst>
              <a:path w="8715375" h="1905">
                <a:moveTo>
                  <a:pt x="0" y="0"/>
                </a:moveTo>
                <a:lnTo>
                  <a:pt x="8715375" y="1587"/>
                </a:lnTo>
              </a:path>
            </a:pathLst>
          </a:custGeom>
          <a:noFill/>
          <a:ln w="38160">
            <a:solidFill>
              <a:srgbClr val="1F487C"/>
            </a:solidFill>
            <a:round/>
          </a:ln>
        </p:spPr>
        <p:style>
          <a:lnRef idx="0">
            <a:scrgbClr r="0" g="0" b="0"/>
          </a:lnRef>
          <a:fillRef idx="0">
            <a:scrgbClr r="0" g="0" b="0"/>
          </a:fillRef>
          <a:effectRef idx="0">
            <a:scrgbClr r="0" g="0" b="0"/>
          </a:effectRef>
          <a:fontRef idx="minor"/>
        </p:style>
      </p:sp>
      <p:sp>
        <p:nvSpPr>
          <p:cNvPr id="3" name="PlaceHolder 3"/>
          <p:cNvSpPr>
            <a:spLocks noGrp="1"/>
          </p:cNvSpPr>
          <p:nvPr>
            <p:ph type="title"/>
          </p:nvPr>
        </p:nvSpPr>
        <p:spPr>
          <a:xfrm>
            <a:off x="457200" y="273600"/>
            <a:ext cx="82292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4" name="PlaceHolder 4"/>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CustomShape 1" hidden="1"/>
          <p:cNvSpPr/>
          <p:nvPr/>
        </p:nvSpPr>
        <p:spPr>
          <a:xfrm>
            <a:off x="196560" y="6365880"/>
            <a:ext cx="8714160" cy="720"/>
          </a:xfrm>
          <a:custGeom>
            <a:avLst/>
            <a:gdLst/>
            <a:ahLst/>
            <a:cxnLst/>
            <a:rect l="l" t="t" r="r" b="b"/>
            <a:pathLst>
              <a:path w="8715375" h="1904">
                <a:moveTo>
                  <a:pt x="0" y="0"/>
                </a:moveTo>
                <a:lnTo>
                  <a:pt x="8715375" y="1587"/>
                </a:lnTo>
              </a:path>
            </a:pathLst>
          </a:custGeom>
          <a:noFill/>
          <a:ln w="38160">
            <a:solidFill>
              <a:srgbClr val="1F487C"/>
            </a:solidFill>
            <a:round/>
          </a:ln>
        </p:spPr>
        <p:style>
          <a:lnRef idx="0">
            <a:scrgbClr r="0" g="0" b="0"/>
          </a:lnRef>
          <a:fillRef idx="0">
            <a:scrgbClr r="0" g="0" b="0"/>
          </a:fillRef>
          <a:effectRef idx="0">
            <a:scrgbClr r="0" g="0" b="0"/>
          </a:effectRef>
          <a:fontRef idx="minor"/>
        </p:style>
      </p:sp>
      <p:pic>
        <p:nvPicPr>
          <p:cNvPr id="42" name="bg object 17"/>
          <p:cNvPicPr/>
          <p:nvPr/>
        </p:nvPicPr>
        <p:blipFill>
          <a:blip r:embed="rId14"/>
          <a:stretch/>
        </p:blipFill>
        <p:spPr>
          <a:xfrm>
            <a:off x="7479360" y="411480"/>
            <a:ext cx="1449360" cy="411480"/>
          </a:xfrm>
          <a:prstGeom prst="rect">
            <a:avLst/>
          </a:prstGeom>
          <a:ln>
            <a:noFill/>
          </a:ln>
        </p:spPr>
      </p:pic>
      <p:sp>
        <p:nvSpPr>
          <p:cNvPr id="43" name="CustomShape 2" hidden="1"/>
          <p:cNvSpPr/>
          <p:nvPr/>
        </p:nvSpPr>
        <p:spPr>
          <a:xfrm>
            <a:off x="196560" y="1000440"/>
            <a:ext cx="8714160" cy="720"/>
          </a:xfrm>
          <a:custGeom>
            <a:avLst/>
            <a:gdLst/>
            <a:ahLst/>
            <a:cxnLst/>
            <a:rect l="l" t="t" r="r" b="b"/>
            <a:pathLst>
              <a:path w="8715375" h="1905">
                <a:moveTo>
                  <a:pt x="0" y="0"/>
                </a:moveTo>
                <a:lnTo>
                  <a:pt x="8715375" y="1587"/>
                </a:lnTo>
              </a:path>
            </a:pathLst>
          </a:custGeom>
          <a:noFill/>
          <a:ln w="38160">
            <a:solidFill>
              <a:srgbClr val="1F487C"/>
            </a:solidFill>
            <a:round/>
          </a:ln>
        </p:spPr>
        <p:style>
          <a:lnRef idx="0">
            <a:scrgbClr r="0" g="0" b="0"/>
          </a:lnRef>
          <a:fillRef idx="0">
            <a:scrgbClr r="0" g="0" b="0"/>
          </a:fillRef>
          <a:effectRef idx="0">
            <a:scrgbClr r="0" g="0" b="0"/>
          </a:effectRef>
          <a:fontRef idx="minor"/>
        </p:style>
      </p:sp>
      <p:sp>
        <p:nvSpPr>
          <p:cNvPr id="44" name="PlaceHolder 3"/>
          <p:cNvSpPr>
            <a:spLocks noGrp="1"/>
          </p:cNvSpPr>
          <p:nvPr>
            <p:ph type="title"/>
          </p:nvPr>
        </p:nvSpPr>
        <p:spPr>
          <a:xfrm>
            <a:off x="457200" y="273600"/>
            <a:ext cx="82292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45" name="PlaceHolder 4"/>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Layout" Target="../slideLayouts/slideLayout1.xml"/><Relationship Id="rId7" Type="http://schemas.openxmlformats.org/officeDocument/2006/relationships/image" Target="../media/image10.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notesSlide" Target="../notesSlides/notesSlide6.xml"/><Relationship Id="rId9"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1"/>
          <p:cNvSpPr/>
          <p:nvPr/>
        </p:nvSpPr>
        <p:spPr>
          <a:xfrm>
            <a:off x="196560" y="6365880"/>
            <a:ext cx="8714160" cy="720"/>
          </a:xfrm>
          <a:custGeom>
            <a:avLst/>
            <a:gdLst/>
            <a:ahLst/>
            <a:cxnLst/>
            <a:rect l="l" t="t" r="r" b="b"/>
            <a:pathLst>
              <a:path w="8715375" h="1904">
                <a:moveTo>
                  <a:pt x="0" y="0"/>
                </a:moveTo>
                <a:lnTo>
                  <a:pt x="8715375" y="1587"/>
                </a:lnTo>
              </a:path>
            </a:pathLst>
          </a:custGeom>
          <a:noFill/>
          <a:ln w="38160">
            <a:solidFill>
              <a:srgbClr val="1F487C"/>
            </a:solidFill>
            <a:round/>
          </a:ln>
        </p:spPr>
        <p:style>
          <a:lnRef idx="0">
            <a:scrgbClr r="0" g="0" b="0"/>
          </a:lnRef>
          <a:fillRef idx="0">
            <a:scrgbClr r="0" g="0" b="0"/>
          </a:fillRef>
          <a:effectRef idx="0">
            <a:scrgbClr r="0" g="0" b="0"/>
          </a:effectRef>
          <a:fontRef idx="minor"/>
        </p:style>
      </p:sp>
      <p:grpSp>
        <p:nvGrpSpPr>
          <p:cNvPr id="124" name="Group 2"/>
          <p:cNvGrpSpPr/>
          <p:nvPr/>
        </p:nvGrpSpPr>
        <p:grpSpPr>
          <a:xfrm>
            <a:off x="251640" y="3187440"/>
            <a:ext cx="8351640" cy="2112840"/>
            <a:chOff x="251640" y="3187440"/>
            <a:chExt cx="8351640" cy="2112840"/>
          </a:xfrm>
        </p:grpSpPr>
        <p:pic>
          <p:nvPicPr>
            <p:cNvPr id="125" name="object 4_1"/>
            <p:cNvPicPr/>
            <p:nvPr/>
          </p:nvPicPr>
          <p:blipFill>
            <a:blip r:embed="rId2"/>
            <a:stretch/>
          </p:blipFill>
          <p:spPr>
            <a:xfrm>
              <a:off x="251640" y="3187440"/>
              <a:ext cx="4967280" cy="2112840"/>
            </a:xfrm>
            <a:prstGeom prst="rect">
              <a:avLst/>
            </a:prstGeom>
            <a:ln>
              <a:noFill/>
            </a:ln>
          </p:spPr>
        </p:pic>
        <p:pic>
          <p:nvPicPr>
            <p:cNvPr id="126" name="object 5_1"/>
            <p:cNvPicPr/>
            <p:nvPr/>
          </p:nvPicPr>
          <p:blipFill>
            <a:blip r:embed="rId3"/>
            <a:stretch/>
          </p:blipFill>
          <p:spPr>
            <a:xfrm>
              <a:off x="4572000" y="3187440"/>
              <a:ext cx="4031280" cy="2112840"/>
            </a:xfrm>
            <a:prstGeom prst="rect">
              <a:avLst/>
            </a:prstGeom>
            <a:ln>
              <a:noFill/>
            </a:ln>
          </p:spPr>
        </p:pic>
      </p:grpSp>
      <p:sp>
        <p:nvSpPr>
          <p:cNvPr id="127" name="CustomShape 3"/>
          <p:cNvSpPr/>
          <p:nvPr/>
        </p:nvSpPr>
        <p:spPr>
          <a:xfrm>
            <a:off x="3783240" y="1365120"/>
            <a:ext cx="4826160" cy="1231200"/>
          </a:xfrm>
          <a:prstGeom prst="rect">
            <a:avLst/>
          </a:prstGeom>
          <a:noFill/>
          <a:ln>
            <a:noFill/>
          </a:ln>
        </p:spPr>
        <p:style>
          <a:lnRef idx="0">
            <a:scrgbClr r="0" g="0" b="0"/>
          </a:lnRef>
          <a:fillRef idx="0">
            <a:scrgbClr r="0" g="0" b="0"/>
          </a:fillRef>
          <a:effectRef idx="0">
            <a:scrgbClr r="0" g="0" b="0"/>
          </a:effectRef>
          <a:fontRef idx="minor"/>
        </p:style>
        <p:txBody>
          <a:bodyPr lIns="0" tIns="12600" rIns="0" bIns="0">
            <a:noAutofit/>
          </a:bodyPr>
          <a:lstStyle/>
          <a:p>
            <a:pPr marL="12600">
              <a:lnSpc>
                <a:spcPct val="100000"/>
              </a:lnSpc>
              <a:spcBef>
                <a:spcPts val="99"/>
              </a:spcBef>
            </a:pPr>
            <a:r>
              <a:rPr lang="en-US" sz="4000" b="1" i="1" strike="noStrike" spc="-7" dirty="0">
                <a:solidFill>
                  <a:srgbClr val="000000"/>
                </a:solidFill>
                <a:latin typeface="Times New Roman" panose="02020603050405020304" pitchFamily="18" charset="0"/>
                <a:ea typeface="DejaVu Sans"/>
                <a:cs typeface="Times New Roman" panose="02020603050405020304" pitchFamily="18" charset="0"/>
              </a:rPr>
              <a:t>AI Application System</a:t>
            </a:r>
            <a:endParaRPr lang="en-US" sz="4000" b="0" strike="noStrike" spc="-1" dirty="0">
              <a:latin typeface="Times New Roman" panose="02020603050405020304" pitchFamily="18" charset="0"/>
              <a:cs typeface="Times New Roman" panose="02020603050405020304" pitchFamily="18" charset="0"/>
            </a:endParaRPr>
          </a:p>
          <a:p>
            <a:pPr marL="12600" algn="r">
              <a:lnSpc>
                <a:spcPct val="100000"/>
              </a:lnSpc>
              <a:spcBef>
                <a:spcPts val="99"/>
              </a:spcBef>
            </a:pPr>
            <a:r>
              <a:rPr lang="en-US" sz="4000" b="1" i="1" strike="noStrike" spc="-7" dirty="0">
                <a:solidFill>
                  <a:srgbClr val="000000"/>
                </a:solidFill>
                <a:latin typeface="Times New Roman" panose="02020603050405020304" pitchFamily="18" charset="0"/>
                <a:ea typeface="DejaVu Sans"/>
                <a:cs typeface="Times New Roman" panose="02020603050405020304" pitchFamily="18" charset="0"/>
              </a:rPr>
              <a:t>(</a:t>
            </a:r>
            <a:r>
              <a:rPr lang="en-US" sz="4000" b="1" i="1" strike="noStrike" spc="-1" dirty="0">
                <a:solidFill>
                  <a:srgbClr val="000000"/>
                </a:solidFill>
                <a:latin typeface="Times New Roman" panose="02020603050405020304" pitchFamily="18" charset="0"/>
                <a:ea typeface="DejaVu Sans"/>
                <a:cs typeface="Times New Roman" panose="02020603050405020304" pitchFamily="18" charset="0"/>
              </a:rPr>
              <a:t>ISE4132)</a:t>
            </a:r>
            <a:endParaRPr lang="en-US" sz="4000" b="0" strike="noStrike" spc="-1" dirty="0">
              <a:latin typeface="Times New Roman" panose="02020603050405020304" pitchFamily="18" charset="0"/>
              <a:cs typeface="Times New Roman" panose="02020603050405020304" pitchFamily="18" charset="0"/>
            </a:endParaRPr>
          </a:p>
        </p:txBody>
      </p:sp>
      <p:sp>
        <p:nvSpPr>
          <p:cNvPr id="128" name="CustomShape 4"/>
          <p:cNvSpPr/>
          <p:nvPr/>
        </p:nvSpPr>
        <p:spPr>
          <a:xfrm>
            <a:off x="5167800" y="3352680"/>
            <a:ext cx="3435480" cy="1808280"/>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US" sz="4000" b="1" i="1" strike="noStrike" spc="-80" dirty="0">
                <a:solidFill>
                  <a:srgbClr val="000000"/>
                </a:solidFill>
                <a:latin typeface="Times New Roman" panose="02020603050405020304" pitchFamily="18" charset="0"/>
                <a:ea typeface="DejaVu Sans"/>
                <a:cs typeface="Times New Roman" panose="02020603050405020304" pitchFamily="18" charset="0"/>
              </a:rPr>
              <a:t>Week</a:t>
            </a:r>
            <a:r>
              <a:rPr lang="en-US" sz="4000" b="1" i="1" strike="noStrike" spc="-26" dirty="0">
                <a:solidFill>
                  <a:srgbClr val="000000"/>
                </a:solidFill>
                <a:latin typeface="Times New Roman" panose="02020603050405020304" pitchFamily="18" charset="0"/>
                <a:ea typeface="DejaVu Sans"/>
                <a:cs typeface="Times New Roman" panose="02020603050405020304" pitchFamily="18" charset="0"/>
              </a:rPr>
              <a:t> _</a:t>
            </a:r>
            <a:r>
              <a:rPr lang="en-US" sz="4000" b="1" i="1" strike="noStrike" spc="-32" dirty="0">
                <a:solidFill>
                  <a:srgbClr val="000000"/>
                </a:solidFill>
                <a:latin typeface="Times New Roman" panose="02020603050405020304" pitchFamily="18" charset="0"/>
                <a:ea typeface="DejaVu Sans"/>
                <a:cs typeface="Times New Roman" panose="02020603050405020304" pitchFamily="18" charset="0"/>
              </a:rPr>
              <a:t> </a:t>
            </a:r>
            <a:r>
              <a:rPr lang="en-US" sz="4000" b="1" i="1" strike="noStrike" spc="-7" dirty="0">
                <a:solidFill>
                  <a:srgbClr val="000000"/>
                </a:solidFill>
                <a:latin typeface="Times New Roman" panose="02020603050405020304" pitchFamily="18" charset="0"/>
                <a:ea typeface="DejaVu Sans"/>
                <a:cs typeface="Times New Roman" panose="02020603050405020304" pitchFamily="18" charset="0"/>
              </a:rPr>
              <a:t>Lecture</a:t>
            </a:r>
            <a:endParaRPr lang="en-US" sz="4000" b="0" strike="noStrike" spc="-1" dirty="0">
              <a:latin typeface="Times New Roman" panose="02020603050405020304" pitchFamily="18" charset="0"/>
              <a:cs typeface="Times New Roman" panose="02020603050405020304" pitchFamily="18" charset="0"/>
            </a:endParaRPr>
          </a:p>
          <a:p>
            <a:pPr marL="110520" indent="1023480">
              <a:lnSpc>
                <a:spcPct val="120000"/>
              </a:lnSpc>
              <a:spcBef>
                <a:spcPts val="2429"/>
              </a:spcBef>
              <a:tabLst>
                <a:tab pos="0" algn="l"/>
              </a:tabLst>
            </a:pPr>
            <a:r>
              <a:rPr lang="en-US" sz="2400" b="1" strike="noStrike" spc="-7" dirty="0">
                <a:solidFill>
                  <a:srgbClr val="000000"/>
                </a:solidFill>
                <a:latin typeface="Times New Roman" panose="02020603050405020304" pitchFamily="18" charset="0"/>
                <a:ea typeface="DejaVu Sans"/>
                <a:cs typeface="Times New Roman" panose="02020603050405020304" pitchFamily="18" charset="0"/>
              </a:rPr>
              <a:t>ISE</a:t>
            </a:r>
            <a:r>
              <a:rPr lang="en-US" sz="2400" b="1" strike="noStrike" spc="-55" dirty="0">
                <a:solidFill>
                  <a:srgbClr val="000000"/>
                </a:solidFill>
                <a:latin typeface="Times New Roman" panose="02020603050405020304" pitchFamily="18" charset="0"/>
                <a:ea typeface="DejaVu Sans"/>
                <a:cs typeface="Times New Roman" panose="02020603050405020304" pitchFamily="18" charset="0"/>
              </a:rPr>
              <a:t> </a:t>
            </a:r>
            <a:r>
              <a:rPr lang="en-US" sz="2400" b="1" strike="noStrike" spc="-7" dirty="0">
                <a:solidFill>
                  <a:srgbClr val="000000"/>
                </a:solidFill>
                <a:latin typeface="Times New Roman" panose="02020603050405020304" pitchFamily="18" charset="0"/>
                <a:ea typeface="DejaVu Sans"/>
                <a:cs typeface="Times New Roman" panose="02020603050405020304" pitchFamily="18" charset="0"/>
              </a:rPr>
              <a:t>Department </a:t>
            </a:r>
            <a:r>
              <a:rPr lang="en-US" sz="2400" b="1" strike="noStrike" spc="-585" dirty="0">
                <a:solidFill>
                  <a:srgbClr val="000000"/>
                </a:solidFill>
                <a:latin typeface="Times New Roman" panose="02020603050405020304" pitchFamily="18" charset="0"/>
                <a:ea typeface="DejaVu Sans"/>
                <a:cs typeface="Times New Roman" panose="02020603050405020304" pitchFamily="18" charset="0"/>
              </a:rPr>
              <a:t> </a:t>
            </a:r>
            <a:r>
              <a:rPr lang="en-US" sz="2400" b="1" strike="noStrike" spc="-12" dirty="0">
                <a:solidFill>
                  <a:srgbClr val="000000"/>
                </a:solidFill>
                <a:latin typeface="Times New Roman" panose="02020603050405020304" pitchFamily="18" charset="0"/>
                <a:ea typeface="DejaVu Sans"/>
                <a:cs typeface="Times New Roman" panose="02020603050405020304" pitchFamily="18" charset="0"/>
              </a:rPr>
              <a:t>Prof.</a:t>
            </a:r>
            <a:r>
              <a:rPr lang="en-US" sz="2400" b="1" strike="noStrike" spc="-41" dirty="0">
                <a:solidFill>
                  <a:srgbClr val="000000"/>
                </a:solidFill>
                <a:latin typeface="Times New Roman" panose="02020603050405020304" pitchFamily="18" charset="0"/>
                <a:ea typeface="DejaVu Sans"/>
                <a:cs typeface="Times New Roman" panose="02020603050405020304" pitchFamily="18" charset="0"/>
              </a:rPr>
              <a:t> </a:t>
            </a:r>
            <a:r>
              <a:rPr lang="en-US" sz="2400" b="1" strike="noStrike" spc="-7" dirty="0">
                <a:solidFill>
                  <a:srgbClr val="000000"/>
                </a:solidFill>
                <a:latin typeface="Times New Roman" panose="02020603050405020304" pitchFamily="18" charset="0"/>
                <a:ea typeface="DejaVu Sans"/>
                <a:cs typeface="Times New Roman" panose="02020603050405020304" pitchFamily="18" charset="0"/>
              </a:rPr>
              <a:t>Mehdi</a:t>
            </a:r>
            <a:r>
              <a:rPr lang="en-US" sz="2400" b="1" strike="noStrike" spc="-41" dirty="0">
                <a:solidFill>
                  <a:srgbClr val="000000"/>
                </a:solidFill>
                <a:latin typeface="Times New Roman" panose="02020603050405020304" pitchFamily="18" charset="0"/>
                <a:ea typeface="DejaVu Sans"/>
                <a:cs typeface="Times New Roman" panose="02020603050405020304" pitchFamily="18" charset="0"/>
              </a:rPr>
              <a:t> </a:t>
            </a:r>
            <a:r>
              <a:rPr lang="en-US" sz="2400" b="1" strike="noStrike" spc="-7" dirty="0" err="1">
                <a:solidFill>
                  <a:srgbClr val="000000"/>
                </a:solidFill>
                <a:latin typeface="Times New Roman" panose="02020603050405020304" pitchFamily="18" charset="0"/>
                <a:ea typeface="DejaVu Sans"/>
                <a:cs typeface="Times New Roman" panose="02020603050405020304" pitchFamily="18" charset="0"/>
              </a:rPr>
              <a:t>Pirahandeh</a:t>
            </a:r>
            <a:endParaRPr lang="en-US" sz="2400" b="0" strike="noStrike" spc="-1" dirty="0">
              <a:latin typeface="Times New Roman" panose="02020603050405020304" pitchFamily="18" charset="0"/>
              <a:cs typeface="Times New Roman" panose="02020603050405020304" pitchFamily="18" charset="0"/>
            </a:endParaRPr>
          </a:p>
        </p:txBody>
      </p:sp>
      <p:grpSp>
        <p:nvGrpSpPr>
          <p:cNvPr id="129" name="Group 5"/>
          <p:cNvGrpSpPr/>
          <p:nvPr/>
        </p:nvGrpSpPr>
        <p:grpSpPr>
          <a:xfrm>
            <a:off x="252000" y="3187800"/>
            <a:ext cx="8352360" cy="2114280"/>
            <a:chOff x="252000" y="3187800"/>
            <a:chExt cx="8352360" cy="2114280"/>
          </a:xfrm>
        </p:grpSpPr>
        <p:sp>
          <p:nvSpPr>
            <p:cNvPr id="130" name="CustomShape 6"/>
            <p:cNvSpPr/>
            <p:nvPr/>
          </p:nvSpPr>
          <p:spPr>
            <a:xfrm>
              <a:off x="252000" y="3187800"/>
              <a:ext cx="8352360" cy="360"/>
            </a:xfrm>
            <a:custGeom>
              <a:avLst/>
              <a:gdLst/>
              <a:ahLst/>
              <a:cxnLst/>
              <a:rect l="l" t="t" r="r" b="b"/>
              <a:pathLst>
                <a:path w="8353425">
                  <a:moveTo>
                    <a:pt x="0" y="0"/>
                  </a:moveTo>
                  <a:lnTo>
                    <a:pt x="8352929" y="0"/>
                  </a:lnTo>
                </a:path>
              </a:pathLst>
            </a:custGeom>
            <a:noFill/>
            <a:ln w="9360">
              <a:noFill/>
            </a:ln>
          </p:spPr>
          <p:style>
            <a:lnRef idx="0">
              <a:scrgbClr r="0" g="0" b="0"/>
            </a:lnRef>
            <a:fillRef idx="0">
              <a:scrgbClr r="0" g="0" b="0"/>
            </a:fillRef>
            <a:effectRef idx="0">
              <a:scrgbClr r="0" g="0" b="0"/>
            </a:effectRef>
            <a:fontRef idx="minor"/>
          </p:style>
        </p:sp>
        <p:sp>
          <p:nvSpPr>
            <p:cNvPr id="131" name="CustomShape 7"/>
            <p:cNvSpPr/>
            <p:nvPr/>
          </p:nvSpPr>
          <p:spPr>
            <a:xfrm>
              <a:off x="252000" y="5301720"/>
              <a:ext cx="8352360" cy="360"/>
            </a:xfrm>
            <a:custGeom>
              <a:avLst/>
              <a:gdLst/>
              <a:ahLst/>
              <a:cxnLst/>
              <a:rect l="l" t="t" r="r" b="b"/>
              <a:pathLst>
                <a:path w="8353425">
                  <a:moveTo>
                    <a:pt x="0" y="0"/>
                  </a:moveTo>
                  <a:lnTo>
                    <a:pt x="8352929" y="0"/>
                  </a:lnTo>
                </a:path>
              </a:pathLst>
            </a:custGeom>
            <a:noFill/>
            <a:ln w="9360">
              <a:noFill/>
            </a:ln>
          </p:spPr>
          <p:style>
            <a:lnRef idx="0">
              <a:scrgbClr r="0" g="0" b="0"/>
            </a:lnRef>
            <a:fillRef idx="0">
              <a:scrgbClr r="0" g="0" b="0"/>
            </a:fillRef>
            <a:effectRef idx="0">
              <a:scrgbClr r="0" g="0" b="0"/>
            </a:effectRef>
            <a:fontRef idx="minor"/>
          </p:style>
        </p:sp>
      </p:grpSp>
      <p:sp>
        <p:nvSpPr>
          <p:cNvPr id="132" name="CustomShape 8"/>
          <p:cNvSpPr/>
          <p:nvPr/>
        </p:nvSpPr>
        <p:spPr>
          <a:xfrm>
            <a:off x="515520" y="6510600"/>
            <a:ext cx="2907360" cy="39769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12600">
              <a:lnSpc>
                <a:spcPts val="1624"/>
              </a:lnSpc>
            </a:pPr>
            <a:r>
              <a:rPr lang="en-US" sz="1400" b="1" strike="noStrike" spc="-7">
                <a:solidFill>
                  <a:srgbClr val="404040"/>
                </a:solidFill>
                <a:latin typeface="Times New Roman"/>
                <a:ea typeface="DejaVu Sans"/>
              </a:rPr>
              <a:t>School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of Global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Convergence</a:t>
            </a:r>
            <a:r>
              <a:rPr lang="en-US" sz="1400" b="1" strike="noStrike" spc="7">
                <a:solidFill>
                  <a:srgbClr val="404040"/>
                </a:solidFill>
                <a:latin typeface="Times New Roman"/>
                <a:ea typeface="DejaVu Sans"/>
              </a:rPr>
              <a:t> </a:t>
            </a:r>
            <a:r>
              <a:rPr lang="en-US" sz="1400" b="1" strike="noStrike" spc="-7">
                <a:solidFill>
                  <a:srgbClr val="404040"/>
                </a:solidFill>
                <a:latin typeface="Times New Roman"/>
                <a:ea typeface="DejaVu Sans"/>
              </a:rPr>
              <a:t>Studies</a:t>
            </a:r>
            <a:endParaRPr lang="en-US" sz="14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CustomShape 5"/>
          <p:cNvSpPr/>
          <p:nvPr/>
        </p:nvSpPr>
        <p:spPr>
          <a:xfrm>
            <a:off x="515520" y="6510600"/>
            <a:ext cx="2907360" cy="2559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12600">
              <a:lnSpc>
                <a:spcPts val="1624"/>
              </a:lnSpc>
            </a:pPr>
            <a:r>
              <a:rPr lang="en-US" sz="1400" b="1" strike="noStrike" spc="-7">
                <a:solidFill>
                  <a:srgbClr val="404040"/>
                </a:solidFill>
                <a:latin typeface="Times New Roman"/>
                <a:ea typeface="DejaVu Sans"/>
              </a:rPr>
              <a:t>School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of Global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Convergence</a:t>
            </a:r>
            <a:r>
              <a:rPr lang="en-US" sz="1400" b="1" strike="noStrike" spc="7">
                <a:solidFill>
                  <a:srgbClr val="404040"/>
                </a:solidFill>
                <a:latin typeface="Times New Roman"/>
                <a:ea typeface="DejaVu Sans"/>
              </a:rPr>
              <a:t> </a:t>
            </a:r>
            <a:r>
              <a:rPr lang="en-US" sz="1400" b="1" strike="noStrike" spc="-7">
                <a:solidFill>
                  <a:srgbClr val="404040"/>
                </a:solidFill>
                <a:latin typeface="Times New Roman"/>
                <a:ea typeface="DejaVu Sans"/>
              </a:rPr>
              <a:t>Studies</a:t>
            </a:r>
            <a:endParaRPr lang="en-US" sz="1400" b="0" strike="noStrike" spc="-1">
              <a:latin typeface="Arial"/>
            </a:endParaRPr>
          </a:p>
        </p:txBody>
      </p:sp>
      <p:sp>
        <p:nvSpPr>
          <p:cNvPr id="2" name="CustomShape 1">
            <a:extLst>
              <a:ext uri="{FF2B5EF4-FFF2-40B4-BE49-F238E27FC236}">
                <a16:creationId xmlns:a16="http://schemas.microsoft.com/office/drawing/2014/main" id="{82742C49-65BB-3383-FD50-4E858FAFB261}"/>
              </a:ext>
            </a:extLst>
          </p:cNvPr>
          <p:cNvSpPr/>
          <p:nvPr/>
        </p:nvSpPr>
        <p:spPr>
          <a:xfrm>
            <a:off x="286560" y="609480"/>
            <a:ext cx="7256160" cy="3067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2000" b="1" strike="noStrike" spc="-1" dirty="0">
                <a:latin typeface="Arial"/>
              </a:rPr>
              <a:t>Soft Actor Critic (SAC)</a:t>
            </a:r>
          </a:p>
        </p:txBody>
      </p:sp>
      <p:pic>
        <p:nvPicPr>
          <p:cNvPr id="5" name="Picture 4">
            <a:extLst>
              <a:ext uri="{FF2B5EF4-FFF2-40B4-BE49-F238E27FC236}">
                <a16:creationId xmlns:a16="http://schemas.microsoft.com/office/drawing/2014/main" id="{C957BC0B-221D-C26E-2CC8-70C123712203}"/>
              </a:ext>
            </a:extLst>
          </p:cNvPr>
          <p:cNvPicPr>
            <a:picLocks noChangeAspect="1"/>
          </p:cNvPicPr>
          <p:nvPr/>
        </p:nvPicPr>
        <p:blipFill>
          <a:blip r:embed="rId5"/>
          <a:stretch>
            <a:fillRect/>
          </a:stretch>
        </p:blipFill>
        <p:spPr>
          <a:xfrm>
            <a:off x="75370" y="1188142"/>
            <a:ext cx="2731625" cy="1448090"/>
          </a:xfrm>
          <a:prstGeom prst="rect">
            <a:avLst/>
          </a:prstGeom>
        </p:spPr>
      </p:pic>
      <p:pic>
        <p:nvPicPr>
          <p:cNvPr id="11" name="Picture 10">
            <a:extLst>
              <a:ext uri="{FF2B5EF4-FFF2-40B4-BE49-F238E27FC236}">
                <a16:creationId xmlns:a16="http://schemas.microsoft.com/office/drawing/2014/main" id="{05A5D954-8105-A53D-D5B5-F9E917744974}"/>
              </a:ext>
            </a:extLst>
          </p:cNvPr>
          <p:cNvPicPr>
            <a:picLocks noChangeAspect="1"/>
          </p:cNvPicPr>
          <p:nvPr/>
        </p:nvPicPr>
        <p:blipFill>
          <a:blip r:embed="rId6"/>
          <a:stretch>
            <a:fillRect/>
          </a:stretch>
        </p:blipFill>
        <p:spPr>
          <a:xfrm>
            <a:off x="101864" y="3071501"/>
            <a:ext cx="6318057" cy="577832"/>
          </a:xfrm>
          <a:prstGeom prst="rect">
            <a:avLst/>
          </a:prstGeom>
        </p:spPr>
      </p:pic>
      <p:pic>
        <p:nvPicPr>
          <p:cNvPr id="14" name="Picture 13">
            <a:extLst>
              <a:ext uri="{FF2B5EF4-FFF2-40B4-BE49-F238E27FC236}">
                <a16:creationId xmlns:a16="http://schemas.microsoft.com/office/drawing/2014/main" id="{08B47737-6139-01B6-3749-BE39EDB11493}"/>
              </a:ext>
            </a:extLst>
          </p:cNvPr>
          <p:cNvPicPr>
            <a:picLocks noChangeAspect="1"/>
          </p:cNvPicPr>
          <p:nvPr/>
        </p:nvPicPr>
        <p:blipFill>
          <a:blip r:embed="rId7"/>
          <a:stretch>
            <a:fillRect/>
          </a:stretch>
        </p:blipFill>
        <p:spPr>
          <a:xfrm>
            <a:off x="101864" y="2706932"/>
            <a:ext cx="1586317" cy="296200"/>
          </a:xfrm>
          <a:prstGeom prst="rect">
            <a:avLst/>
          </a:prstGeom>
        </p:spPr>
      </p:pic>
      <p:pic>
        <p:nvPicPr>
          <p:cNvPr id="18" name="Picture 17">
            <a:extLst>
              <a:ext uri="{FF2B5EF4-FFF2-40B4-BE49-F238E27FC236}">
                <a16:creationId xmlns:a16="http://schemas.microsoft.com/office/drawing/2014/main" id="{88381F39-9A19-080B-592D-393AFCED5038}"/>
              </a:ext>
            </a:extLst>
          </p:cNvPr>
          <p:cNvPicPr>
            <a:picLocks noChangeAspect="1"/>
          </p:cNvPicPr>
          <p:nvPr/>
        </p:nvPicPr>
        <p:blipFill>
          <a:blip r:embed="rId8"/>
          <a:stretch>
            <a:fillRect/>
          </a:stretch>
        </p:blipFill>
        <p:spPr>
          <a:xfrm>
            <a:off x="101864" y="3835291"/>
            <a:ext cx="7354326" cy="2029108"/>
          </a:xfrm>
          <a:prstGeom prst="rect">
            <a:avLst/>
          </a:prstGeom>
        </p:spPr>
      </p:pic>
      <p:pic>
        <p:nvPicPr>
          <p:cNvPr id="19" name="openaigym.video.0.23386.video000000">
            <a:hlinkClick r:id="" action="ppaction://media"/>
            <a:extLst>
              <a:ext uri="{FF2B5EF4-FFF2-40B4-BE49-F238E27FC236}">
                <a16:creationId xmlns:a16="http://schemas.microsoft.com/office/drawing/2014/main" id="{54116BA1-FA26-F088-D587-8223C03998DA}"/>
              </a:ext>
            </a:extLst>
          </p:cNvPr>
          <p:cNvPicPr>
            <a:picLocks noChangeAspect="1"/>
          </p:cNvPicPr>
          <p:nvPr>
            <a:videoFile r:link="rId2"/>
            <p:extLst>
              <p:ext uri="{DAA4B4D4-6D71-4841-9C94-3DE7FCFB9230}">
                <p14:media xmlns:p14="http://schemas.microsoft.com/office/powerpoint/2010/main" r:embed="rId1"/>
              </p:ext>
            </p:extLst>
          </p:nvPr>
        </p:nvPicPr>
        <p:blipFill>
          <a:blip r:embed="rId9"/>
          <a:stretch>
            <a:fillRect/>
          </a:stretch>
        </p:blipFill>
        <p:spPr>
          <a:xfrm>
            <a:off x="3762141" y="1188142"/>
            <a:ext cx="1814990" cy="1814990"/>
          </a:xfrm>
          <a:prstGeom prst="rect">
            <a:avLst/>
          </a:prstGeom>
        </p:spPr>
      </p:pic>
      <p:sp>
        <p:nvSpPr>
          <p:cNvPr id="20" name="Rectangle 19">
            <a:extLst>
              <a:ext uri="{FF2B5EF4-FFF2-40B4-BE49-F238E27FC236}">
                <a16:creationId xmlns:a16="http://schemas.microsoft.com/office/drawing/2014/main" id="{8A1C9705-5F4D-B97F-A3AD-BC2A1EAC46E4}"/>
              </a:ext>
            </a:extLst>
          </p:cNvPr>
          <p:cNvSpPr/>
          <p:nvPr/>
        </p:nvSpPr>
        <p:spPr>
          <a:xfrm>
            <a:off x="3829576" y="1190612"/>
            <a:ext cx="1673989" cy="181709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pic>
        <p:nvPicPr>
          <p:cNvPr id="22" name="Picture 21">
            <a:extLst>
              <a:ext uri="{FF2B5EF4-FFF2-40B4-BE49-F238E27FC236}">
                <a16:creationId xmlns:a16="http://schemas.microsoft.com/office/drawing/2014/main" id="{E2A987F3-3925-9E1E-3E49-B0C96AFEF4BC}"/>
              </a:ext>
            </a:extLst>
          </p:cNvPr>
          <p:cNvPicPr>
            <a:picLocks noChangeAspect="1"/>
          </p:cNvPicPr>
          <p:nvPr/>
        </p:nvPicPr>
        <p:blipFill>
          <a:blip r:embed="rId10"/>
          <a:stretch>
            <a:fillRect/>
          </a:stretch>
        </p:blipFill>
        <p:spPr>
          <a:xfrm>
            <a:off x="5839542" y="2073330"/>
            <a:ext cx="2419688" cy="247685"/>
          </a:xfrm>
          <a:prstGeom prst="rect">
            <a:avLst/>
          </a:prstGeom>
        </p:spPr>
      </p:pic>
    </p:spTree>
    <p:extLst>
      <p:ext uri="{BB962C8B-B14F-4D97-AF65-F5344CB8AC3E}">
        <p14:creationId xmlns:p14="http://schemas.microsoft.com/office/powerpoint/2010/main" val="567147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700" fill="hold"/>
                                        <p:tgtEl>
                                          <p:spTgt spid="19"/>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19"/>
                </p:tgtEl>
              </p:cMediaNode>
            </p:video>
            <p:seq concurrent="1" nextAc="seek">
              <p:cTn id="8" restart="whenNotActive" fill="hold" evtFilter="cancelBubble" nodeType="interactiveSeq">
                <p:stCondLst>
                  <p:cond evt="onClick" delay="0">
                    <p:tgtEl>
                      <p:spTgt spid="19"/>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9"/>
                                        </p:tgtEl>
                                      </p:cBhvr>
                                    </p:cmd>
                                  </p:childTnLst>
                                </p:cTn>
                              </p:par>
                            </p:childTnLst>
                          </p:cTn>
                        </p:par>
                      </p:childTnLst>
                    </p:cTn>
                  </p:par>
                </p:childTnLst>
              </p:cTn>
              <p:nextCondLst>
                <p:cond evt="onClick" delay="0">
                  <p:tgtEl>
                    <p:spTgt spid="19"/>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CustomShape 1"/>
          <p:cNvSpPr/>
          <p:nvPr/>
        </p:nvSpPr>
        <p:spPr>
          <a:xfrm>
            <a:off x="196560" y="6365880"/>
            <a:ext cx="8714160" cy="720"/>
          </a:xfrm>
          <a:custGeom>
            <a:avLst/>
            <a:gdLst/>
            <a:ahLst/>
            <a:cxnLst/>
            <a:rect l="l" t="t" r="r" b="b"/>
            <a:pathLst>
              <a:path w="8715375" h="1904">
                <a:moveTo>
                  <a:pt x="0" y="0"/>
                </a:moveTo>
                <a:lnTo>
                  <a:pt x="8715375" y="1587"/>
                </a:lnTo>
              </a:path>
            </a:pathLst>
          </a:custGeom>
          <a:noFill/>
          <a:ln w="38160">
            <a:solidFill>
              <a:srgbClr val="1F487C"/>
            </a:solidFill>
            <a:round/>
          </a:ln>
        </p:spPr>
        <p:style>
          <a:lnRef idx="0">
            <a:scrgbClr r="0" g="0" b="0"/>
          </a:lnRef>
          <a:fillRef idx="0">
            <a:scrgbClr r="0" g="0" b="0"/>
          </a:fillRef>
          <a:effectRef idx="0">
            <a:scrgbClr r="0" g="0" b="0"/>
          </a:effectRef>
          <a:fontRef idx="minor"/>
        </p:style>
      </p:sp>
      <p:grpSp>
        <p:nvGrpSpPr>
          <p:cNvPr id="134" name="Group 2"/>
          <p:cNvGrpSpPr/>
          <p:nvPr/>
        </p:nvGrpSpPr>
        <p:grpSpPr>
          <a:xfrm>
            <a:off x="0" y="411480"/>
            <a:ext cx="9142920" cy="5587920"/>
            <a:chOff x="0" y="411480"/>
            <a:chExt cx="9142920" cy="5587920"/>
          </a:xfrm>
        </p:grpSpPr>
        <p:pic>
          <p:nvPicPr>
            <p:cNvPr id="135" name="object 4_0"/>
            <p:cNvPicPr/>
            <p:nvPr/>
          </p:nvPicPr>
          <p:blipFill>
            <a:blip r:embed="rId2"/>
            <a:stretch/>
          </p:blipFill>
          <p:spPr>
            <a:xfrm>
              <a:off x="7479360" y="411480"/>
              <a:ext cx="1449360" cy="411480"/>
            </a:xfrm>
            <a:prstGeom prst="rect">
              <a:avLst/>
            </a:prstGeom>
            <a:ln>
              <a:noFill/>
            </a:ln>
          </p:spPr>
        </p:pic>
        <p:sp>
          <p:nvSpPr>
            <p:cNvPr id="136" name="CustomShape 3"/>
            <p:cNvSpPr/>
            <p:nvPr/>
          </p:nvSpPr>
          <p:spPr>
            <a:xfrm>
              <a:off x="0" y="857160"/>
              <a:ext cx="9142920" cy="514224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5B9BD3"/>
            </a:solidFill>
            <a:ln>
              <a:noFill/>
            </a:ln>
          </p:spPr>
          <p:style>
            <a:lnRef idx="0">
              <a:scrgbClr r="0" g="0" b="0"/>
            </a:lnRef>
            <a:fillRef idx="0">
              <a:scrgbClr r="0" g="0" b="0"/>
            </a:fillRef>
            <a:effectRef idx="0">
              <a:scrgbClr r="0" g="0" b="0"/>
            </a:effectRef>
            <a:fontRef idx="minor"/>
          </p:style>
        </p:sp>
      </p:grpSp>
      <p:sp>
        <p:nvSpPr>
          <p:cNvPr id="137" name="CustomShape 4"/>
          <p:cNvSpPr/>
          <p:nvPr/>
        </p:nvSpPr>
        <p:spPr>
          <a:xfrm>
            <a:off x="852120" y="2616840"/>
            <a:ext cx="7438680" cy="2303280"/>
          </a:xfrm>
          <a:prstGeom prst="rect">
            <a:avLst/>
          </a:prstGeom>
          <a:noFill/>
          <a:ln>
            <a:noFill/>
          </a:ln>
        </p:spPr>
        <p:style>
          <a:lnRef idx="0">
            <a:scrgbClr r="0" g="0" b="0"/>
          </a:lnRef>
          <a:fillRef idx="0">
            <a:scrgbClr r="0" g="0" b="0"/>
          </a:fillRef>
          <a:effectRef idx="0">
            <a:scrgbClr r="0" g="0" b="0"/>
          </a:effectRef>
          <a:fontRef idx="minor"/>
        </p:style>
        <p:txBody>
          <a:bodyPr lIns="0" tIns="12600" rIns="0" bIns="0">
            <a:noAutofit/>
          </a:bodyPr>
          <a:lstStyle/>
          <a:p>
            <a:pPr algn="ctr">
              <a:lnSpc>
                <a:spcPts val="6341"/>
              </a:lnSpc>
              <a:spcBef>
                <a:spcPts val="99"/>
              </a:spcBef>
            </a:pPr>
            <a:r>
              <a:rPr lang="en-US" sz="5400" b="1" strike="noStrike" spc="-1" dirty="0">
                <a:solidFill>
                  <a:srgbClr val="000000"/>
                </a:solidFill>
                <a:latin typeface="Times New Roman"/>
                <a:ea typeface="DejaVu Sans"/>
              </a:rPr>
              <a:t>Combining Policy Gradient and Q-Learning (Part II)</a:t>
            </a:r>
          </a:p>
        </p:txBody>
      </p:sp>
      <p:sp>
        <p:nvSpPr>
          <p:cNvPr id="138" name="CustomShape 5"/>
          <p:cNvSpPr/>
          <p:nvPr/>
        </p:nvSpPr>
        <p:spPr>
          <a:xfrm>
            <a:off x="9006120" y="5776560"/>
            <a:ext cx="81360" cy="149400"/>
          </a:xfrm>
          <a:prstGeom prst="rect">
            <a:avLst/>
          </a:prstGeom>
          <a:noFill/>
          <a:ln>
            <a:noFill/>
          </a:ln>
        </p:spPr>
        <p:style>
          <a:lnRef idx="0">
            <a:scrgbClr r="0" g="0" b="0"/>
          </a:lnRef>
          <a:fillRef idx="0">
            <a:scrgbClr r="0" g="0" b="0"/>
          </a:fillRef>
          <a:effectRef idx="0">
            <a:scrgbClr r="0" g="0" b="0"/>
          </a:effectRef>
          <a:fontRef idx="minor"/>
        </p:style>
        <p:txBody>
          <a:bodyPr lIns="0" tIns="12600" rIns="0" bIns="0">
            <a:spAutoFit/>
          </a:bodyPr>
          <a:lstStyle/>
          <a:p>
            <a:pPr marL="12600">
              <a:lnSpc>
                <a:spcPct val="100000"/>
              </a:lnSpc>
              <a:spcBef>
                <a:spcPts val="99"/>
              </a:spcBef>
            </a:pPr>
            <a:r>
              <a:rPr lang="en-US" sz="900" b="0" strike="noStrike" spc="-1">
                <a:solidFill>
                  <a:srgbClr val="878787"/>
                </a:solidFill>
                <a:latin typeface="Times New Roman"/>
                <a:ea typeface="DejaVu Sans"/>
              </a:rPr>
              <a:t>1</a:t>
            </a:r>
            <a:endParaRPr lang="en-US" sz="900" b="0" strike="noStrike" spc="-1">
              <a:latin typeface="Arial"/>
            </a:endParaRPr>
          </a:p>
        </p:txBody>
      </p:sp>
      <p:sp>
        <p:nvSpPr>
          <p:cNvPr id="139" name="CustomShape 6"/>
          <p:cNvSpPr/>
          <p:nvPr/>
        </p:nvSpPr>
        <p:spPr>
          <a:xfrm>
            <a:off x="515520" y="6510600"/>
            <a:ext cx="2907360" cy="2559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12600">
              <a:lnSpc>
                <a:spcPts val="1624"/>
              </a:lnSpc>
            </a:pPr>
            <a:r>
              <a:rPr lang="en-US" sz="1400" b="1" strike="noStrike" spc="-7">
                <a:solidFill>
                  <a:srgbClr val="404040"/>
                </a:solidFill>
                <a:latin typeface="Times New Roman"/>
                <a:ea typeface="DejaVu Sans"/>
              </a:rPr>
              <a:t>School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of Global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Convergence</a:t>
            </a:r>
            <a:r>
              <a:rPr lang="en-US" sz="1400" b="1" strike="noStrike" spc="7">
                <a:solidFill>
                  <a:srgbClr val="404040"/>
                </a:solidFill>
                <a:latin typeface="Times New Roman"/>
                <a:ea typeface="DejaVu Sans"/>
              </a:rPr>
              <a:t> </a:t>
            </a:r>
            <a:r>
              <a:rPr lang="en-US" sz="1400" b="1" strike="noStrike" spc="-7">
                <a:solidFill>
                  <a:srgbClr val="404040"/>
                </a:solidFill>
                <a:latin typeface="Times New Roman"/>
                <a:ea typeface="DejaVu Sans"/>
              </a:rPr>
              <a:t>Studies</a:t>
            </a:r>
            <a:endParaRPr lang="en-US" sz="14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343080" y="244080"/>
            <a:ext cx="1771920" cy="1157040"/>
          </a:xfrm>
          <a:prstGeom prst="rect">
            <a:avLst/>
          </a:prstGeom>
          <a:noFill/>
          <a:ln>
            <a:noFill/>
          </a:ln>
        </p:spPr>
        <p:style>
          <a:lnRef idx="0">
            <a:scrgbClr r="0" g="0" b="0"/>
          </a:lnRef>
          <a:fillRef idx="0">
            <a:scrgbClr r="0" g="0" b="0"/>
          </a:fillRef>
          <a:effectRef idx="0">
            <a:scrgbClr r="0" g="0" b="0"/>
          </a:effectRef>
          <a:fontRef idx="minor"/>
        </p:style>
        <p:txBody>
          <a:bodyPr lIns="0" tIns="12600" rIns="0" bIns="0">
            <a:noAutofit/>
          </a:bodyPr>
          <a:lstStyle/>
          <a:p>
            <a:pPr marL="12600">
              <a:lnSpc>
                <a:spcPct val="100000"/>
              </a:lnSpc>
              <a:spcBef>
                <a:spcPts val="99"/>
              </a:spcBef>
            </a:pPr>
            <a:r>
              <a:rPr lang="en-US" sz="3600" b="1" strike="noStrike" spc="-12" dirty="0">
                <a:solidFill>
                  <a:srgbClr val="000000"/>
                </a:solidFill>
                <a:latin typeface="Times New Roman"/>
                <a:ea typeface="DejaVu Sans"/>
              </a:rPr>
              <a:t>Contents</a:t>
            </a:r>
            <a:endParaRPr lang="en-US" sz="3600" b="0" strike="noStrike" spc="-1" dirty="0">
              <a:latin typeface="Arial"/>
            </a:endParaRPr>
          </a:p>
        </p:txBody>
      </p:sp>
      <p:sp>
        <p:nvSpPr>
          <p:cNvPr id="141" name="CustomShape 2"/>
          <p:cNvSpPr/>
          <p:nvPr/>
        </p:nvSpPr>
        <p:spPr>
          <a:xfrm>
            <a:off x="176040" y="1285200"/>
            <a:ext cx="8913600" cy="438036"/>
          </a:xfrm>
          <a:prstGeom prst="rect">
            <a:avLst/>
          </a:prstGeom>
          <a:noFill/>
          <a:ln>
            <a:noFill/>
          </a:ln>
        </p:spPr>
        <p:style>
          <a:lnRef idx="0">
            <a:scrgbClr r="0" g="0" b="0"/>
          </a:lnRef>
          <a:fillRef idx="0">
            <a:scrgbClr r="0" g="0" b="0"/>
          </a:fillRef>
          <a:effectRef idx="0">
            <a:scrgbClr r="0" g="0" b="0"/>
          </a:effectRef>
          <a:fontRef idx="minor"/>
        </p:style>
        <p:txBody>
          <a:bodyPr lIns="0" tIns="113760" rIns="0" bIns="0">
            <a:spAutoFit/>
          </a:bodyPr>
          <a:lstStyle/>
          <a:p>
            <a:pPr marL="441360" indent="-428040">
              <a:lnSpc>
                <a:spcPct val="100000"/>
              </a:lnSpc>
              <a:spcBef>
                <a:spcPts val="893"/>
              </a:spcBef>
              <a:buClr>
                <a:srgbClr val="000000"/>
              </a:buClr>
              <a:buFont typeface="StarSymbol"/>
              <a:buAutoNum type="romanUcPeriod"/>
              <a:tabLst>
                <a:tab pos="441360" algn="l"/>
                <a:tab pos="442080" algn="l"/>
              </a:tabLst>
            </a:pPr>
            <a:r>
              <a:rPr lang="en-US" sz="2100" b="1" strike="noStrike" spc="-1" dirty="0">
                <a:latin typeface="Times New Roman" panose="02020603050405020304" pitchFamily="18" charset="0"/>
                <a:cs typeface="Times New Roman" panose="02020603050405020304" pitchFamily="18" charset="0"/>
              </a:rPr>
              <a:t>Soft Actor Critic (SAC)</a:t>
            </a:r>
          </a:p>
        </p:txBody>
      </p:sp>
      <p:pic>
        <p:nvPicPr>
          <p:cNvPr id="142" name="object 4_3"/>
          <p:cNvPicPr/>
          <p:nvPr/>
        </p:nvPicPr>
        <p:blipFill>
          <a:blip r:embed="rId2"/>
          <a:stretch/>
        </p:blipFill>
        <p:spPr>
          <a:xfrm>
            <a:off x="7668000" y="4508640"/>
            <a:ext cx="1019880" cy="1616040"/>
          </a:xfrm>
          <a:prstGeom prst="rect">
            <a:avLst/>
          </a:prstGeom>
          <a:ln>
            <a:noFill/>
          </a:ln>
        </p:spPr>
      </p:pic>
      <p:sp>
        <p:nvSpPr>
          <p:cNvPr id="143" name="CustomShape 3"/>
          <p:cNvSpPr/>
          <p:nvPr/>
        </p:nvSpPr>
        <p:spPr>
          <a:xfrm>
            <a:off x="515520" y="6510600"/>
            <a:ext cx="2907360" cy="39769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12600">
              <a:lnSpc>
                <a:spcPts val="1624"/>
              </a:lnSpc>
            </a:pPr>
            <a:r>
              <a:rPr lang="en-US" sz="1400" b="1" strike="noStrike" spc="-7">
                <a:solidFill>
                  <a:srgbClr val="404040"/>
                </a:solidFill>
                <a:latin typeface="Times New Roman"/>
                <a:ea typeface="DejaVu Sans"/>
              </a:rPr>
              <a:t>School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of Global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Convergence</a:t>
            </a:r>
            <a:r>
              <a:rPr lang="en-US" sz="1400" b="1" strike="noStrike" spc="7">
                <a:solidFill>
                  <a:srgbClr val="404040"/>
                </a:solidFill>
                <a:latin typeface="Times New Roman"/>
                <a:ea typeface="DejaVu Sans"/>
              </a:rPr>
              <a:t> </a:t>
            </a:r>
            <a:r>
              <a:rPr lang="en-US" sz="1400" b="1" strike="noStrike" spc="-7">
                <a:solidFill>
                  <a:srgbClr val="404040"/>
                </a:solidFill>
                <a:latin typeface="Times New Roman"/>
                <a:ea typeface="DejaVu Sans"/>
              </a:rPr>
              <a:t>Studies</a:t>
            </a:r>
            <a:endParaRPr lang="en-US" sz="14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1"/>
          <p:cNvSpPr/>
          <p:nvPr/>
        </p:nvSpPr>
        <p:spPr>
          <a:xfrm>
            <a:off x="943200" y="2619360"/>
            <a:ext cx="7924680" cy="1157040"/>
          </a:xfrm>
          <a:prstGeom prst="rect">
            <a:avLst/>
          </a:prstGeom>
          <a:noFill/>
          <a:ln>
            <a:noFill/>
          </a:ln>
        </p:spPr>
        <p:style>
          <a:lnRef idx="0">
            <a:scrgbClr r="0" g="0" b="0"/>
          </a:lnRef>
          <a:fillRef idx="0">
            <a:scrgbClr r="0" g="0" b="0"/>
          </a:fillRef>
          <a:effectRef idx="0">
            <a:scrgbClr r="0" g="0" b="0"/>
          </a:effectRef>
          <a:fontRef idx="minor"/>
        </p:style>
        <p:txBody>
          <a:bodyPr lIns="0" tIns="12600" rIns="0" bIns="0">
            <a:noAutofit/>
          </a:bodyPr>
          <a:lstStyle/>
          <a:p>
            <a:pPr marL="901440" indent="-856800">
              <a:lnSpc>
                <a:spcPct val="100000"/>
              </a:lnSpc>
              <a:spcBef>
                <a:spcPts val="99"/>
              </a:spcBef>
              <a:buClr>
                <a:srgbClr val="5B9BD3"/>
              </a:buClr>
              <a:buFont typeface="StarSymbol"/>
              <a:buAutoNum type="romanUcPeriod"/>
            </a:pPr>
            <a:r>
              <a:rPr lang="en-US" sz="4050" b="1" spc="-1" dirty="0">
                <a:solidFill>
                  <a:srgbClr val="5B9BD3"/>
                </a:solidFill>
                <a:latin typeface="Arial Black"/>
              </a:rPr>
              <a:t>Soft Actor Critic (SAC)</a:t>
            </a:r>
            <a:endParaRPr lang="en-US" sz="4050" b="0" strike="noStrike" spc="-1" dirty="0">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286560" y="609480"/>
            <a:ext cx="7256160" cy="3067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2000" b="1" strike="noStrike" spc="-1" dirty="0">
                <a:latin typeface="Arial"/>
              </a:rPr>
              <a:t>Soft Actor Critic (SAC)</a:t>
            </a:r>
          </a:p>
        </p:txBody>
      </p:sp>
      <p:sp>
        <p:nvSpPr>
          <p:cNvPr id="146" name="CustomShape 2"/>
          <p:cNvSpPr/>
          <p:nvPr/>
        </p:nvSpPr>
        <p:spPr>
          <a:xfrm>
            <a:off x="177328" y="1327680"/>
            <a:ext cx="8796551" cy="47714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720">
              <a:lnSpc>
                <a:spcPct val="100000"/>
              </a:lnSpc>
            </a:pPr>
            <a:r>
              <a:rPr lang="en-US" strike="noStrike" spc="-1" dirty="0">
                <a:solidFill>
                  <a:srgbClr val="000000"/>
                </a:solidFill>
                <a:latin typeface="Times New Roman"/>
              </a:rPr>
              <a:t>SAC and TD3 and DDPG</a:t>
            </a:r>
            <a:endParaRPr lang="en-US" sz="1600" strike="noStrike" spc="-1" dirty="0">
              <a:solidFill>
                <a:srgbClr val="000000"/>
              </a:solidFill>
              <a:latin typeface="Times New Roman"/>
            </a:endParaRPr>
          </a:p>
          <a:p>
            <a:pPr marL="286470" indent="-285750">
              <a:lnSpc>
                <a:spcPct val="100000"/>
              </a:lnSpc>
              <a:buFont typeface="Arial" panose="020B0604020202020204" pitchFamily="34" charset="0"/>
              <a:buChar char="•"/>
            </a:pPr>
            <a:r>
              <a:rPr lang="en-US" sz="1600" strike="noStrike" spc="-1" dirty="0">
                <a:solidFill>
                  <a:srgbClr val="000000"/>
                </a:solidFill>
                <a:latin typeface="Times New Roman"/>
              </a:rPr>
              <a:t>All uses an actor-critic construct with off-policy learning for continuous controls</a:t>
            </a:r>
          </a:p>
          <a:p>
            <a:pPr marL="286470" indent="-285750">
              <a:lnSpc>
                <a:spcPct val="100000"/>
              </a:lnSpc>
              <a:buFont typeface="Arial" panose="020B0604020202020204" pitchFamily="34" charset="0"/>
              <a:buChar char="•"/>
            </a:pPr>
            <a:r>
              <a:rPr lang="en-US" sz="1600" spc="-1" dirty="0">
                <a:solidFill>
                  <a:srgbClr val="000000"/>
                </a:solidFill>
                <a:latin typeface="Times New Roman"/>
              </a:rPr>
              <a:t>Unlike TD3 and DDPG, SAC learns a stochastic policy.</a:t>
            </a:r>
          </a:p>
          <a:p>
            <a:pPr marL="286470" indent="-285750">
              <a:lnSpc>
                <a:spcPct val="100000"/>
              </a:lnSpc>
              <a:buFont typeface="Arial" panose="020B0604020202020204" pitchFamily="34" charset="0"/>
              <a:buChar char="•"/>
            </a:pPr>
            <a:r>
              <a:rPr lang="en-US" sz="1600" strike="noStrike" spc="-1" dirty="0">
                <a:solidFill>
                  <a:srgbClr val="000000"/>
                </a:solidFill>
                <a:latin typeface="Times New Roman"/>
              </a:rPr>
              <a:t>SAC uses t</a:t>
            </a:r>
            <a:r>
              <a:rPr lang="en-US" sz="1600" spc="-1" dirty="0">
                <a:solidFill>
                  <a:srgbClr val="000000"/>
                </a:solidFill>
                <a:latin typeface="Times New Roman"/>
              </a:rPr>
              <a:t>he clipped double-Q trick like TD3</a:t>
            </a:r>
          </a:p>
          <a:p>
            <a:pPr marL="286470" indent="-285750">
              <a:lnSpc>
                <a:spcPct val="100000"/>
              </a:lnSpc>
              <a:buFont typeface="Arial" panose="020B0604020202020204" pitchFamily="34" charset="0"/>
              <a:buChar char="•"/>
            </a:pPr>
            <a:r>
              <a:rPr lang="en-US" sz="1600" strike="noStrike" spc="-1" dirty="0">
                <a:solidFill>
                  <a:srgbClr val="000000"/>
                </a:solidFill>
                <a:latin typeface="Times New Roman"/>
              </a:rPr>
              <a:t>A core feature of SAC is use of entropy as part of maximization.</a:t>
            </a:r>
          </a:p>
          <a:p>
            <a:pPr marL="720">
              <a:lnSpc>
                <a:spcPct val="100000"/>
              </a:lnSpc>
            </a:pPr>
            <a:endParaRPr lang="en-US" strike="noStrike" spc="-1" dirty="0">
              <a:solidFill>
                <a:srgbClr val="000000"/>
              </a:solidFill>
              <a:latin typeface="Times New Roman"/>
            </a:endParaRPr>
          </a:p>
          <a:p>
            <a:pPr marL="720">
              <a:lnSpc>
                <a:spcPct val="100000"/>
              </a:lnSpc>
            </a:pPr>
            <a:r>
              <a:rPr lang="en-US" spc="-1" dirty="0">
                <a:solidFill>
                  <a:srgbClr val="000000"/>
                </a:solidFill>
                <a:latin typeface="Times New Roman"/>
              </a:rPr>
              <a:t>SAC vs TD3</a:t>
            </a:r>
          </a:p>
          <a:p>
            <a:pPr marL="720">
              <a:lnSpc>
                <a:spcPct val="100000"/>
              </a:lnSpc>
            </a:pPr>
            <a:r>
              <a:rPr lang="en-US" sz="1600" strike="noStrike" spc="-1" dirty="0">
                <a:solidFill>
                  <a:srgbClr val="000000"/>
                </a:solidFill>
                <a:latin typeface="Times New Roman"/>
              </a:rPr>
              <a:t>Similarities</a:t>
            </a:r>
          </a:p>
          <a:p>
            <a:pPr marL="286470" indent="-285750">
              <a:buFont typeface="Arial" panose="020B0604020202020204" pitchFamily="34" charset="0"/>
              <a:buChar char="•"/>
            </a:pPr>
            <a:r>
              <a:rPr lang="en-US" sz="1600" strike="noStrike" spc="-1" dirty="0">
                <a:solidFill>
                  <a:srgbClr val="000000"/>
                </a:solidFill>
                <a:latin typeface="Times New Roman"/>
              </a:rPr>
              <a:t>Both uses mean squared Bellman error (MSBE) minimization toward a common target</a:t>
            </a:r>
          </a:p>
          <a:p>
            <a:pPr marL="286470" indent="-285750">
              <a:buFont typeface="Arial" panose="020B0604020202020204" pitchFamily="34" charset="0"/>
              <a:buChar char="•"/>
            </a:pPr>
            <a:r>
              <a:rPr lang="en-US" sz="1600" spc="-1" dirty="0">
                <a:solidFill>
                  <a:srgbClr val="000000"/>
                </a:solidFill>
                <a:latin typeface="Times New Roman"/>
              </a:rPr>
              <a:t>A common target is calculated using target Q networks that are obtained using </a:t>
            </a:r>
            <a:r>
              <a:rPr lang="en-US" sz="1600" spc="-1" dirty="0" err="1">
                <a:solidFill>
                  <a:srgbClr val="000000"/>
                </a:solidFill>
                <a:latin typeface="Times New Roman"/>
              </a:rPr>
              <a:t>polyak</a:t>
            </a:r>
            <a:r>
              <a:rPr lang="en-US" sz="1600" spc="-1" dirty="0">
                <a:solidFill>
                  <a:srgbClr val="000000"/>
                </a:solidFill>
                <a:latin typeface="Times New Roman"/>
              </a:rPr>
              <a:t> averaging</a:t>
            </a:r>
          </a:p>
          <a:p>
            <a:pPr marL="286470" indent="-285750">
              <a:buFont typeface="Arial" panose="020B0604020202020204" pitchFamily="34" charset="0"/>
              <a:buChar char="•"/>
            </a:pPr>
            <a:r>
              <a:rPr lang="en-US" sz="1600" strike="noStrike" spc="-1" dirty="0">
                <a:solidFill>
                  <a:srgbClr val="000000"/>
                </a:solidFill>
                <a:latin typeface="Times New Roman"/>
              </a:rPr>
              <a:t>Both use clipped double Q, which consists of a minimum of two q-values to avoid overestimation</a:t>
            </a:r>
          </a:p>
          <a:p>
            <a:pPr marL="720"/>
            <a:r>
              <a:rPr lang="en-US" sz="1600" strike="noStrike" spc="-1" dirty="0">
                <a:solidFill>
                  <a:srgbClr val="000000"/>
                </a:solidFill>
                <a:latin typeface="Times New Roman"/>
              </a:rPr>
              <a:t>Differences</a:t>
            </a:r>
          </a:p>
          <a:p>
            <a:pPr marL="286470" indent="-285750">
              <a:buFont typeface="Arial" panose="020B0604020202020204" pitchFamily="34" charset="0"/>
              <a:buChar char="•"/>
            </a:pPr>
            <a:r>
              <a:rPr lang="en-US" sz="1600" spc="-1" dirty="0">
                <a:solidFill>
                  <a:srgbClr val="000000"/>
                </a:solidFill>
                <a:latin typeface="Times New Roman"/>
              </a:rPr>
              <a:t>SAC uses entropy regularization, which is absent in TD3</a:t>
            </a:r>
          </a:p>
          <a:p>
            <a:pPr marL="286470" indent="-285750">
              <a:buFont typeface="Arial" panose="020B0604020202020204" pitchFamily="34" charset="0"/>
              <a:buChar char="•"/>
            </a:pPr>
            <a:r>
              <a:rPr lang="en-US" sz="1600" strike="noStrike" spc="-1" dirty="0">
                <a:solidFill>
                  <a:srgbClr val="000000"/>
                </a:solidFill>
                <a:latin typeface="Times New Roman"/>
              </a:rPr>
              <a:t>The TD3 target policy is used to calculate the next</a:t>
            </a:r>
            <a:r>
              <a:rPr lang="en-US" sz="1600" spc="-1" dirty="0">
                <a:solidFill>
                  <a:srgbClr val="000000"/>
                </a:solidFill>
                <a:latin typeface="Times New Roman"/>
              </a:rPr>
              <a:t>-</a:t>
            </a:r>
            <a:r>
              <a:rPr lang="en-US" sz="1600" strike="noStrike" spc="-1" dirty="0">
                <a:solidFill>
                  <a:srgbClr val="000000"/>
                </a:solidFill>
                <a:latin typeface="Times New Roman"/>
              </a:rPr>
              <a:t>state actions, while in SAC we use the current policy to get actions for the next states</a:t>
            </a:r>
          </a:p>
          <a:p>
            <a:pPr marL="286470" indent="-285750">
              <a:buFont typeface="Arial" panose="020B0604020202020204" pitchFamily="34" charset="0"/>
              <a:buChar char="•"/>
            </a:pPr>
            <a:r>
              <a:rPr lang="en-US" sz="1600" spc="-1" dirty="0">
                <a:solidFill>
                  <a:srgbClr val="000000"/>
                </a:solidFill>
                <a:latin typeface="Times New Roman"/>
              </a:rPr>
              <a:t>In TD3, the target policy uses smoothing by adding random noise to actions. However, in SAC the policy learned is a stochastic one that provides a smoothing effect without any explicit noise addition</a:t>
            </a:r>
            <a:endParaRPr lang="en-US" sz="1600" strike="noStrike" spc="-1" dirty="0">
              <a:solidFill>
                <a:srgbClr val="000000"/>
              </a:solidFill>
              <a:latin typeface="Times New Roman"/>
            </a:endParaRPr>
          </a:p>
        </p:txBody>
      </p:sp>
      <p:sp>
        <p:nvSpPr>
          <p:cNvPr id="151" name="CustomShape 5"/>
          <p:cNvSpPr/>
          <p:nvPr/>
        </p:nvSpPr>
        <p:spPr>
          <a:xfrm>
            <a:off x="515520" y="6510600"/>
            <a:ext cx="2907360" cy="2559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12600">
              <a:lnSpc>
                <a:spcPts val="1624"/>
              </a:lnSpc>
            </a:pPr>
            <a:r>
              <a:rPr lang="en-US" sz="1400" b="1" strike="noStrike" spc="-7">
                <a:solidFill>
                  <a:srgbClr val="404040"/>
                </a:solidFill>
                <a:latin typeface="Times New Roman"/>
                <a:ea typeface="DejaVu Sans"/>
              </a:rPr>
              <a:t>School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of Global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Convergence</a:t>
            </a:r>
            <a:r>
              <a:rPr lang="en-US" sz="1400" b="1" strike="noStrike" spc="7">
                <a:solidFill>
                  <a:srgbClr val="404040"/>
                </a:solidFill>
                <a:latin typeface="Times New Roman"/>
                <a:ea typeface="DejaVu Sans"/>
              </a:rPr>
              <a:t> </a:t>
            </a:r>
            <a:r>
              <a:rPr lang="en-US" sz="1400" b="1" strike="noStrike" spc="-7">
                <a:solidFill>
                  <a:srgbClr val="404040"/>
                </a:solidFill>
                <a:latin typeface="Times New Roman"/>
                <a:ea typeface="DejaVu Sans"/>
              </a:rPr>
              <a:t>Studies</a:t>
            </a:r>
            <a:endParaRPr lang="en-US" sz="14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ustomShape 2"/>
          <p:cNvSpPr/>
          <p:nvPr/>
        </p:nvSpPr>
        <p:spPr>
          <a:xfrm>
            <a:off x="304920" y="1295280"/>
            <a:ext cx="8253864" cy="47714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720">
              <a:lnSpc>
                <a:spcPct val="100000"/>
              </a:lnSpc>
            </a:pPr>
            <a:r>
              <a:rPr lang="en-US" spc="-1" dirty="0">
                <a:solidFill>
                  <a:srgbClr val="000000"/>
                </a:solidFill>
                <a:latin typeface="Times New Roman"/>
              </a:rPr>
              <a:t>Environment – |Pendulum-v1|</a:t>
            </a:r>
            <a:endParaRPr lang="en-US" strike="noStrike" spc="-1" dirty="0">
              <a:solidFill>
                <a:srgbClr val="000000"/>
              </a:solidFill>
              <a:latin typeface="Times New Roman"/>
            </a:endParaRPr>
          </a:p>
        </p:txBody>
      </p:sp>
      <p:sp>
        <p:nvSpPr>
          <p:cNvPr id="151" name="CustomShape 5"/>
          <p:cNvSpPr/>
          <p:nvPr/>
        </p:nvSpPr>
        <p:spPr>
          <a:xfrm>
            <a:off x="515520" y="6510600"/>
            <a:ext cx="2907360" cy="2559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12600">
              <a:lnSpc>
                <a:spcPts val="1624"/>
              </a:lnSpc>
            </a:pPr>
            <a:r>
              <a:rPr lang="en-US" sz="1400" b="1" strike="noStrike" spc="-7">
                <a:solidFill>
                  <a:srgbClr val="404040"/>
                </a:solidFill>
                <a:latin typeface="Times New Roman"/>
                <a:ea typeface="DejaVu Sans"/>
              </a:rPr>
              <a:t>School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of Global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Convergence</a:t>
            </a:r>
            <a:r>
              <a:rPr lang="en-US" sz="1400" b="1" strike="noStrike" spc="7">
                <a:solidFill>
                  <a:srgbClr val="404040"/>
                </a:solidFill>
                <a:latin typeface="Times New Roman"/>
                <a:ea typeface="DejaVu Sans"/>
              </a:rPr>
              <a:t> </a:t>
            </a:r>
            <a:r>
              <a:rPr lang="en-US" sz="1400" b="1" strike="noStrike" spc="-7">
                <a:solidFill>
                  <a:srgbClr val="404040"/>
                </a:solidFill>
                <a:latin typeface="Times New Roman"/>
                <a:ea typeface="DejaVu Sans"/>
              </a:rPr>
              <a:t>Studies</a:t>
            </a:r>
            <a:endParaRPr lang="en-US" sz="1400" b="0" strike="noStrike" spc="-1">
              <a:latin typeface="Arial"/>
            </a:endParaRPr>
          </a:p>
        </p:txBody>
      </p:sp>
      <p:pic>
        <p:nvPicPr>
          <p:cNvPr id="3" name="Picture 2">
            <a:extLst>
              <a:ext uri="{FF2B5EF4-FFF2-40B4-BE49-F238E27FC236}">
                <a16:creationId xmlns:a16="http://schemas.microsoft.com/office/drawing/2014/main" id="{CD9DB0C4-145A-A8BA-403F-1AEC378AAC48}"/>
              </a:ext>
            </a:extLst>
          </p:cNvPr>
          <p:cNvPicPr>
            <a:picLocks noChangeAspect="1"/>
          </p:cNvPicPr>
          <p:nvPr/>
        </p:nvPicPr>
        <p:blipFill>
          <a:blip r:embed="rId3"/>
          <a:stretch>
            <a:fillRect/>
          </a:stretch>
        </p:blipFill>
        <p:spPr>
          <a:xfrm>
            <a:off x="5591546" y="1356900"/>
            <a:ext cx="3247534" cy="3287840"/>
          </a:xfrm>
          <a:prstGeom prst="rect">
            <a:avLst/>
          </a:prstGeom>
        </p:spPr>
      </p:pic>
      <p:sp>
        <p:nvSpPr>
          <p:cNvPr id="2" name="CustomShape 1">
            <a:extLst>
              <a:ext uri="{FF2B5EF4-FFF2-40B4-BE49-F238E27FC236}">
                <a16:creationId xmlns:a16="http://schemas.microsoft.com/office/drawing/2014/main" id="{4CFD901D-6B4B-A153-ECF0-6858B3746A30}"/>
              </a:ext>
            </a:extLst>
          </p:cNvPr>
          <p:cNvSpPr/>
          <p:nvPr/>
        </p:nvSpPr>
        <p:spPr>
          <a:xfrm>
            <a:off x="286560" y="609480"/>
            <a:ext cx="7256160" cy="3067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2000" b="1" strike="noStrike" spc="-1" dirty="0">
                <a:latin typeface="Arial"/>
              </a:rPr>
              <a:t>Soft Actor Critic (SAC)</a:t>
            </a:r>
          </a:p>
        </p:txBody>
      </p:sp>
    </p:spTree>
    <p:extLst>
      <p:ext uri="{BB962C8B-B14F-4D97-AF65-F5344CB8AC3E}">
        <p14:creationId xmlns:p14="http://schemas.microsoft.com/office/powerpoint/2010/main" val="2147873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ustomShape 2"/>
          <p:cNvSpPr/>
          <p:nvPr/>
        </p:nvSpPr>
        <p:spPr>
          <a:xfrm>
            <a:off x="304920" y="1295280"/>
            <a:ext cx="8253864" cy="47714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720">
              <a:lnSpc>
                <a:spcPct val="100000"/>
              </a:lnSpc>
            </a:pPr>
            <a:r>
              <a:rPr lang="en-US" strike="noStrike" spc="-1" dirty="0">
                <a:solidFill>
                  <a:srgbClr val="000000"/>
                </a:solidFill>
                <a:latin typeface="Times New Roman"/>
              </a:rPr>
              <a:t>‘</a:t>
            </a:r>
            <a:r>
              <a:rPr lang="en-US" spc="-1" dirty="0" err="1">
                <a:solidFill>
                  <a:srgbClr val="000000"/>
                </a:solidFill>
                <a:latin typeface="Times New Roman"/>
              </a:rPr>
              <a:t>g</a:t>
            </a:r>
            <a:r>
              <a:rPr lang="en-US" strike="noStrike" spc="-1" dirty="0" err="1">
                <a:solidFill>
                  <a:srgbClr val="000000"/>
                </a:solidFill>
                <a:latin typeface="Times New Roman"/>
              </a:rPr>
              <a:t>aussian_likelihood</a:t>
            </a:r>
            <a:r>
              <a:rPr lang="en-US" strike="noStrike" spc="-1" dirty="0">
                <a:solidFill>
                  <a:srgbClr val="000000"/>
                </a:solidFill>
                <a:latin typeface="Times New Roman"/>
              </a:rPr>
              <a:t>’ implementation</a:t>
            </a:r>
          </a:p>
        </p:txBody>
      </p:sp>
      <p:sp>
        <p:nvSpPr>
          <p:cNvPr id="151" name="CustomShape 5"/>
          <p:cNvSpPr/>
          <p:nvPr/>
        </p:nvSpPr>
        <p:spPr>
          <a:xfrm>
            <a:off x="515520" y="6510600"/>
            <a:ext cx="2907360" cy="2559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12600">
              <a:lnSpc>
                <a:spcPts val="1624"/>
              </a:lnSpc>
            </a:pPr>
            <a:r>
              <a:rPr lang="en-US" sz="1400" b="1" strike="noStrike" spc="-7">
                <a:solidFill>
                  <a:srgbClr val="404040"/>
                </a:solidFill>
                <a:latin typeface="Times New Roman"/>
                <a:ea typeface="DejaVu Sans"/>
              </a:rPr>
              <a:t>School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of Global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Convergence</a:t>
            </a:r>
            <a:r>
              <a:rPr lang="en-US" sz="1400" b="1" strike="noStrike" spc="7">
                <a:solidFill>
                  <a:srgbClr val="404040"/>
                </a:solidFill>
                <a:latin typeface="Times New Roman"/>
                <a:ea typeface="DejaVu Sans"/>
              </a:rPr>
              <a:t> </a:t>
            </a:r>
            <a:r>
              <a:rPr lang="en-US" sz="1400" b="1" strike="noStrike" spc="-7">
                <a:solidFill>
                  <a:srgbClr val="404040"/>
                </a:solidFill>
                <a:latin typeface="Times New Roman"/>
                <a:ea typeface="DejaVu Sans"/>
              </a:rPr>
              <a:t>Studies</a:t>
            </a:r>
            <a:endParaRPr lang="en-US" sz="1400" b="0" strike="noStrike" spc="-1">
              <a:latin typeface="Arial"/>
            </a:endParaRPr>
          </a:p>
        </p:txBody>
      </p:sp>
      <p:sp>
        <p:nvSpPr>
          <p:cNvPr id="2" name="CustomShape 1">
            <a:extLst>
              <a:ext uri="{FF2B5EF4-FFF2-40B4-BE49-F238E27FC236}">
                <a16:creationId xmlns:a16="http://schemas.microsoft.com/office/drawing/2014/main" id="{F94E9A4A-EE5C-F895-5C2A-08B4EE5A1DD5}"/>
              </a:ext>
            </a:extLst>
          </p:cNvPr>
          <p:cNvSpPr/>
          <p:nvPr/>
        </p:nvSpPr>
        <p:spPr>
          <a:xfrm>
            <a:off x="286560" y="609480"/>
            <a:ext cx="7256160" cy="3067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2000" b="1" strike="noStrike" spc="-1" dirty="0">
                <a:latin typeface="Arial"/>
              </a:rPr>
              <a:t>Soft Actor Critic (SAC)</a:t>
            </a:r>
          </a:p>
        </p:txBody>
      </p:sp>
      <p:pic>
        <p:nvPicPr>
          <p:cNvPr id="4" name="Picture 3">
            <a:extLst>
              <a:ext uri="{FF2B5EF4-FFF2-40B4-BE49-F238E27FC236}">
                <a16:creationId xmlns:a16="http://schemas.microsoft.com/office/drawing/2014/main" id="{F2A39312-1CF3-8F10-760D-15FC617024CE}"/>
              </a:ext>
            </a:extLst>
          </p:cNvPr>
          <p:cNvPicPr>
            <a:picLocks noChangeAspect="1"/>
          </p:cNvPicPr>
          <p:nvPr/>
        </p:nvPicPr>
        <p:blipFill>
          <a:blip r:embed="rId3"/>
          <a:stretch>
            <a:fillRect/>
          </a:stretch>
        </p:blipFill>
        <p:spPr>
          <a:xfrm>
            <a:off x="766231" y="1957182"/>
            <a:ext cx="7611537" cy="2943636"/>
          </a:xfrm>
          <a:prstGeom prst="rect">
            <a:avLst/>
          </a:prstGeom>
        </p:spPr>
      </p:pic>
    </p:spTree>
    <p:extLst>
      <p:ext uri="{BB962C8B-B14F-4D97-AF65-F5344CB8AC3E}">
        <p14:creationId xmlns:p14="http://schemas.microsoft.com/office/powerpoint/2010/main" val="1129585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ustomShape 2"/>
          <p:cNvSpPr/>
          <p:nvPr/>
        </p:nvSpPr>
        <p:spPr>
          <a:xfrm>
            <a:off x="304920" y="1295280"/>
            <a:ext cx="8253864" cy="47714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720">
              <a:lnSpc>
                <a:spcPct val="100000"/>
              </a:lnSpc>
            </a:pPr>
            <a:r>
              <a:rPr lang="en-US" strike="noStrike" spc="-1" dirty="0">
                <a:solidFill>
                  <a:srgbClr val="000000"/>
                </a:solidFill>
                <a:latin typeface="Times New Roman"/>
              </a:rPr>
              <a:t>Policy Network Actor Implementation</a:t>
            </a:r>
          </a:p>
        </p:txBody>
      </p:sp>
      <p:sp>
        <p:nvSpPr>
          <p:cNvPr id="151" name="CustomShape 5"/>
          <p:cNvSpPr/>
          <p:nvPr/>
        </p:nvSpPr>
        <p:spPr>
          <a:xfrm>
            <a:off x="515520" y="6510600"/>
            <a:ext cx="2907360" cy="2559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12600">
              <a:lnSpc>
                <a:spcPts val="1624"/>
              </a:lnSpc>
            </a:pPr>
            <a:r>
              <a:rPr lang="en-US" sz="1400" b="1" strike="noStrike" spc="-7">
                <a:solidFill>
                  <a:srgbClr val="404040"/>
                </a:solidFill>
                <a:latin typeface="Times New Roman"/>
                <a:ea typeface="DejaVu Sans"/>
              </a:rPr>
              <a:t>School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of Global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Convergence</a:t>
            </a:r>
            <a:r>
              <a:rPr lang="en-US" sz="1400" b="1" strike="noStrike" spc="7">
                <a:solidFill>
                  <a:srgbClr val="404040"/>
                </a:solidFill>
                <a:latin typeface="Times New Roman"/>
                <a:ea typeface="DejaVu Sans"/>
              </a:rPr>
              <a:t> </a:t>
            </a:r>
            <a:r>
              <a:rPr lang="en-US" sz="1400" b="1" strike="noStrike" spc="-7">
                <a:solidFill>
                  <a:srgbClr val="404040"/>
                </a:solidFill>
                <a:latin typeface="Times New Roman"/>
                <a:ea typeface="DejaVu Sans"/>
              </a:rPr>
              <a:t>Studies</a:t>
            </a:r>
            <a:endParaRPr lang="en-US" sz="1400" b="0" strike="noStrike" spc="-1">
              <a:latin typeface="Arial"/>
            </a:endParaRPr>
          </a:p>
        </p:txBody>
      </p:sp>
      <p:sp>
        <p:nvSpPr>
          <p:cNvPr id="2" name="CustomShape 1">
            <a:extLst>
              <a:ext uri="{FF2B5EF4-FFF2-40B4-BE49-F238E27FC236}">
                <a16:creationId xmlns:a16="http://schemas.microsoft.com/office/drawing/2014/main" id="{49EA1DED-20B5-3CB2-8336-33586325937F}"/>
              </a:ext>
            </a:extLst>
          </p:cNvPr>
          <p:cNvSpPr/>
          <p:nvPr/>
        </p:nvSpPr>
        <p:spPr>
          <a:xfrm>
            <a:off x="286560" y="609480"/>
            <a:ext cx="7256160" cy="3067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2000" b="1" strike="noStrike" spc="-1" dirty="0">
                <a:latin typeface="Arial"/>
              </a:rPr>
              <a:t>Soft Actor Critic (SAC)</a:t>
            </a:r>
          </a:p>
        </p:txBody>
      </p:sp>
      <p:pic>
        <p:nvPicPr>
          <p:cNvPr id="4" name="Picture 3">
            <a:extLst>
              <a:ext uri="{FF2B5EF4-FFF2-40B4-BE49-F238E27FC236}">
                <a16:creationId xmlns:a16="http://schemas.microsoft.com/office/drawing/2014/main" id="{02540BC9-AC02-39B2-7E9A-A8E2C506C220}"/>
              </a:ext>
            </a:extLst>
          </p:cNvPr>
          <p:cNvPicPr>
            <a:picLocks noChangeAspect="1"/>
          </p:cNvPicPr>
          <p:nvPr/>
        </p:nvPicPr>
        <p:blipFill>
          <a:blip r:embed="rId3"/>
          <a:stretch>
            <a:fillRect/>
          </a:stretch>
        </p:blipFill>
        <p:spPr>
          <a:xfrm>
            <a:off x="515520" y="1704461"/>
            <a:ext cx="6287377" cy="4544059"/>
          </a:xfrm>
          <a:prstGeom prst="rect">
            <a:avLst/>
          </a:prstGeom>
        </p:spPr>
      </p:pic>
    </p:spTree>
    <p:extLst>
      <p:ext uri="{BB962C8B-B14F-4D97-AF65-F5344CB8AC3E}">
        <p14:creationId xmlns:p14="http://schemas.microsoft.com/office/powerpoint/2010/main" val="3377431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ustomShape 2"/>
          <p:cNvSpPr/>
          <p:nvPr/>
        </p:nvSpPr>
        <p:spPr>
          <a:xfrm>
            <a:off x="304920" y="1295280"/>
            <a:ext cx="8253864" cy="47714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286470" indent="-285750">
              <a:lnSpc>
                <a:spcPct val="100000"/>
              </a:lnSpc>
              <a:buFont typeface="Arial" panose="020B0604020202020204" pitchFamily="34" charset="0"/>
              <a:buChar char="•"/>
            </a:pPr>
            <a:r>
              <a:rPr lang="en-US" strike="noStrike" spc="-1" dirty="0">
                <a:solidFill>
                  <a:srgbClr val="000000"/>
                </a:solidFill>
                <a:latin typeface="Times New Roman"/>
              </a:rPr>
              <a:t>Q-Network Critic</a:t>
            </a:r>
          </a:p>
          <a:p>
            <a:pPr marL="286470" indent="-285750">
              <a:lnSpc>
                <a:spcPct val="100000"/>
              </a:lnSpc>
              <a:buFont typeface="Arial" panose="020B0604020202020204" pitchFamily="34" charset="0"/>
              <a:buChar char="•"/>
            </a:pPr>
            <a:endParaRPr lang="en-US" strike="noStrike" spc="-1" dirty="0">
              <a:solidFill>
                <a:srgbClr val="000000"/>
              </a:solidFill>
              <a:latin typeface="Times New Roman"/>
            </a:endParaRPr>
          </a:p>
          <a:p>
            <a:pPr marL="286470" indent="-285750">
              <a:lnSpc>
                <a:spcPct val="100000"/>
              </a:lnSpc>
              <a:buFont typeface="Arial" panose="020B0604020202020204" pitchFamily="34" charset="0"/>
              <a:buChar char="•"/>
            </a:pPr>
            <a:r>
              <a:rPr lang="en-US" spc="-1" dirty="0">
                <a:solidFill>
                  <a:srgbClr val="000000"/>
                </a:solidFill>
                <a:latin typeface="Times New Roman"/>
              </a:rPr>
              <a:t>Combined Model</a:t>
            </a:r>
          </a:p>
          <a:p>
            <a:pPr marL="286470" indent="-285750">
              <a:lnSpc>
                <a:spcPct val="100000"/>
              </a:lnSpc>
              <a:buFont typeface="Arial" panose="020B0604020202020204" pitchFamily="34" charset="0"/>
              <a:buChar char="•"/>
            </a:pPr>
            <a:endParaRPr lang="en-US" spc="-1" dirty="0">
              <a:solidFill>
                <a:srgbClr val="000000"/>
              </a:solidFill>
              <a:latin typeface="Times New Roman"/>
            </a:endParaRPr>
          </a:p>
          <a:p>
            <a:pPr marL="286470" indent="-285750">
              <a:lnSpc>
                <a:spcPct val="100000"/>
              </a:lnSpc>
              <a:buFont typeface="Arial" panose="020B0604020202020204" pitchFamily="34" charset="0"/>
              <a:buChar char="•"/>
            </a:pPr>
            <a:r>
              <a:rPr lang="en-US" spc="-1" dirty="0" err="1">
                <a:solidFill>
                  <a:srgbClr val="000000"/>
                </a:solidFill>
                <a:latin typeface="Times New Roman"/>
              </a:rPr>
              <a:t>ReplayBuffer</a:t>
            </a:r>
            <a:endParaRPr lang="en-US" spc="-1" dirty="0">
              <a:solidFill>
                <a:srgbClr val="000000"/>
              </a:solidFill>
              <a:latin typeface="Times New Roman"/>
            </a:endParaRPr>
          </a:p>
          <a:p>
            <a:pPr marL="720">
              <a:lnSpc>
                <a:spcPct val="100000"/>
              </a:lnSpc>
            </a:pPr>
            <a:endParaRPr lang="en-US" spc="-1" dirty="0">
              <a:solidFill>
                <a:srgbClr val="000000"/>
              </a:solidFill>
              <a:latin typeface="Times New Roman"/>
            </a:endParaRPr>
          </a:p>
          <a:p>
            <a:pPr marL="286470" indent="-285750">
              <a:lnSpc>
                <a:spcPct val="100000"/>
              </a:lnSpc>
              <a:buFont typeface="Arial" panose="020B0604020202020204" pitchFamily="34" charset="0"/>
              <a:buChar char="•"/>
            </a:pPr>
            <a:r>
              <a:rPr lang="en-US" spc="-1" dirty="0">
                <a:solidFill>
                  <a:srgbClr val="000000"/>
                </a:solidFill>
                <a:latin typeface="Times New Roman"/>
              </a:rPr>
              <a:t>Q-Loss</a:t>
            </a:r>
          </a:p>
          <a:p>
            <a:pPr marL="720">
              <a:lnSpc>
                <a:spcPct val="100000"/>
              </a:lnSpc>
            </a:pPr>
            <a:endParaRPr lang="en-US" spc="-1" dirty="0">
              <a:solidFill>
                <a:srgbClr val="000000"/>
              </a:solidFill>
              <a:latin typeface="Times New Roman"/>
            </a:endParaRPr>
          </a:p>
          <a:p>
            <a:pPr marL="286470" indent="-285750">
              <a:lnSpc>
                <a:spcPct val="100000"/>
              </a:lnSpc>
              <a:buFont typeface="Arial" panose="020B0604020202020204" pitchFamily="34" charset="0"/>
              <a:buChar char="•"/>
            </a:pPr>
            <a:r>
              <a:rPr lang="en-US" spc="-1" dirty="0">
                <a:solidFill>
                  <a:srgbClr val="000000"/>
                </a:solidFill>
                <a:latin typeface="Times New Roman"/>
              </a:rPr>
              <a:t>Policy-Loss</a:t>
            </a:r>
          </a:p>
          <a:p>
            <a:pPr marL="286470" indent="-285750">
              <a:lnSpc>
                <a:spcPct val="100000"/>
              </a:lnSpc>
              <a:buFont typeface="Arial" panose="020B0604020202020204" pitchFamily="34" charset="0"/>
              <a:buChar char="•"/>
            </a:pPr>
            <a:endParaRPr lang="en-US" spc="-1" dirty="0">
              <a:solidFill>
                <a:srgbClr val="000000"/>
              </a:solidFill>
              <a:latin typeface="Times New Roman"/>
            </a:endParaRPr>
          </a:p>
          <a:p>
            <a:pPr marL="286470" indent="-285750">
              <a:lnSpc>
                <a:spcPct val="100000"/>
              </a:lnSpc>
              <a:buFont typeface="Arial" panose="020B0604020202020204" pitchFamily="34" charset="0"/>
              <a:buChar char="•"/>
            </a:pPr>
            <a:r>
              <a:rPr lang="en-US" spc="-1" dirty="0">
                <a:solidFill>
                  <a:srgbClr val="000000"/>
                </a:solidFill>
                <a:latin typeface="Times New Roman"/>
              </a:rPr>
              <a:t>One-Step Update</a:t>
            </a:r>
          </a:p>
          <a:p>
            <a:pPr marL="286470" indent="-285750">
              <a:lnSpc>
                <a:spcPct val="100000"/>
              </a:lnSpc>
              <a:buFont typeface="Arial" panose="020B0604020202020204" pitchFamily="34" charset="0"/>
              <a:buChar char="•"/>
            </a:pPr>
            <a:endParaRPr lang="en-US" spc="-1" dirty="0">
              <a:solidFill>
                <a:srgbClr val="000000"/>
              </a:solidFill>
              <a:latin typeface="Times New Roman"/>
            </a:endParaRPr>
          </a:p>
          <a:p>
            <a:pPr marL="286470" indent="-285750">
              <a:lnSpc>
                <a:spcPct val="100000"/>
              </a:lnSpc>
              <a:buFont typeface="Arial" panose="020B0604020202020204" pitchFamily="34" charset="0"/>
              <a:buChar char="•"/>
            </a:pPr>
            <a:r>
              <a:rPr lang="en-US" spc="-1" dirty="0">
                <a:solidFill>
                  <a:srgbClr val="000000"/>
                </a:solidFill>
                <a:latin typeface="Times New Roman"/>
              </a:rPr>
              <a:t>SAC Main Loop</a:t>
            </a:r>
          </a:p>
          <a:p>
            <a:pPr marL="720">
              <a:lnSpc>
                <a:spcPct val="100000"/>
              </a:lnSpc>
            </a:pPr>
            <a:endParaRPr lang="en-US" spc="-1" dirty="0">
              <a:solidFill>
                <a:srgbClr val="000000"/>
              </a:solidFill>
              <a:latin typeface="Times New Roman"/>
            </a:endParaRPr>
          </a:p>
          <a:p>
            <a:pPr marL="720">
              <a:lnSpc>
                <a:spcPct val="100000"/>
              </a:lnSpc>
            </a:pPr>
            <a:endParaRPr lang="en-US" spc="-1" dirty="0">
              <a:solidFill>
                <a:srgbClr val="000000"/>
              </a:solidFill>
              <a:latin typeface="Times New Roman"/>
            </a:endParaRPr>
          </a:p>
          <a:p>
            <a:pPr marL="720">
              <a:lnSpc>
                <a:spcPct val="100000"/>
              </a:lnSpc>
            </a:pPr>
            <a:r>
              <a:rPr lang="en-US" sz="1200" spc="-1" dirty="0">
                <a:solidFill>
                  <a:srgbClr val="000000"/>
                </a:solidFill>
                <a:latin typeface="Times New Roman"/>
              </a:rPr>
              <a:t>*Refer to the implementations for TD3</a:t>
            </a:r>
          </a:p>
        </p:txBody>
      </p:sp>
      <p:sp>
        <p:nvSpPr>
          <p:cNvPr id="151" name="CustomShape 5"/>
          <p:cNvSpPr/>
          <p:nvPr/>
        </p:nvSpPr>
        <p:spPr>
          <a:xfrm>
            <a:off x="515520" y="6510600"/>
            <a:ext cx="2907360" cy="2559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12600">
              <a:lnSpc>
                <a:spcPts val="1624"/>
              </a:lnSpc>
            </a:pPr>
            <a:r>
              <a:rPr lang="en-US" sz="1400" b="1" strike="noStrike" spc="-7">
                <a:solidFill>
                  <a:srgbClr val="404040"/>
                </a:solidFill>
                <a:latin typeface="Times New Roman"/>
                <a:ea typeface="DejaVu Sans"/>
              </a:rPr>
              <a:t>School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of Global</a:t>
            </a:r>
            <a:r>
              <a:rPr lang="en-US" sz="1400" b="1" strike="noStrike" spc="-21">
                <a:solidFill>
                  <a:srgbClr val="404040"/>
                </a:solidFill>
                <a:latin typeface="Times New Roman"/>
                <a:ea typeface="DejaVu Sans"/>
              </a:rPr>
              <a:t> </a:t>
            </a:r>
            <a:r>
              <a:rPr lang="en-US" sz="1400" b="1" strike="noStrike" spc="-7">
                <a:solidFill>
                  <a:srgbClr val="404040"/>
                </a:solidFill>
                <a:latin typeface="Times New Roman"/>
                <a:ea typeface="DejaVu Sans"/>
              </a:rPr>
              <a:t>Convergence</a:t>
            </a:r>
            <a:r>
              <a:rPr lang="en-US" sz="1400" b="1" strike="noStrike" spc="7">
                <a:solidFill>
                  <a:srgbClr val="404040"/>
                </a:solidFill>
                <a:latin typeface="Times New Roman"/>
                <a:ea typeface="DejaVu Sans"/>
              </a:rPr>
              <a:t> </a:t>
            </a:r>
            <a:r>
              <a:rPr lang="en-US" sz="1400" b="1" strike="noStrike" spc="-7">
                <a:solidFill>
                  <a:srgbClr val="404040"/>
                </a:solidFill>
                <a:latin typeface="Times New Roman"/>
                <a:ea typeface="DejaVu Sans"/>
              </a:rPr>
              <a:t>Studies</a:t>
            </a:r>
            <a:endParaRPr lang="en-US" sz="1400" b="0" strike="noStrike" spc="-1">
              <a:latin typeface="Arial"/>
            </a:endParaRPr>
          </a:p>
        </p:txBody>
      </p:sp>
      <p:sp>
        <p:nvSpPr>
          <p:cNvPr id="2" name="CustomShape 1">
            <a:extLst>
              <a:ext uri="{FF2B5EF4-FFF2-40B4-BE49-F238E27FC236}">
                <a16:creationId xmlns:a16="http://schemas.microsoft.com/office/drawing/2014/main" id="{49EA1DED-20B5-3CB2-8336-33586325937F}"/>
              </a:ext>
            </a:extLst>
          </p:cNvPr>
          <p:cNvSpPr/>
          <p:nvPr/>
        </p:nvSpPr>
        <p:spPr>
          <a:xfrm>
            <a:off x="286560" y="609480"/>
            <a:ext cx="7256160" cy="3067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2000" b="1" strike="noStrike" spc="-1" dirty="0">
                <a:latin typeface="Arial"/>
              </a:rPr>
              <a:t>Soft Actor Critic (SAC)</a:t>
            </a:r>
          </a:p>
        </p:txBody>
      </p:sp>
    </p:spTree>
    <p:extLst>
      <p:ext uri="{BB962C8B-B14F-4D97-AF65-F5344CB8AC3E}">
        <p14:creationId xmlns:p14="http://schemas.microsoft.com/office/powerpoint/2010/main" val="9923426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1507</TotalTime>
  <Words>684</Words>
  <Application>Microsoft Office PowerPoint</Application>
  <PresentationFormat>On-screen Show (4:3)</PresentationFormat>
  <Paragraphs>78</Paragraphs>
  <Slides>10</Slides>
  <Notes>6</Notes>
  <HiddenSlides>0</HiddenSlides>
  <MMClips>1</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10</vt:i4>
      </vt:variant>
    </vt:vector>
  </HeadingPairs>
  <TitlesOfParts>
    <vt:vector size="19" baseType="lpstr">
      <vt:lpstr>Arial</vt:lpstr>
      <vt:lpstr>Arial Black</vt:lpstr>
      <vt:lpstr>Calibri</vt:lpstr>
      <vt:lpstr>StarSymbol</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subject/>
  <dc:creator>Windows XP</dc:creator>
  <dc:description/>
  <cp:lastModifiedBy>Shokhbozbek KHALIMJONOV</cp:lastModifiedBy>
  <cp:revision>18</cp:revision>
  <dcterms:created xsi:type="dcterms:W3CDTF">2022-07-04T16:03:33Z</dcterms:created>
  <dcterms:modified xsi:type="dcterms:W3CDTF">2022-08-29T01:08:20Z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reated">
    <vt:filetime>2022-03-23T00:00:00Z</vt:filetime>
  </property>
  <property fmtid="{D5CDD505-2E9C-101B-9397-08002B2CF9AE}" pid="4" name="Creator">
    <vt:lpwstr>Acrobat PDFMaker 22 for PowerPoint</vt:lpwstr>
  </property>
  <property fmtid="{D5CDD505-2E9C-101B-9397-08002B2CF9AE}" pid="5" name="HiddenSlides">
    <vt:i4>0</vt:i4>
  </property>
  <property fmtid="{D5CDD505-2E9C-101B-9397-08002B2CF9AE}" pid="6" name="HyperlinksChanged">
    <vt:bool>false</vt:bool>
  </property>
  <property fmtid="{D5CDD505-2E9C-101B-9397-08002B2CF9AE}" pid="7" name="LastSaved">
    <vt:filetime>2022-07-04T00:00:00Z</vt:filetime>
  </property>
  <property fmtid="{D5CDD505-2E9C-101B-9397-08002B2CF9AE}" pid="8" name="LinksUpToDate">
    <vt:bool>false</vt:bool>
  </property>
  <property fmtid="{D5CDD505-2E9C-101B-9397-08002B2CF9AE}" pid="9" name="MMClips">
    <vt:i4>0</vt:i4>
  </property>
  <property fmtid="{D5CDD505-2E9C-101B-9397-08002B2CF9AE}" pid="10" name="Notes">
    <vt:i4>0</vt:i4>
  </property>
  <property fmtid="{D5CDD505-2E9C-101B-9397-08002B2CF9AE}" pid="11" name="PresentationFormat">
    <vt:lpwstr>On-screen Show (4:3)</vt:lpwstr>
  </property>
  <property fmtid="{D5CDD505-2E9C-101B-9397-08002B2CF9AE}" pid="12" name="ScaleCrop">
    <vt:bool>false</vt:bool>
  </property>
  <property fmtid="{D5CDD505-2E9C-101B-9397-08002B2CF9AE}" pid="13" name="ShareDoc">
    <vt:bool>false</vt:bool>
  </property>
  <property fmtid="{D5CDD505-2E9C-101B-9397-08002B2CF9AE}" pid="14" name="Slides">
    <vt:i4>10</vt:i4>
  </property>
</Properties>
</file>