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6" name="bg object 17"/>
          <p:cNvPicPr/>
          <p:nvPr/>
        </p:nvPicPr>
        <p:blipFill>
          <a:blip r:embed="rId14"/>
          <a:stretch/>
        </p:blipFill>
        <p:spPr>
          <a:xfrm>
            <a:off x="7479360" y="411480"/>
            <a:ext cx="1449360" cy="411480"/>
          </a:xfrm>
          <a:prstGeom prst="rect">
            <a:avLst/>
          </a:prstGeom>
          <a:ln>
            <a:noFill/>
          </a:ln>
        </p:spPr>
      </p:pic>
      <p:sp>
        <p:nvSpPr>
          <p:cNvPr id="2"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hidden="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42" name="bg object 17"/>
          <p:cNvPicPr/>
          <p:nvPr/>
        </p:nvPicPr>
        <p:blipFill>
          <a:blip r:embed="rId14"/>
          <a:stretch/>
        </p:blipFill>
        <p:spPr>
          <a:xfrm>
            <a:off x="7479360" y="411480"/>
            <a:ext cx="1449360" cy="411480"/>
          </a:xfrm>
          <a:prstGeom prst="rect">
            <a:avLst/>
          </a:prstGeom>
          <a:ln>
            <a:noFill/>
          </a:ln>
        </p:spPr>
      </p:pic>
      <p:sp>
        <p:nvSpPr>
          <p:cNvPr id="43" name="CustomShape 2" hidden="1"/>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83" name="bg object 17"/>
          <p:cNvPicPr/>
          <p:nvPr/>
        </p:nvPicPr>
        <p:blipFill>
          <a:blip r:embed="rId14"/>
          <a:stretch/>
        </p:blipFill>
        <p:spPr>
          <a:xfrm>
            <a:off x="7479360" y="411480"/>
            <a:ext cx="1449360" cy="411480"/>
          </a:xfrm>
          <a:prstGeom prst="rect">
            <a:avLst/>
          </a:prstGeom>
          <a:ln>
            <a:noFill/>
          </a:ln>
        </p:spPr>
      </p:pic>
      <p:sp>
        <p:nvSpPr>
          <p:cNvPr id="84"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85"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124" name="bg object 17"/>
          <p:cNvPicPr/>
          <p:nvPr/>
        </p:nvPicPr>
        <p:blipFill>
          <a:blip r:embed="rId14"/>
          <a:stretch/>
        </p:blipFill>
        <p:spPr>
          <a:xfrm>
            <a:off x="7479360" y="411480"/>
            <a:ext cx="1449360" cy="411480"/>
          </a:xfrm>
          <a:prstGeom prst="rect">
            <a:avLst/>
          </a:prstGeom>
          <a:ln>
            <a:noFill/>
          </a:ln>
        </p:spPr>
      </p:pic>
      <p:sp>
        <p:nvSpPr>
          <p:cNvPr id="125"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126"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2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65" name="Group 2"/>
          <p:cNvGrpSpPr/>
          <p:nvPr/>
        </p:nvGrpSpPr>
        <p:grpSpPr>
          <a:xfrm>
            <a:off x="251640" y="3187440"/>
            <a:ext cx="8351640" cy="2112840"/>
            <a:chOff x="251640" y="3187440"/>
            <a:chExt cx="8351640" cy="2112840"/>
          </a:xfrm>
        </p:grpSpPr>
        <p:pic>
          <p:nvPicPr>
            <p:cNvPr id="166" name="object 4_1"/>
            <p:cNvPicPr/>
            <p:nvPr/>
          </p:nvPicPr>
          <p:blipFill>
            <a:blip r:embed="rId2"/>
            <a:stretch/>
          </p:blipFill>
          <p:spPr>
            <a:xfrm>
              <a:off x="251640" y="3187440"/>
              <a:ext cx="4967280" cy="2112840"/>
            </a:xfrm>
            <a:prstGeom prst="rect">
              <a:avLst/>
            </a:prstGeom>
            <a:ln>
              <a:noFill/>
            </a:ln>
          </p:spPr>
        </p:pic>
        <p:pic>
          <p:nvPicPr>
            <p:cNvPr id="167" name="object 5_1"/>
            <p:cNvPicPr/>
            <p:nvPr/>
          </p:nvPicPr>
          <p:blipFill>
            <a:blip r:embed="rId3"/>
            <a:stretch/>
          </p:blipFill>
          <p:spPr>
            <a:xfrm>
              <a:off x="4572000" y="3187440"/>
              <a:ext cx="4031280" cy="2112840"/>
            </a:xfrm>
            <a:prstGeom prst="rect">
              <a:avLst/>
            </a:prstGeom>
            <a:ln>
              <a:noFill/>
            </a:ln>
          </p:spPr>
        </p:pic>
      </p:grpSp>
      <p:sp>
        <p:nvSpPr>
          <p:cNvPr id="169" name="CustomShape 4"/>
          <p:cNvSpPr/>
          <p:nvPr/>
        </p:nvSpPr>
        <p:spPr>
          <a:xfrm>
            <a:off x="5167800" y="3352680"/>
            <a:ext cx="3792960" cy="18082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4000" b="1" i="1" strike="noStrike" spc="-80">
                <a:solidFill>
                  <a:srgbClr val="000000"/>
                </a:solidFill>
                <a:latin typeface="Times New Roman"/>
                <a:ea typeface="DejaVu Sans"/>
              </a:rPr>
              <a:t>Week</a:t>
            </a:r>
            <a:r>
              <a:rPr lang="en-US" sz="4000" b="1" i="1" strike="noStrike" spc="-26">
                <a:solidFill>
                  <a:srgbClr val="000000"/>
                </a:solidFill>
                <a:latin typeface="Times New Roman"/>
                <a:ea typeface="DejaVu Sans"/>
              </a:rPr>
              <a:t> _</a:t>
            </a:r>
            <a:r>
              <a:rPr lang="en-US" sz="4000" b="1" i="1" strike="noStrike" spc="-32">
                <a:solidFill>
                  <a:srgbClr val="000000"/>
                </a:solidFill>
                <a:latin typeface="Times New Roman"/>
                <a:ea typeface="DejaVu Sans"/>
              </a:rPr>
              <a:t> </a:t>
            </a:r>
            <a:r>
              <a:rPr lang="en-US" sz="4000" b="1" i="1" strike="noStrike" spc="-7">
                <a:solidFill>
                  <a:srgbClr val="000000"/>
                </a:solidFill>
                <a:latin typeface="Times New Roman"/>
                <a:ea typeface="DejaVu Sans"/>
              </a:rPr>
              <a:t>Lecture</a:t>
            </a:r>
            <a:endParaRPr lang="en-US" sz="4000" b="0" strike="noStrike" spc="-1">
              <a:latin typeface="Arial"/>
            </a:endParaRPr>
          </a:p>
          <a:p>
            <a:pPr marL="110520" indent="1023480">
              <a:lnSpc>
                <a:spcPct val="120000"/>
              </a:lnSpc>
              <a:spcBef>
                <a:spcPts val="2429"/>
              </a:spcBef>
              <a:tabLst>
                <a:tab pos="0" algn="l"/>
              </a:tabLst>
            </a:pPr>
            <a:r>
              <a:rPr lang="en-US" sz="2400" b="1" strike="noStrike" spc="-7">
                <a:solidFill>
                  <a:srgbClr val="000000"/>
                </a:solidFill>
                <a:latin typeface="Times New Roman"/>
                <a:ea typeface="DejaVu Sans"/>
              </a:rPr>
              <a:t>ISE</a:t>
            </a:r>
            <a:r>
              <a:rPr lang="en-US" sz="2400" b="1" strike="noStrike" spc="-55">
                <a:solidFill>
                  <a:srgbClr val="000000"/>
                </a:solidFill>
                <a:latin typeface="Times New Roman"/>
                <a:ea typeface="DejaVu Sans"/>
              </a:rPr>
              <a:t> </a:t>
            </a:r>
            <a:r>
              <a:rPr lang="en-US" sz="2400" b="1" strike="noStrike" spc="-7">
                <a:solidFill>
                  <a:srgbClr val="000000"/>
                </a:solidFill>
                <a:latin typeface="Times New Roman"/>
                <a:ea typeface="DejaVu Sans"/>
              </a:rPr>
              <a:t>Department </a:t>
            </a:r>
            <a:r>
              <a:rPr lang="en-US" sz="2400" b="1" strike="noStrike" spc="-585">
                <a:solidFill>
                  <a:srgbClr val="000000"/>
                </a:solidFill>
                <a:latin typeface="Times New Roman"/>
                <a:ea typeface="DejaVu Sans"/>
              </a:rPr>
              <a:t> </a:t>
            </a:r>
            <a:r>
              <a:rPr lang="en-US" sz="2400" b="1" strike="noStrike" spc="-12">
                <a:solidFill>
                  <a:srgbClr val="000000"/>
                </a:solidFill>
                <a:latin typeface="Times New Roman"/>
                <a:ea typeface="DejaVu Sans"/>
              </a:rPr>
              <a:t>Prof.</a:t>
            </a:r>
            <a:r>
              <a:rPr lang="en-US" sz="2400" b="1" strike="noStrike" spc="-41">
                <a:solidFill>
                  <a:srgbClr val="000000"/>
                </a:solidFill>
                <a:latin typeface="Times New Roman"/>
                <a:ea typeface="DejaVu Sans"/>
              </a:rPr>
              <a:t> </a:t>
            </a:r>
            <a:r>
              <a:rPr lang="en-US" sz="2400" b="1" strike="noStrike" spc="-7">
                <a:solidFill>
                  <a:srgbClr val="000000"/>
                </a:solidFill>
                <a:latin typeface="Times New Roman"/>
                <a:ea typeface="DejaVu Sans"/>
              </a:rPr>
              <a:t>Mehdi</a:t>
            </a:r>
            <a:r>
              <a:rPr lang="en-US" sz="2400" b="1" strike="noStrike" spc="-41">
                <a:solidFill>
                  <a:srgbClr val="000000"/>
                </a:solidFill>
                <a:latin typeface="Times New Roman"/>
                <a:ea typeface="DejaVu Sans"/>
              </a:rPr>
              <a:t> </a:t>
            </a:r>
            <a:r>
              <a:rPr lang="en-US" sz="2400" b="1" strike="noStrike" spc="-7">
                <a:solidFill>
                  <a:srgbClr val="000000"/>
                </a:solidFill>
                <a:latin typeface="Times New Roman"/>
                <a:ea typeface="DejaVu Sans"/>
              </a:rPr>
              <a:t>Pirahandeh</a:t>
            </a:r>
            <a:endParaRPr lang="en-US" sz="2400" b="0" strike="noStrike" spc="-1">
              <a:latin typeface="Arial"/>
            </a:endParaRPr>
          </a:p>
        </p:txBody>
      </p:sp>
      <p:grpSp>
        <p:nvGrpSpPr>
          <p:cNvPr id="170" name="Group 5"/>
          <p:cNvGrpSpPr/>
          <p:nvPr/>
        </p:nvGrpSpPr>
        <p:grpSpPr>
          <a:xfrm>
            <a:off x="252000" y="3187800"/>
            <a:ext cx="8352360" cy="2114280"/>
            <a:chOff x="252000" y="3187800"/>
            <a:chExt cx="8352360" cy="2114280"/>
          </a:xfrm>
        </p:grpSpPr>
        <p:sp>
          <p:nvSpPr>
            <p:cNvPr id="171" name="CustomShape 6"/>
            <p:cNvSpPr/>
            <p:nvPr/>
          </p:nvSpPr>
          <p:spPr>
            <a:xfrm>
              <a:off x="252000" y="318780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sp>
          <p:nvSpPr>
            <p:cNvPr id="172" name="CustomShape 7"/>
            <p:cNvSpPr/>
            <p:nvPr/>
          </p:nvSpPr>
          <p:spPr>
            <a:xfrm>
              <a:off x="252000" y="530172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grpSp>
      <p:sp>
        <p:nvSpPr>
          <p:cNvPr id="173" name="CustomShape 8"/>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2" name="CustomShape 3">
            <a:extLst>
              <a:ext uri="{FF2B5EF4-FFF2-40B4-BE49-F238E27FC236}">
                <a16:creationId xmlns:a16="http://schemas.microsoft.com/office/drawing/2014/main" id="{A139B4E3-110A-7660-4BA7-1C05CFFBADD0}"/>
              </a:ext>
            </a:extLst>
          </p:cNvPr>
          <p:cNvSpPr/>
          <p:nvPr/>
        </p:nvSpPr>
        <p:spPr>
          <a:xfrm>
            <a:off x="1901160" y="1697040"/>
            <a:ext cx="7009560" cy="123156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600" algn="r">
              <a:lnSpc>
                <a:spcPct val="100000"/>
              </a:lnSpc>
              <a:spcBef>
                <a:spcPts val="99"/>
              </a:spcBef>
            </a:pPr>
            <a:r>
              <a:rPr lang="en-US" sz="4000" b="1" i="1" strike="noStrike" spc="-7" dirty="0">
                <a:solidFill>
                  <a:srgbClr val="000000"/>
                </a:solidFill>
                <a:latin typeface="Times New Roman"/>
                <a:ea typeface="DejaVu Sans"/>
              </a:rPr>
              <a:t>Smart</a:t>
            </a:r>
            <a:r>
              <a:rPr lang="en-US" sz="4000" b="1" i="1" strike="noStrike" spc="-32" dirty="0">
                <a:solidFill>
                  <a:srgbClr val="000000"/>
                </a:solidFill>
                <a:latin typeface="Times New Roman"/>
                <a:ea typeface="DejaVu Sans"/>
              </a:rPr>
              <a:t> </a:t>
            </a:r>
            <a:r>
              <a:rPr lang="en-US" sz="4000" b="1" i="1" strike="noStrike" spc="-7" dirty="0">
                <a:solidFill>
                  <a:srgbClr val="000000"/>
                </a:solidFill>
                <a:latin typeface="Times New Roman"/>
                <a:ea typeface="DejaVu Sans"/>
              </a:rPr>
              <a:t>Mobility Engineering Lab</a:t>
            </a:r>
            <a:br>
              <a:rPr dirty="0"/>
            </a:br>
            <a:r>
              <a:rPr lang="en-US" sz="4000" b="1" i="1" strike="noStrike" spc="-7" dirty="0">
                <a:solidFill>
                  <a:srgbClr val="000000"/>
                </a:solidFill>
                <a:latin typeface="Times New Roman"/>
                <a:ea typeface="DejaVu Sans"/>
              </a:rPr>
              <a:t>(</a:t>
            </a:r>
            <a:r>
              <a:rPr lang="en-US" sz="4000" b="1" i="1" strike="noStrike" spc="-1" dirty="0">
                <a:solidFill>
                  <a:srgbClr val="000000"/>
                </a:solidFill>
                <a:latin typeface="Times New Roman"/>
                <a:ea typeface="DejaVu Sans"/>
              </a:rPr>
              <a:t>ISE3231)</a:t>
            </a:r>
            <a:endParaRPr lang="en-US" sz="4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Tuning Guide</a:t>
            </a:r>
            <a:endParaRPr lang="en-US" sz="2000" b="0" strike="noStrike" spc="-1">
              <a:latin typeface="Arial"/>
            </a:endParaRPr>
          </a:p>
        </p:txBody>
      </p:sp>
      <p:sp>
        <p:nvSpPr>
          <p:cNvPr id="206" name="CustomShape 2"/>
          <p:cNvSpPr/>
          <p:nvPr/>
        </p:nvSpPr>
        <p:spPr>
          <a:xfrm>
            <a:off x="304920" y="1295280"/>
            <a:ext cx="5730120" cy="44420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5840" indent="-285120">
              <a:lnSpc>
                <a:spcPct val="100000"/>
              </a:lnSpc>
              <a:buClr>
                <a:srgbClr val="000000"/>
              </a:buClr>
              <a:buFont typeface="Arial"/>
              <a:buChar char="•"/>
            </a:pPr>
            <a:r>
              <a:rPr lang="en-US" sz="1600" b="1" strike="noStrike" spc="-1">
                <a:solidFill>
                  <a:srgbClr val="000000"/>
                </a:solidFill>
                <a:latin typeface="Times New Roman"/>
                <a:ea typeface="DejaVu Sans"/>
              </a:rPr>
              <a:t>maxUrange</a:t>
            </a:r>
            <a:r>
              <a:rPr lang="en-US" sz="1600" b="0" strike="noStrike" spc="-1">
                <a:solidFill>
                  <a:srgbClr val="000000"/>
                </a:solidFill>
                <a:latin typeface="Times New Roman"/>
                <a:ea typeface="DejaVu Sans"/>
              </a:rPr>
              <a:t> – is set the maximum usable range of the lidar sensor</a:t>
            </a:r>
            <a:endParaRPr lang="en-US" sz="1600" b="1" strike="noStrike" spc="-1">
              <a:latin typeface="Arial"/>
            </a:endParaRPr>
          </a:p>
          <a:p>
            <a:pPr marL="285840" indent="-285120">
              <a:lnSpc>
                <a:spcPct val="100000"/>
              </a:lnSpc>
              <a:buClr>
                <a:srgbClr val="000000"/>
              </a:buClr>
              <a:buFont typeface="Arial"/>
              <a:buChar char="•"/>
            </a:pPr>
            <a:r>
              <a:rPr lang="en-US" sz="1600" b="1" strike="noStrike" spc="-1">
                <a:solidFill>
                  <a:srgbClr val="000000"/>
                </a:solidFill>
                <a:latin typeface="Times New Roman"/>
                <a:ea typeface="DejaVu Sans"/>
              </a:rPr>
              <a:t>map_update_interval </a:t>
            </a:r>
            <a:r>
              <a:rPr lang="en-US" sz="1600" b="0" strike="noStrike" spc="-1">
                <a:solidFill>
                  <a:srgbClr val="000000"/>
                </a:solidFill>
                <a:latin typeface="Times New Roman"/>
                <a:ea typeface="DejaVu Sans"/>
              </a:rPr>
              <a:t>– defines time between updating the map</a:t>
            </a: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endParaRPr lang="en-US" sz="1600" b="1" strike="noStrike" spc="-1">
              <a:latin typeface="Arial"/>
            </a:endParaRPr>
          </a:p>
          <a:p>
            <a:pPr marL="285840" indent="-285120">
              <a:lnSpc>
                <a:spcPct val="100000"/>
              </a:lnSpc>
              <a:buClr>
                <a:srgbClr val="000000"/>
              </a:buClr>
              <a:buFont typeface="Arial"/>
              <a:buChar char="•"/>
            </a:pPr>
            <a:r>
              <a:rPr lang="en-US" sz="1600" b="1" strike="noStrike" spc="-1">
                <a:solidFill>
                  <a:srgbClr val="000000"/>
                </a:solidFill>
                <a:latin typeface="Times New Roman"/>
                <a:ea typeface="DejaVu Sans"/>
              </a:rPr>
              <a:t>minimumScore </a:t>
            </a:r>
            <a:r>
              <a:rPr lang="en-US" sz="1600" b="0" strike="noStrike" spc="-1">
                <a:solidFill>
                  <a:srgbClr val="000000"/>
                </a:solidFill>
                <a:latin typeface="Times New Roman"/>
                <a:ea typeface="DejaVu Sans"/>
              </a:rPr>
              <a:t>– sets the minimum score value that determines the success or failure of the sensor’s scan data matching test.</a:t>
            </a:r>
            <a:endParaRPr lang="en-US" sz="1600" b="1" strike="noStrike" spc="-1">
              <a:latin typeface="Arial"/>
            </a:endParaRPr>
          </a:p>
          <a:p>
            <a:pPr marL="285840" indent="-285120">
              <a:lnSpc>
                <a:spcPct val="100000"/>
              </a:lnSpc>
              <a:buClr>
                <a:srgbClr val="000000"/>
              </a:buClr>
              <a:buFont typeface="Arial"/>
              <a:buChar char="•"/>
            </a:pPr>
            <a:r>
              <a:rPr lang="en-US" sz="1600" b="0" strike="noStrike" spc="-1">
                <a:solidFill>
                  <a:srgbClr val="000000"/>
                </a:solidFill>
                <a:latin typeface="Times New Roman"/>
                <a:ea typeface="DejaVu Sans"/>
              </a:rPr>
              <a:t>* this can reduce errors in the expected position of the robot in a large area</a:t>
            </a:r>
            <a:endParaRPr lang="en-US" sz="1600" b="1" strike="noStrike" spc="-1">
              <a:latin typeface="Arial"/>
            </a:endParaRPr>
          </a:p>
          <a:p>
            <a:pPr marL="285840" indent="-285120">
              <a:lnSpc>
                <a:spcPct val="100000"/>
              </a:lnSpc>
              <a:buClr>
                <a:srgbClr val="000000"/>
              </a:buClr>
              <a:buFont typeface="Arial"/>
              <a:buChar char="•"/>
            </a:pPr>
            <a:r>
              <a:rPr lang="en-US" sz="1600" b="1" strike="noStrike" spc="-1">
                <a:solidFill>
                  <a:srgbClr val="000000"/>
                </a:solidFill>
                <a:latin typeface="Times New Roman"/>
                <a:ea typeface="DejaVu Sans"/>
              </a:rPr>
              <a:t>lineraUpdate</a:t>
            </a:r>
            <a:r>
              <a:rPr lang="en-US" sz="1600" b="0" strike="noStrike" spc="-1">
                <a:solidFill>
                  <a:srgbClr val="000000"/>
                </a:solidFill>
                <a:latin typeface="Times New Roman"/>
                <a:ea typeface="DejaVu Sans"/>
              </a:rPr>
              <a:t> – when robot translates longer distance than this value, it will run the scan process</a:t>
            </a:r>
            <a:endParaRPr lang="en-US" sz="1600" b="1" strike="noStrike" spc="-1">
              <a:latin typeface="Arial"/>
            </a:endParaRPr>
          </a:p>
          <a:p>
            <a:pPr marL="285840" indent="-285120">
              <a:lnSpc>
                <a:spcPct val="100000"/>
              </a:lnSpc>
              <a:buClr>
                <a:srgbClr val="000000"/>
              </a:buClr>
              <a:buFont typeface="Arial"/>
              <a:buChar char="•"/>
            </a:pPr>
            <a:r>
              <a:rPr lang="en-US" sz="1600" b="1" strike="noStrike" spc="-1">
                <a:solidFill>
                  <a:srgbClr val="000000"/>
                </a:solidFill>
                <a:latin typeface="Times New Roman"/>
                <a:ea typeface="DejaVu Sans"/>
              </a:rPr>
              <a:t>angularUpdate </a:t>
            </a:r>
            <a:r>
              <a:rPr lang="en-US" sz="1600" b="0" strike="noStrike" spc="-1">
                <a:solidFill>
                  <a:srgbClr val="000000"/>
                </a:solidFill>
                <a:latin typeface="Times New Roman"/>
                <a:ea typeface="DejaVu Sans"/>
              </a:rPr>
              <a:t>– when the robot rotates more than this value, it will run the scan process. </a:t>
            </a:r>
            <a:endParaRPr lang="en-US" sz="1600" b="1" strike="noStrike" spc="-1">
              <a:latin typeface="Arial"/>
            </a:endParaRPr>
          </a:p>
          <a:p>
            <a:pPr marL="285840" indent="-285120">
              <a:lnSpc>
                <a:spcPct val="100000"/>
              </a:lnSpc>
              <a:buClr>
                <a:srgbClr val="000000"/>
              </a:buClr>
              <a:buFont typeface="Arial"/>
              <a:buChar char="•"/>
            </a:pPr>
            <a:r>
              <a:rPr lang="en-US" sz="1600" b="0" strike="noStrike" spc="-1">
                <a:solidFill>
                  <a:srgbClr val="000000"/>
                </a:solidFill>
                <a:latin typeface="Times New Roman"/>
                <a:ea typeface="DejaVu Sans"/>
              </a:rPr>
              <a:t>* it is recommended to set this value less than </a:t>
            </a:r>
            <a:r>
              <a:rPr lang="en-US" sz="1600" b="1" strike="noStrike" spc="-1">
                <a:solidFill>
                  <a:srgbClr val="000000"/>
                </a:solidFill>
                <a:latin typeface="Times New Roman"/>
                <a:ea typeface="DejaVu Sans"/>
              </a:rPr>
              <a:t>linearUpdate</a:t>
            </a:r>
            <a:endParaRPr lang="en-US" sz="1600" b="1" strike="noStrike" spc="-1">
              <a:latin typeface="Arial"/>
            </a:endParaRPr>
          </a:p>
        </p:txBody>
      </p:sp>
      <p:pic>
        <p:nvPicPr>
          <p:cNvPr id="207" name="Picture 206"/>
          <p:cNvPicPr/>
          <p:nvPr/>
        </p:nvPicPr>
        <p:blipFill>
          <a:blip r:embed="rId2"/>
          <a:stretch/>
        </p:blipFill>
        <p:spPr>
          <a:xfrm>
            <a:off x="6675120" y="1097280"/>
            <a:ext cx="2037960" cy="5028840"/>
          </a:xfrm>
          <a:prstGeom prst="rect">
            <a:avLst/>
          </a:prstGeom>
          <a:ln>
            <a:noFill/>
          </a:ln>
        </p:spPr>
      </p:pic>
      <p:sp>
        <p:nvSpPr>
          <p:cNvPr id="208"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209" name="Picture 208"/>
          <p:cNvPicPr/>
          <p:nvPr/>
        </p:nvPicPr>
        <p:blipFill>
          <a:blip r:embed="rId3"/>
          <a:stretch/>
        </p:blipFill>
        <p:spPr>
          <a:xfrm>
            <a:off x="808560" y="1828800"/>
            <a:ext cx="3214800" cy="17920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943200" y="2619360"/>
            <a:ext cx="725616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III. Save Map</a:t>
            </a:r>
            <a:endParaRPr lang="en-US" sz="405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OpenCR Setup</a:t>
            </a:r>
            <a:endParaRPr lang="en-US" sz="2000" b="0" strike="noStrike" spc="-1">
              <a:latin typeface="Arial"/>
            </a:endParaRPr>
          </a:p>
        </p:txBody>
      </p:sp>
      <p:sp>
        <p:nvSpPr>
          <p:cNvPr id="212" name="CustomShape 2"/>
          <p:cNvSpPr/>
          <p:nvPr/>
        </p:nvSpPr>
        <p:spPr>
          <a:xfrm>
            <a:off x="304920" y="1295280"/>
            <a:ext cx="8656200" cy="3322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5840" indent="-284760">
              <a:lnSpc>
                <a:spcPct val="100000"/>
              </a:lnSpc>
              <a:buClr>
                <a:srgbClr val="000000"/>
              </a:buClr>
              <a:buFont typeface="Arial"/>
              <a:buChar char="•"/>
            </a:pPr>
            <a:r>
              <a:rPr lang="en-US" sz="1600" b="0" strike="noStrike" spc="-1" dirty="0">
                <a:solidFill>
                  <a:srgbClr val="000000"/>
                </a:solidFill>
                <a:latin typeface="Times New Roman"/>
                <a:ea typeface="DejaVu Sans"/>
              </a:rPr>
              <a:t>The map is drawn based on the robot’s odometry, </a:t>
            </a:r>
            <a:r>
              <a:rPr lang="en-US" sz="1600" b="0" strike="noStrike" spc="-1" dirty="0" err="1">
                <a:solidFill>
                  <a:srgbClr val="000000"/>
                </a:solidFill>
                <a:latin typeface="Times New Roman"/>
                <a:ea typeface="DejaVu Sans"/>
              </a:rPr>
              <a:t>tf</a:t>
            </a:r>
            <a:r>
              <a:rPr lang="en-US" sz="1600" b="0" strike="noStrike" spc="-1" dirty="0">
                <a:solidFill>
                  <a:srgbClr val="000000"/>
                </a:solidFill>
                <a:latin typeface="Times New Roman"/>
                <a:ea typeface="DejaVu Sans"/>
              </a:rPr>
              <a:t> and scan information.</a:t>
            </a:r>
            <a:endParaRPr lang="en-US" sz="1600" b="0" strike="noStrike" spc="-1" dirty="0">
              <a:latin typeface="Arial"/>
            </a:endParaRPr>
          </a:p>
          <a:p>
            <a:pPr marL="285840" indent="-284760">
              <a:lnSpc>
                <a:spcPct val="100000"/>
              </a:lnSpc>
              <a:buClr>
                <a:srgbClr val="000000"/>
              </a:buClr>
              <a:buFont typeface="Arial"/>
              <a:buChar char="•"/>
            </a:pPr>
            <a:r>
              <a:rPr lang="en-US" sz="1600" b="0" strike="noStrike" spc="-1" dirty="0">
                <a:solidFill>
                  <a:srgbClr val="000000"/>
                </a:solidFill>
                <a:latin typeface="Times New Roman"/>
                <a:ea typeface="DejaVu Sans"/>
              </a:rPr>
              <a:t>These map data is drawn in the </a:t>
            </a:r>
            <a:r>
              <a:rPr lang="en-US" sz="1600" b="0" strike="noStrike" spc="-1" dirty="0" err="1">
                <a:solidFill>
                  <a:srgbClr val="000000"/>
                </a:solidFill>
                <a:latin typeface="Times New Roman"/>
                <a:ea typeface="DejaVu Sans"/>
              </a:rPr>
              <a:t>Rviz</a:t>
            </a:r>
            <a:r>
              <a:rPr lang="en-US" sz="1600" b="0" strike="noStrike" spc="-1" dirty="0">
                <a:solidFill>
                  <a:srgbClr val="000000"/>
                </a:solidFill>
                <a:latin typeface="Times New Roman"/>
                <a:ea typeface="DejaVu Sans"/>
              </a:rPr>
              <a:t> window as the TurtleBot3 was travelling.</a:t>
            </a:r>
            <a:endParaRPr lang="en-US" sz="1600" b="0" strike="noStrike" spc="-1" dirty="0">
              <a:latin typeface="Arial"/>
            </a:endParaRPr>
          </a:p>
          <a:p>
            <a:pPr marL="285840" indent="-284760">
              <a:lnSpc>
                <a:spcPct val="100000"/>
              </a:lnSpc>
              <a:buClr>
                <a:srgbClr val="000000"/>
              </a:buClr>
              <a:buFont typeface="Arial"/>
              <a:buChar char="•"/>
            </a:pPr>
            <a:r>
              <a:rPr lang="en-US" sz="1600" b="0" strike="noStrike" spc="-1" dirty="0">
                <a:solidFill>
                  <a:srgbClr val="000000"/>
                </a:solidFill>
                <a:latin typeface="Times New Roman"/>
                <a:ea typeface="DejaVu Sans"/>
              </a:rPr>
              <a:t>After creating a complete map of desired area, save the map data to the local drive for the later use</a:t>
            </a:r>
            <a:endParaRPr lang="en-US" sz="1600" b="0" strike="noStrike" spc="-1" dirty="0">
              <a:latin typeface="Arial"/>
            </a:endParaRPr>
          </a:p>
          <a:p>
            <a:pPr marL="285840" indent="-284760">
              <a:lnSpc>
                <a:spcPct val="100000"/>
              </a:lnSpc>
              <a:buClr>
                <a:srgbClr val="000000"/>
              </a:buClr>
              <a:buFont typeface="Arial"/>
              <a:buChar char="•"/>
            </a:pPr>
            <a:endParaRPr lang="en-US" sz="1600" b="0" strike="noStrike" spc="-1" dirty="0">
              <a:latin typeface="Arial"/>
            </a:endParaRPr>
          </a:p>
          <a:p>
            <a:pPr marL="285840" indent="-284760">
              <a:lnSpc>
                <a:spcPct val="100000"/>
              </a:lnSpc>
              <a:buClr>
                <a:srgbClr val="000000"/>
              </a:buClr>
              <a:buFont typeface="Arial"/>
              <a:buChar char="•"/>
            </a:pPr>
            <a:r>
              <a:rPr lang="en-US" sz="1600" b="0" strike="noStrike" spc="-1" dirty="0">
                <a:solidFill>
                  <a:srgbClr val="000000"/>
                </a:solidFill>
                <a:latin typeface="Times New Roman"/>
                <a:ea typeface="DejaVu Sans"/>
              </a:rPr>
              <a:t>Save map</a:t>
            </a:r>
            <a:endParaRPr lang="en-US" sz="1600" b="0" strike="noStrike" spc="-1" dirty="0">
              <a:latin typeface="Arial"/>
            </a:endParaRPr>
          </a:p>
          <a:p>
            <a:pPr marL="432000" lvl="1" indent="-216000">
              <a:lnSpc>
                <a:spcPct val="100000"/>
              </a:lnSpc>
              <a:buClr>
                <a:srgbClr val="000000"/>
              </a:buClr>
              <a:buSzPct val="45000"/>
              <a:buFont typeface="Wingdings" charset="2"/>
              <a:buChar char=""/>
            </a:pPr>
            <a:r>
              <a:rPr lang="en-US" sz="1600" b="0" strike="noStrike" spc="-1" dirty="0">
                <a:solidFill>
                  <a:srgbClr val="000000"/>
                </a:solidFill>
                <a:latin typeface="Times New Roman"/>
                <a:ea typeface="DejaVu Sans"/>
              </a:rPr>
              <a:t>Launch the </a:t>
            </a:r>
            <a:r>
              <a:rPr lang="en-US" sz="1600" b="1" strike="noStrike" spc="-1" dirty="0" err="1">
                <a:solidFill>
                  <a:srgbClr val="000000"/>
                </a:solidFill>
                <a:latin typeface="Times New Roman"/>
                <a:ea typeface="DejaVu Sans"/>
              </a:rPr>
              <a:t>map_saver</a:t>
            </a:r>
            <a:r>
              <a:rPr lang="en-US" sz="1600" b="0" strike="noStrike" spc="-1" dirty="0">
                <a:solidFill>
                  <a:srgbClr val="000000"/>
                </a:solidFill>
                <a:latin typeface="Times New Roman"/>
                <a:ea typeface="DejaVu Sans"/>
              </a:rPr>
              <a:t> node in the </a:t>
            </a:r>
            <a:r>
              <a:rPr lang="en-US" sz="1600" b="1" strike="noStrike" spc="-1" dirty="0" err="1">
                <a:solidFill>
                  <a:srgbClr val="000000"/>
                </a:solidFill>
                <a:latin typeface="Times New Roman"/>
                <a:ea typeface="DejaVu Sans"/>
              </a:rPr>
              <a:t>map_server</a:t>
            </a:r>
            <a:r>
              <a:rPr lang="en-US" sz="1600" b="0" strike="noStrike" spc="-1" dirty="0">
                <a:solidFill>
                  <a:srgbClr val="000000"/>
                </a:solidFill>
                <a:latin typeface="Times New Roman"/>
                <a:ea typeface="DejaVu Sans"/>
              </a:rPr>
              <a:t> package to create map files</a:t>
            </a:r>
            <a:endParaRPr lang="en-US" sz="1600" b="0" strike="noStrike" spc="-1" dirty="0">
              <a:latin typeface="Arial"/>
            </a:endParaRPr>
          </a:p>
          <a:p>
            <a:pPr marL="432000" lvl="1" indent="-216000">
              <a:lnSpc>
                <a:spcPct val="100000"/>
              </a:lnSpc>
              <a:buClr>
                <a:srgbClr val="000000"/>
              </a:buClr>
              <a:buSzPct val="45000"/>
              <a:buFont typeface="Wingdings" charset="2"/>
              <a:buChar char=""/>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rosrun</a:t>
            </a:r>
            <a:r>
              <a:rPr lang="en-US" sz="1300" b="0" strike="noStrike" spc="-1" dirty="0">
                <a:solidFill>
                  <a:srgbClr val="000000"/>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map_server</a:t>
            </a:r>
            <a:r>
              <a:rPr lang="en-US" sz="1300" b="0" strike="noStrike" spc="-1" dirty="0">
                <a:solidFill>
                  <a:srgbClr val="000000"/>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map_saver</a:t>
            </a:r>
            <a:r>
              <a:rPr lang="en-US" sz="1300" b="0" strike="noStrike" spc="-1" dirty="0">
                <a:solidFill>
                  <a:srgbClr val="000000"/>
                </a:solidFill>
                <a:highlight>
                  <a:srgbClr val="C0C0C0"/>
                </a:highlight>
                <a:latin typeface="Candara Light"/>
                <a:ea typeface="DejaVu Sans"/>
              </a:rPr>
              <a:t> -f ~/map</a:t>
            </a:r>
            <a:endParaRPr lang="en-US" sz="1300" b="0" strike="noStrike" spc="-1" dirty="0">
              <a:latin typeface="Arial"/>
            </a:endParaRPr>
          </a:p>
          <a:p>
            <a:pPr marL="648000" lvl="2" indent="-216000">
              <a:lnSpc>
                <a:spcPct val="100000"/>
              </a:lnSpc>
              <a:buClr>
                <a:srgbClr val="000000"/>
              </a:buClr>
              <a:buSzPct val="45000"/>
              <a:buFont typeface="Wingdings" charset="2"/>
              <a:buChar char=""/>
            </a:pPr>
            <a:r>
              <a:rPr lang="en-US" sz="1600" b="0" strike="noStrike" spc="-1" dirty="0">
                <a:solidFill>
                  <a:srgbClr val="000000"/>
                </a:solidFill>
                <a:latin typeface="Times New Roman"/>
                <a:ea typeface="DejaVu Sans"/>
              </a:rPr>
              <a:t>The map file is saved in the directory where the </a:t>
            </a:r>
            <a:r>
              <a:rPr lang="en-US" sz="1600" b="0" strike="noStrike" spc="-1" dirty="0" err="1">
                <a:solidFill>
                  <a:srgbClr val="000000"/>
                </a:solidFill>
                <a:latin typeface="Times New Roman"/>
                <a:ea typeface="DejaVu Sans"/>
              </a:rPr>
              <a:t>map_saver</a:t>
            </a:r>
            <a:r>
              <a:rPr lang="en-US" sz="1600" b="0" strike="noStrike" spc="-1" dirty="0">
                <a:solidFill>
                  <a:srgbClr val="000000"/>
                </a:solidFill>
                <a:latin typeface="Times New Roman"/>
                <a:ea typeface="DejaVu Sans"/>
              </a:rPr>
              <a:t> node is launched at</a:t>
            </a:r>
            <a:endParaRPr lang="en-US" sz="1600" b="0" strike="noStrike" spc="-1" dirty="0">
              <a:latin typeface="Arial"/>
            </a:endParaRPr>
          </a:p>
          <a:p>
            <a:pPr marL="648000" lvl="2" indent="-216000">
              <a:lnSpc>
                <a:spcPct val="100000"/>
              </a:lnSpc>
              <a:buClr>
                <a:srgbClr val="000000"/>
              </a:buClr>
              <a:buSzPct val="45000"/>
              <a:buFont typeface="Wingdings" charset="2"/>
              <a:buChar char=""/>
            </a:pPr>
            <a:r>
              <a:rPr lang="en-US" sz="1600" b="0" strike="noStrike" spc="-1" dirty="0">
                <a:solidFill>
                  <a:srgbClr val="000000"/>
                </a:solidFill>
                <a:latin typeface="Times New Roman"/>
                <a:ea typeface="DejaVu Sans"/>
              </a:rPr>
              <a:t>Unless a specific file name is provided, </a:t>
            </a:r>
            <a:r>
              <a:rPr lang="en-US" sz="1600" b="0" strike="noStrike" spc="-1" dirty="0">
                <a:solidFill>
                  <a:srgbClr val="000000"/>
                </a:solidFill>
                <a:highlight>
                  <a:srgbClr val="CCCCCC"/>
                </a:highlight>
                <a:latin typeface="Times New Roman"/>
                <a:ea typeface="DejaVu Sans"/>
              </a:rPr>
              <a:t>map </a:t>
            </a:r>
            <a:r>
              <a:rPr lang="en-US" sz="1600" b="0" strike="noStrike" spc="-1" dirty="0">
                <a:solidFill>
                  <a:srgbClr val="000000"/>
                </a:solidFill>
                <a:latin typeface="Times New Roman"/>
                <a:ea typeface="DejaVu Sans"/>
              </a:rPr>
              <a:t>will be used as a default file name and create </a:t>
            </a:r>
            <a:r>
              <a:rPr lang="en-US" sz="1600" b="0" strike="noStrike" spc="-1" dirty="0" err="1">
                <a:solidFill>
                  <a:srgbClr val="000000"/>
                </a:solidFill>
                <a:highlight>
                  <a:srgbClr val="CCCCCC"/>
                </a:highlight>
                <a:latin typeface="Times New Roman"/>
                <a:ea typeface="DejaVu Sans"/>
              </a:rPr>
              <a:t>map.pgm</a:t>
            </a:r>
            <a:r>
              <a:rPr lang="en-US" sz="1600" b="0" strike="noStrike" spc="-1" dirty="0">
                <a:solidFill>
                  <a:srgbClr val="000000"/>
                </a:solidFill>
                <a:latin typeface="Times New Roman"/>
                <a:ea typeface="DejaVu Sans"/>
              </a:rPr>
              <a:t> and </a:t>
            </a:r>
            <a:r>
              <a:rPr lang="en-US" sz="1600" b="0" strike="noStrike" spc="-1" dirty="0" err="1">
                <a:solidFill>
                  <a:srgbClr val="000000"/>
                </a:solidFill>
                <a:highlight>
                  <a:srgbClr val="CCCCCC"/>
                </a:highlight>
                <a:latin typeface="Times New Roman"/>
                <a:ea typeface="DejaVu Sans"/>
              </a:rPr>
              <a:t>map.yaml</a:t>
            </a:r>
            <a:r>
              <a:rPr lang="en-US" sz="1600" b="0" strike="noStrike" spc="-1" dirty="0">
                <a:solidFill>
                  <a:srgbClr val="000000"/>
                </a:solidFill>
                <a:latin typeface="Times New Roman"/>
                <a:ea typeface="DejaVu Sans"/>
              </a:rPr>
              <a:t> (with the above command, map files will be save in the home folder)</a:t>
            </a:r>
            <a:endParaRPr lang="en-US" sz="1600" b="0" strike="noStrike" spc="-1" dirty="0">
              <a:latin typeface="Arial"/>
            </a:endParaRPr>
          </a:p>
          <a:p>
            <a:pPr marL="648000" lvl="2" indent="-216000">
              <a:lnSpc>
                <a:spcPct val="100000"/>
              </a:lnSpc>
              <a:buClr>
                <a:srgbClr val="000000"/>
              </a:buClr>
              <a:buSzPct val="45000"/>
              <a:buFont typeface="Wingdings" charset="2"/>
              <a:buChar char=""/>
            </a:pPr>
            <a:r>
              <a:rPr lang="en-US" sz="1600" b="0" strike="noStrike" spc="-1" dirty="0">
                <a:solidFill>
                  <a:srgbClr val="000000"/>
                </a:solidFill>
                <a:latin typeface="Times New Roman"/>
                <a:ea typeface="DejaVu Sans"/>
              </a:rPr>
              <a:t>The -f option specifies a folder location and a file name where files to be saved.</a:t>
            </a:r>
            <a:endParaRPr lang="en-US" sz="1600" b="0" strike="noStrike" spc="-1" dirty="0">
              <a:latin typeface="Arial"/>
            </a:endParaRPr>
          </a:p>
        </p:txBody>
      </p:sp>
      <p:sp>
        <p:nvSpPr>
          <p:cNvPr id="213" name="TextShape 3"/>
          <p:cNvSpPr txBox="1"/>
          <p:nvPr/>
        </p:nvSpPr>
        <p:spPr>
          <a:xfrm>
            <a:off x="313200" y="4206240"/>
            <a:ext cx="4075920" cy="234756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600" b="0" strike="noStrike" spc="-1">
                <a:solidFill>
                  <a:srgbClr val="000000"/>
                </a:solidFill>
                <a:latin typeface="Times New Roman"/>
                <a:ea typeface="DejaVu Sans"/>
              </a:rPr>
              <a:t>Map</a:t>
            </a:r>
            <a:endParaRPr lang="en-US" sz="1600" b="0" strike="noStrike" spc="-1">
              <a:latin typeface="Arial"/>
            </a:endParaRPr>
          </a:p>
          <a:p>
            <a:pPr marL="432000" lvl="1" indent="-216000">
              <a:buClr>
                <a:srgbClr val="000000"/>
              </a:buClr>
              <a:buSzPct val="45000"/>
              <a:buFont typeface="Wingdings" charset="2"/>
              <a:buChar char=""/>
            </a:pPr>
            <a:r>
              <a:rPr lang="en-US" sz="1600" b="0" strike="noStrike" spc="-1">
                <a:solidFill>
                  <a:srgbClr val="000000"/>
                </a:solidFill>
                <a:latin typeface="Times New Roman"/>
                <a:ea typeface="DejaVu Sans"/>
              </a:rPr>
              <a:t>The map uses 2D Occupy Grid Map (OGM), which is commonly used in ROS.</a:t>
            </a:r>
            <a:endParaRPr lang="en-US" sz="1600" b="0" strike="noStrike" spc="-1">
              <a:latin typeface="Arial"/>
            </a:endParaRPr>
          </a:p>
          <a:p>
            <a:pPr marL="432000" lvl="1" indent="-216000">
              <a:buClr>
                <a:srgbClr val="000000"/>
              </a:buClr>
              <a:buSzPct val="45000"/>
              <a:buFont typeface="Wingdings" charset="2"/>
              <a:buChar char=""/>
            </a:pPr>
            <a:r>
              <a:rPr lang="en-US" sz="1600" b="0" strike="noStrike" spc="-1">
                <a:solidFill>
                  <a:srgbClr val="000000"/>
                </a:solidFill>
                <a:latin typeface="Times New Roman"/>
                <a:ea typeface="DejaVu Sans"/>
              </a:rPr>
              <a:t>The saved map will look like the figure below, where white area is collision free area while black area is occupied and inaccessible area, and gray area represents the unknown area.</a:t>
            </a:r>
            <a:endParaRPr lang="en-US" sz="1600" b="0" strike="noStrike" spc="-1">
              <a:latin typeface="Arial"/>
            </a:endParaRPr>
          </a:p>
        </p:txBody>
      </p:sp>
      <p:pic>
        <p:nvPicPr>
          <p:cNvPr id="214" name="Picture 213"/>
          <p:cNvPicPr/>
          <p:nvPr/>
        </p:nvPicPr>
        <p:blipFill>
          <a:blip r:embed="rId2"/>
          <a:stretch/>
        </p:blipFill>
        <p:spPr>
          <a:xfrm>
            <a:off x="4572000" y="4139280"/>
            <a:ext cx="1851480" cy="20980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75" name="Group 2"/>
          <p:cNvGrpSpPr/>
          <p:nvPr/>
        </p:nvGrpSpPr>
        <p:grpSpPr>
          <a:xfrm>
            <a:off x="0" y="411480"/>
            <a:ext cx="9142920" cy="5587920"/>
            <a:chOff x="0" y="411480"/>
            <a:chExt cx="9142920" cy="5587920"/>
          </a:xfrm>
        </p:grpSpPr>
        <p:pic>
          <p:nvPicPr>
            <p:cNvPr id="176" name="object 4_0"/>
            <p:cNvPicPr/>
            <p:nvPr/>
          </p:nvPicPr>
          <p:blipFill>
            <a:blip r:embed="rId2"/>
            <a:stretch/>
          </p:blipFill>
          <p:spPr>
            <a:xfrm>
              <a:off x="7479360" y="411480"/>
              <a:ext cx="1449360" cy="411480"/>
            </a:xfrm>
            <a:prstGeom prst="rect">
              <a:avLst/>
            </a:prstGeom>
            <a:ln>
              <a:noFill/>
            </a:ln>
          </p:spPr>
        </p:pic>
        <p:sp>
          <p:nvSpPr>
            <p:cNvPr id="177" name="CustomShape 3"/>
            <p:cNvSpPr/>
            <p:nvPr/>
          </p:nvSpPr>
          <p:spPr>
            <a:xfrm>
              <a:off x="0" y="857160"/>
              <a:ext cx="9142920" cy="514224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5B9BD3"/>
            </a:solidFill>
            <a:ln>
              <a:noFill/>
            </a:ln>
          </p:spPr>
          <p:style>
            <a:lnRef idx="0">
              <a:scrgbClr r="0" g="0" b="0"/>
            </a:lnRef>
            <a:fillRef idx="0">
              <a:scrgbClr r="0" g="0" b="0"/>
            </a:fillRef>
            <a:effectRef idx="0">
              <a:scrgbClr r="0" g="0" b="0"/>
            </a:effectRef>
            <a:fontRef idx="minor"/>
          </p:style>
        </p:sp>
      </p:grpSp>
      <p:sp>
        <p:nvSpPr>
          <p:cNvPr id="178" name="CustomShape 4"/>
          <p:cNvSpPr/>
          <p:nvPr/>
        </p:nvSpPr>
        <p:spPr>
          <a:xfrm>
            <a:off x="1727280" y="2849400"/>
            <a:ext cx="5688360" cy="16228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algn="ctr">
              <a:lnSpc>
                <a:spcPts val="6341"/>
              </a:lnSpc>
              <a:spcBef>
                <a:spcPts val="99"/>
              </a:spcBef>
            </a:pPr>
            <a:r>
              <a:rPr lang="en-US" sz="5400" b="1" strike="noStrike" spc="-1">
                <a:solidFill>
                  <a:srgbClr val="000000"/>
                </a:solidFill>
                <a:latin typeface="Times New Roman"/>
                <a:ea typeface="DejaVu Sans"/>
              </a:rPr>
              <a:t>SLAM</a:t>
            </a:r>
            <a:endParaRPr lang="en-US" sz="5400" b="0" strike="noStrike" spc="-1">
              <a:latin typeface="Arial"/>
            </a:endParaRPr>
          </a:p>
        </p:txBody>
      </p:sp>
      <p:sp>
        <p:nvSpPr>
          <p:cNvPr id="179" name="CustomShape 5"/>
          <p:cNvSpPr/>
          <p:nvPr/>
        </p:nvSpPr>
        <p:spPr>
          <a:xfrm>
            <a:off x="9006120" y="5776560"/>
            <a:ext cx="81360" cy="1494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900" b="0" strike="noStrike" spc="-1">
                <a:solidFill>
                  <a:srgbClr val="878787"/>
                </a:solidFill>
                <a:latin typeface="Times New Roman"/>
                <a:ea typeface="DejaVu Sans"/>
              </a:rPr>
              <a:t>1</a:t>
            </a:r>
            <a:endParaRPr lang="en-US" sz="900" b="0" strike="noStrike" spc="-1">
              <a:latin typeface="Arial"/>
            </a:endParaRPr>
          </a:p>
        </p:txBody>
      </p:sp>
      <p:sp>
        <p:nvSpPr>
          <p:cNvPr id="180" name="CustomShape 6"/>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43080" y="244080"/>
            <a:ext cx="113940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7">
                <a:solidFill>
                  <a:srgbClr val="000000"/>
                </a:solidFill>
                <a:latin typeface="Times New Roman"/>
                <a:ea typeface="DejaVu Sans"/>
              </a:rPr>
              <a:t>G</a:t>
            </a:r>
            <a:r>
              <a:rPr lang="en-US" sz="3600" b="1" strike="noStrike" spc="-12">
                <a:solidFill>
                  <a:srgbClr val="000000"/>
                </a:solidFill>
                <a:latin typeface="Times New Roman"/>
                <a:ea typeface="DejaVu Sans"/>
              </a:rPr>
              <a:t>oa</a:t>
            </a:r>
            <a:r>
              <a:rPr lang="en-US" sz="3600" b="1" strike="noStrike" spc="-7">
                <a:solidFill>
                  <a:srgbClr val="000000"/>
                </a:solidFill>
                <a:latin typeface="Times New Roman"/>
                <a:ea typeface="DejaVu Sans"/>
              </a:rPr>
              <a:t>l</a:t>
            </a:r>
            <a:r>
              <a:rPr lang="en-US" sz="3600" b="1" strike="noStrike" spc="-1">
                <a:solidFill>
                  <a:srgbClr val="000000"/>
                </a:solidFill>
                <a:latin typeface="Times New Roman"/>
                <a:ea typeface="DejaVu Sans"/>
              </a:rPr>
              <a:t>s</a:t>
            </a:r>
            <a:endParaRPr lang="en-US" sz="3600" b="0" strike="noStrike" spc="-1">
              <a:latin typeface="Arial"/>
            </a:endParaRPr>
          </a:p>
        </p:txBody>
      </p:sp>
      <p:sp>
        <p:nvSpPr>
          <p:cNvPr id="182" name="CustomShape 2"/>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83" name="CustomShape 3"/>
          <p:cNvSpPr/>
          <p:nvPr/>
        </p:nvSpPr>
        <p:spPr>
          <a:xfrm>
            <a:off x="320040" y="1325880"/>
            <a:ext cx="8583480" cy="1276560"/>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8040">
              <a:lnSpc>
                <a:spcPct val="100000"/>
              </a:lnSpc>
              <a:spcBef>
                <a:spcPts val="893"/>
              </a:spcBef>
              <a:buClr>
                <a:srgbClr val="000000"/>
              </a:buClr>
              <a:buFont typeface="StarSymbol"/>
              <a:buAutoNum type="romanUcPeriod"/>
              <a:tabLst>
                <a:tab pos="441360" algn="l"/>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a:p>
            <a:pPr marL="441360" indent="-428040">
              <a:lnSpc>
                <a:spcPct val="100000"/>
              </a:lnSpc>
              <a:spcBef>
                <a:spcPts val="799"/>
              </a:spcBef>
              <a:buClr>
                <a:srgbClr val="000000"/>
              </a:buClr>
              <a:buFont typeface="StarSymbol"/>
              <a:buAutoNum type="romanUcPeriod"/>
              <a:tabLst>
                <a:tab pos="441360" algn="l"/>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a:p>
            <a:pPr marL="441360" indent="-428040">
              <a:lnSpc>
                <a:spcPct val="100000"/>
              </a:lnSpc>
              <a:spcBef>
                <a:spcPts val="799"/>
              </a:spcBef>
              <a:buClr>
                <a:srgbClr val="000000"/>
              </a:buClr>
              <a:buFont typeface="StarSymbol"/>
              <a:buAutoNum type="romanUcPeriod"/>
              <a:tabLst>
                <a:tab pos="442080" algn="l"/>
              </a:tabLst>
            </a:pPr>
            <a:r>
              <a:rPr lang="en-US" sz="2100" b="0" strike="noStrike" spc="-1">
                <a:solidFill>
                  <a:srgbClr val="000000"/>
                </a:solidFill>
                <a:latin typeface="Malgun Gothic"/>
                <a:ea typeface="DejaVu Sans"/>
              </a:rPr>
              <a:t>____</a:t>
            </a:r>
            <a:endParaRPr lang="en-US" sz="21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43080" y="244080"/>
            <a:ext cx="177192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12">
                <a:solidFill>
                  <a:srgbClr val="000000"/>
                </a:solidFill>
                <a:latin typeface="Times New Roman"/>
                <a:ea typeface="DejaVu Sans"/>
              </a:rPr>
              <a:t>Contents</a:t>
            </a:r>
            <a:endParaRPr lang="en-US" sz="3600" b="0" strike="noStrike" spc="-1">
              <a:latin typeface="Arial"/>
            </a:endParaRPr>
          </a:p>
        </p:txBody>
      </p:sp>
      <p:sp>
        <p:nvSpPr>
          <p:cNvPr id="185" name="CustomShape 2"/>
          <p:cNvSpPr/>
          <p:nvPr/>
        </p:nvSpPr>
        <p:spPr>
          <a:xfrm>
            <a:off x="176040" y="1285200"/>
            <a:ext cx="8913600" cy="1277280"/>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8040">
              <a:lnSpc>
                <a:spcPct val="100000"/>
              </a:lnSpc>
              <a:spcBef>
                <a:spcPts val="893"/>
              </a:spcBef>
              <a:buClr>
                <a:srgbClr val="000000"/>
              </a:buClr>
              <a:buFont typeface="StarSymbol"/>
              <a:buAutoNum type="romanUcPeriod"/>
              <a:tabLst>
                <a:tab pos="441360" algn="l"/>
                <a:tab pos="442080" algn="l"/>
              </a:tabLst>
            </a:pPr>
            <a:r>
              <a:rPr lang="en-US" sz="2100" b="1" strike="noStrike" spc="-7">
                <a:solidFill>
                  <a:srgbClr val="000000"/>
                </a:solidFill>
                <a:latin typeface="Malgun Gothic"/>
                <a:ea typeface="DejaVu Sans"/>
              </a:rPr>
              <a:t>Run SLAM Node and Teleoperation Node</a:t>
            </a:r>
            <a:endParaRPr lang="en-US" sz="2100" b="0" strike="noStrike" spc="-1">
              <a:latin typeface="Arial"/>
            </a:endParaRPr>
          </a:p>
          <a:p>
            <a:pPr marL="441360" indent="-428040">
              <a:lnSpc>
                <a:spcPct val="100000"/>
              </a:lnSpc>
              <a:spcBef>
                <a:spcPts val="799"/>
              </a:spcBef>
              <a:buClr>
                <a:srgbClr val="000000"/>
              </a:buClr>
              <a:buFont typeface="StarSymbol"/>
              <a:buAutoNum type="romanUcPeriod"/>
              <a:tabLst>
                <a:tab pos="441360" algn="l"/>
                <a:tab pos="442080" algn="l"/>
              </a:tabLst>
            </a:pPr>
            <a:r>
              <a:rPr lang="en-US" sz="2100" b="1" strike="noStrike" spc="-7">
                <a:solidFill>
                  <a:srgbClr val="000000"/>
                </a:solidFill>
                <a:latin typeface="Malgun Gothic"/>
                <a:ea typeface="DejaVu Sans"/>
              </a:rPr>
              <a:t>Tuning Guide</a:t>
            </a:r>
            <a:endParaRPr lang="en-US" sz="2100" b="0" strike="noStrike" spc="-1">
              <a:latin typeface="Arial"/>
            </a:endParaRPr>
          </a:p>
          <a:p>
            <a:pPr marL="441360" indent="-428040">
              <a:lnSpc>
                <a:spcPct val="100000"/>
              </a:lnSpc>
              <a:spcBef>
                <a:spcPts val="799"/>
              </a:spcBef>
              <a:buClr>
                <a:srgbClr val="000000"/>
              </a:buClr>
              <a:buFont typeface="StarSymbol"/>
              <a:buAutoNum type="romanUcPeriod"/>
              <a:tabLst>
                <a:tab pos="442080" algn="l"/>
              </a:tabLst>
            </a:pPr>
            <a:r>
              <a:rPr lang="en-US" sz="2100" b="1" strike="noStrike" spc="-7">
                <a:solidFill>
                  <a:srgbClr val="000000"/>
                </a:solidFill>
                <a:latin typeface="Malgun Gothic"/>
                <a:ea typeface="DejaVu Sans"/>
              </a:rPr>
              <a:t>Save Map</a:t>
            </a:r>
            <a:endParaRPr lang="en-US" sz="2100" b="0" strike="noStrike" spc="-1">
              <a:latin typeface="Arial"/>
            </a:endParaRPr>
          </a:p>
        </p:txBody>
      </p:sp>
      <p:pic>
        <p:nvPicPr>
          <p:cNvPr id="186" name="object 4_3"/>
          <p:cNvPicPr/>
          <p:nvPr/>
        </p:nvPicPr>
        <p:blipFill>
          <a:blip r:embed="rId2"/>
          <a:stretch/>
        </p:blipFill>
        <p:spPr>
          <a:xfrm>
            <a:off x="7668000" y="4508640"/>
            <a:ext cx="1019880" cy="1616040"/>
          </a:xfrm>
          <a:prstGeom prst="rect">
            <a:avLst/>
          </a:prstGeom>
          <a:ln>
            <a:noFill/>
          </a:ln>
        </p:spPr>
      </p:pic>
      <p:sp>
        <p:nvSpPr>
          <p:cNvPr id="187"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43200" y="2619360"/>
            <a:ext cx="725616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	Run SLAM Node and</a:t>
            </a:r>
            <a:endParaRPr lang="en-US" sz="4050" b="0" strike="noStrike" spc="-1">
              <a:latin typeface="Arial"/>
            </a:endParaRPr>
          </a:p>
          <a:p>
            <a:pPr marL="44280">
              <a:lnSpc>
                <a:spcPct val="100000"/>
              </a:lnSpc>
              <a:spcBef>
                <a:spcPts val="99"/>
              </a:spcBef>
            </a:pPr>
            <a:r>
              <a:rPr lang="en-US" sz="4050" b="1" strike="noStrike" spc="-1">
                <a:solidFill>
                  <a:srgbClr val="5B9BD3"/>
                </a:solidFill>
                <a:latin typeface="Arial Black"/>
                <a:ea typeface="DejaVu Sans"/>
              </a:rPr>
              <a:t>	Teleoperation Node</a:t>
            </a:r>
            <a:endParaRPr lang="en-US" sz="405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Run SLAM Node and Teleoperation Node</a:t>
            </a:r>
            <a:endParaRPr lang="en-US" sz="2000" b="0" strike="noStrike" spc="-1">
              <a:latin typeface="Arial"/>
            </a:endParaRPr>
          </a:p>
        </p:txBody>
      </p:sp>
      <p:sp>
        <p:nvSpPr>
          <p:cNvPr id="190" name="CustomShape 2"/>
          <p:cNvSpPr/>
          <p:nvPr/>
        </p:nvSpPr>
        <p:spPr>
          <a:xfrm>
            <a:off x="304920" y="1295280"/>
            <a:ext cx="4610880" cy="4442040"/>
          </a:xfrm>
          <a:prstGeom prst="rect">
            <a:avLst/>
          </a:prstGeom>
          <a:noFill/>
          <a:ln>
            <a:noFill/>
          </a:ln>
        </p:spPr>
        <p:style>
          <a:lnRef idx="0">
            <a:scrgbClr r="0" g="0" b="0"/>
          </a:lnRef>
          <a:fillRef idx="0">
            <a:scrgbClr r="0" g="0" b="0"/>
          </a:fillRef>
          <a:effectRef idx="0">
            <a:scrgbClr r="0" g="0" b="0"/>
          </a:effectRef>
          <a:fontRef idx="minor"/>
        </p:style>
      </p:sp>
      <p:sp>
        <p:nvSpPr>
          <p:cNvPr id="191" name="TextShape 3"/>
          <p:cNvSpPr txBox="1"/>
          <p:nvPr/>
        </p:nvSpPr>
        <p:spPr>
          <a:xfrm>
            <a:off x="390600" y="1210680"/>
            <a:ext cx="7839000" cy="3425328"/>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600" b="1" strike="noStrike" spc="-1" dirty="0">
                <a:solidFill>
                  <a:srgbClr val="000000"/>
                </a:solidFill>
                <a:latin typeface="Times New Roman"/>
                <a:ea typeface="DejaVu Sans"/>
              </a:rPr>
              <a:t>Run </a:t>
            </a:r>
            <a:r>
              <a:rPr lang="en-US" sz="1600" b="1" strike="noStrike" spc="-1" dirty="0" err="1">
                <a:solidFill>
                  <a:srgbClr val="000000"/>
                </a:solidFill>
                <a:latin typeface="Times New Roman"/>
                <a:ea typeface="DejaVu Sans"/>
              </a:rPr>
              <a:t>roscore</a:t>
            </a:r>
            <a:r>
              <a:rPr lang="en-US" sz="1600" b="1" strike="noStrike" spc="-1" dirty="0">
                <a:solidFill>
                  <a:srgbClr val="000000"/>
                </a:solidFill>
                <a:latin typeface="Times New Roman"/>
                <a:ea typeface="DejaVu Sans"/>
              </a:rPr>
              <a:t> from Remote PC</a:t>
            </a: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roscore</a:t>
            </a:r>
            <a:endParaRPr lang="en-US" sz="1300" b="0" strike="noStrike" spc="-1" dirty="0">
              <a:latin typeface="Arial"/>
            </a:endParaRPr>
          </a:p>
          <a:p>
            <a:pPr marL="216000" indent="-216000">
              <a:buClr>
                <a:srgbClr val="000000"/>
              </a:buClr>
              <a:buSzPct val="45000"/>
              <a:buFont typeface="Wingdings" charset="2"/>
              <a:buChar char=""/>
            </a:pPr>
            <a:r>
              <a:rPr lang="en-US" sz="1600" b="1" strike="noStrike" spc="-1" dirty="0">
                <a:solidFill>
                  <a:srgbClr val="000000"/>
                </a:solidFill>
                <a:latin typeface="Times New Roman"/>
                <a:ea typeface="DejaVu Sans"/>
              </a:rPr>
              <a:t>Open a new terminal and Connect to Raspberry Pi with its IP address. The default password is `</a:t>
            </a:r>
            <a:r>
              <a:rPr lang="en-US" sz="1600" b="1" strike="noStrike" spc="-1" dirty="0" err="1">
                <a:solidFill>
                  <a:srgbClr val="000000"/>
                </a:solidFill>
                <a:latin typeface="Times New Roman"/>
                <a:ea typeface="DejaVu Sans"/>
              </a:rPr>
              <a:t>turtlebot</a:t>
            </a:r>
            <a:r>
              <a:rPr lang="en-US" sz="1600" b="1" strike="noStrike" spc="-1" dirty="0">
                <a:solidFill>
                  <a:srgbClr val="000000"/>
                </a:solidFill>
                <a:latin typeface="Times New Roman"/>
                <a:ea typeface="DejaVu Sans"/>
              </a:rPr>
              <a:t>`</a:t>
            </a:r>
            <a:endParaRPr lang="en-US" sz="1600" b="0" strike="noStrike" spc="-1" dirty="0">
              <a:latin typeface="Arial"/>
            </a:endParaRP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ssh</a:t>
            </a:r>
            <a:r>
              <a:rPr lang="en-US" sz="1300" b="0" strike="noStrike" spc="-1" dirty="0">
                <a:solidFill>
                  <a:srgbClr val="000000"/>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ubuntu@RASPBERRY_PI_IP_ADDRESS</a:t>
            </a:r>
            <a:endParaRPr lang="en-US" sz="1300" b="0" strike="noStrike" spc="-1" dirty="0">
              <a:latin typeface="Arial"/>
            </a:endParaRP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a:solidFill>
                  <a:srgbClr val="000000"/>
                </a:solidFill>
                <a:highlight>
                  <a:srgbClr val="C0C0C0"/>
                </a:highlight>
                <a:latin typeface="Candara Light"/>
                <a:ea typeface="DejaVu Sans"/>
              </a:rPr>
              <a:t>export TURTLEBOT3_MODEL=burger</a:t>
            </a:r>
            <a:endParaRPr lang="en-US" sz="1300" b="0" strike="noStrike" spc="-1" dirty="0">
              <a:latin typeface="Arial"/>
            </a:endParaRP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roslaunch</a:t>
            </a:r>
            <a:r>
              <a:rPr lang="en-US" sz="1300" b="0" strike="noStrike" spc="-1" dirty="0">
                <a:solidFill>
                  <a:srgbClr val="000000"/>
                </a:solidFill>
                <a:highlight>
                  <a:srgbClr val="C0C0C0"/>
                </a:highlight>
                <a:latin typeface="Candara Light"/>
                <a:ea typeface="DejaVu Sans"/>
              </a:rPr>
              <a:t> turtlebot3_bringup turtlebot3_robot.launch</a:t>
            </a:r>
            <a:endParaRPr lang="en-US" sz="1300" b="0" strike="noStrike" spc="-1" dirty="0">
              <a:latin typeface="Arial"/>
            </a:endParaRPr>
          </a:p>
          <a:p>
            <a:pPr marL="216000" indent="-216000">
              <a:lnSpc>
                <a:spcPct val="100000"/>
              </a:lnSpc>
              <a:buClr>
                <a:srgbClr val="000000"/>
              </a:buClr>
              <a:buSzPct val="45000"/>
              <a:buFont typeface="Wingdings" charset="2"/>
              <a:buChar char=""/>
            </a:pPr>
            <a:r>
              <a:rPr lang="en-US" sz="1600" b="1" strike="noStrike" spc="-1" dirty="0">
                <a:solidFill>
                  <a:srgbClr val="000000"/>
                </a:solidFill>
                <a:latin typeface="Times New Roman"/>
                <a:ea typeface="DejaVu Sans"/>
              </a:rPr>
              <a:t>Open a new terminal and launch the SLAM node. The </a:t>
            </a:r>
            <a:r>
              <a:rPr lang="en-US" sz="1600" b="1" strike="noStrike" spc="-1" dirty="0" err="1">
                <a:solidFill>
                  <a:srgbClr val="000000"/>
                </a:solidFill>
                <a:latin typeface="Times New Roman"/>
                <a:ea typeface="DejaVu Sans"/>
              </a:rPr>
              <a:t>Gmapping</a:t>
            </a:r>
            <a:r>
              <a:rPr lang="en-US" sz="1600" b="1" strike="noStrike" spc="-1" dirty="0">
                <a:solidFill>
                  <a:srgbClr val="000000"/>
                </a:solidFill>
                <a:latin typeface="Times New Roman"/>
                <a:ea typeface="DejaVu Sans"/>
              </a:rPr>
              <a:t> is used as a default SLAM method.</a:t>
            </a:r>
            <a:endParaRPr lang="en-US" sz="1600" b="0" strike="noStrike" spc="-1" dirty="0">
              <a:latin typeface="Arial"/>
            </a:endParaRP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a:solidFill>
                  <a:srgbClr val="000000"/>
                </a:solidFill>
                <a:highlight>
                  <a:srgbClr val="C0C0C0"/>
                </a:highlight>
                <a:latin typeface="Candara Light"/>
                <a:ea typeface="DejaVu Sans"/>
              </a:rPr>
              <a:t>export TURTLEBOT3_MODEL=burger</a:t>
            </a:r>
            <a:endParaRPr lang="en-US" sz="1300" b="0" strike="noStrike" spc="-1" dirty="0">
              <a:latin typeface="Arial"/>
            </a:endParaRPr>
          </a:p>
          <a:p>
            <a:pPr>
              <a:lnSpc>
                <a:spcPct val="100000"/>
              </a:lnSpc>
              <a:buClr>
                <a:srgbClr val="000000"/>
              </a:buClr>
              <a:buSzPct val="45000"/>
            </a:pPr>
            <a:r>
              <a:rPr lang="en-US" sz="1300" b="0" strike="noStrike" spc="-1" dirty="0" err="1">
                <a:solidFill>
                  <a:srgbClr val="77933C"/>
                </a:solidFill>
                <a:highlight>
                  <a:srgbClr val="C0C0C0"/>
                </a:highlight>
                <a:latin typeface="Candara Light"/>
                <a:ea typeface="DejaVu Sans"/>
              </a:rPr>
              <a:t>ubuntu@ubuntu</a:t>
            </a:r>
            <a:r>
              <a:rPr lang="en-US" sz="1300" b="0" strike="noStrike" spc="-1" dirty="0">
                <a:solidFill>
                  <a:srgbClr val="77933C"/>
                </a:solidFill>
                <a:highlight>
                  <a:srgbClr val="C0C0C0"/>
                </a:highlight>
                <a:latin typeface="Candara Light"/>
                <a:ea typeface="DejaVu Sans"/>
              </a:rPr>
              <a:t>:~$ </a:t>
            </a:r>
            <a:r>
              <a:rPr lang="en-US" sz="1300" b="0" strike="noStrike" spc="-1" dirty="0" err="1">
                <a:solidFill>
                  <a:srgbClr val="000000"/>
                </a:solidFill>
                <a:highlight>
                  <a:srgbClr val="C0C0C0"/>
                </a:highlight>
                <a:latin typeface="Candara Light"/>
                <a:ea typeface="DejaVu Sans"/>
              </a:rPr>
              <a:t>roslaunch</a:t>
            </a:r>
            <a:r>
              <a:rPr lang="en-US" sz="1300" b="0" strike="noStrike" spc="-1" dirty="0">
                <a:solidFill>
                  <a:srgbClr val="000000"/>
                </a:solidFill>
                <a:highlight>
                  <a:srgbClr val="C0C0C0"/>
                </a:highlight>
                <a:latin typeface="Candara Light"/>
                <a:ea typeface="DejaVu Sans"/>
              </a:rPr>
              <a:t> turtlebot3_slam turtlebot3_slam.launch</a:t>
            </a:r>
            <a:endParaRPr lang="en-US" sz="1300" b="0" strike="noStrike" spc="-1" dirty="0">
              <a:latin typeface="Arial"/>
            </a:endParaRPr>
          </a:p>
          <a:p>
            <a:pPr>
              <a:lnSpc>
                <a:spcPct val="100000"/>
              </a:lnSpc>
              <a:buClr>
                <a:srgbClr val="000000"/>
              </a:buClr>
              <a:buSzPct val="45000"/>
            </a:pPr>
            <a:endParaRPr lang="en-US" sz="1000" b="1" strike="noStrike" spc="-1" dirty="0">
              <a:solidFill>
                <a:srgbClr val="000000"/>
              </a:solidFill>
              <a:latin typeface="Times New Roman"/>
              <a:ea typeface="DejaVu Sans"/>
            </a:endParaRPr>
          </a:p>
          <a:p>
            <a:pPr>
              <a:lnSpc>
                <a:spcPct val="100000"/>
              </a:lnSpc>
              <a:buClr>
                <a:srgbClr val="000000"/>
              </a:buClr>
              <a:buSzPct val="45000"/>
            </a:pPr>
            <a:endParaRPr lang="en-US" sz="1000" b="1" spc="-1" dirty="0">
              <a:solidFill>
                <a:srgbClr val="000000"/>
              </a:solidFill>
              <a:latin typeface="Times New Roman"/>
              <a:ea typeface="DejaVu Sans"/>
            </a:endParaRPr>
          </a:p>
          <a:p>
            <a:pPr>
              <a:lnSpc>
                <a:spcPct val="100000"/>
              </a:lnSpc>
              <a:buClr>
                <a:srgbClr val="000000"/>
              </a:buClr>
              <a:buSzPct val="45000"/>
            </a:pPr>
            <a:endParaRPr lang="en-US" sz="1000" b="1" strike="noStrike" spc="-1" dirty="0">
              <a:solidFill>
                <a:srgbClr val="000000"/>
              </a:solidFill>
              <a:latin typeface="Times New Roman"/>
              <a:ea typeface="DejaVu Sans"/>
            </a:endParaRPr>
          </a:p>
          <a:p>
            <a:pPr>
              <a:lnSpc>
                <a:spcPct val="100000"/>
              </a:lnSpc>
              <a:buClr>
                <a:srgbClr val="000000"/>
              </a:buClr>
              <a:buSzPct val="45000"/>
            </a:pPr>
            <a:r>
              <a:rPr lang="en-US" sz="1000" b="1" strike="noStrike" spc="-1" dirty="0">
                <a:solidFill>
                  <a:srgbClr val="000000"/>
                </a:solidFill>
                <a:latin typeface="Times New Roman"/>
                <a:ea typeface="DejaVu Sans"/>
              </a:rPr>
              <a:t>*** To save TURTLEBOT3_MODEL parameter</a:t>
            </a:r>
            <a:endParaRPr lang="en-US" sz="1000" b="0" strike="noStrike" spc="-1" dirty="0">
              <a:latin typeface="Arial"/>
            </a:endParaRPr>
          </a:p>
          <a:p>
            <a:pPr>
              <a:lnSpc>
                <a:spcPct val="100000"/>
              </a:lnSpc>
              <a:buClr>
                <a:srgbClr val="000000"/>
              </a:buClr>
              <a:buSzPct val="45000"/>
            </a:pPr>
            <a:r>
              <a:rPr lang="en-US" sz="1000" b="0" strike="noStrike" spc="-1" dirty="0" err="1">
                <a:solidFill>
                  <a:srgbClr val="77933C"/>
                </a:solidFill>
                <a:highlight>
                  <a:srgbClr val="C0C0C0"/>
                </a:highlight>
                <a:latin typeface="Candara Light"/>
                <a:ea typeface="DejaVu Sans"/>
              </a:rPr>
              <a:t>ubuntu@ubuntu</a:t>
            </a:r>
            <a:r>
              <a:rPr lang="en-US" sz="1000" b="0" strike="noStrike" spc="-1" dirty="0">
                <a:solidFill>
                  <a:srgbClr val="77933C"/>
                </a:solidFill>
                <a:highlight>
                  <a:srgbClr val="C0C0C0"/>
                </a:highlight>
                <a:latin typeface="Candara Light"/>
                <a:ea typeface="DejaVu Sans"/>
              </a:rPr>
              <a:t>:~$ </a:t>
            </a:r>
            <a:r>
              <a:rPr lang="en-US" sz="1000" b="0" strike="noStrike" spc="-1" dirty="0">
                <a:solidFill>
                  <a:srgbClr val="000000"/>
                </a:solidFill>
                <a:highlight>
                  <a:srgbClr val="C0C0C0"/>
                </a:highlight>
                <a:latin typeface="Candara Light"/>
                <a:ea typeface="DejaVu Sans"/>
              </a:rPr>
              <a:t>echo “export TURTLEBOT3_MODEL=burger” &gt;&gt; ~/.</a:t>
            </a:r>
            <a:r>
              <a:rPr lang="en-US" sz="1000" b="0" strike="noStrike" spc="-1" dirty="0" err="1">
                <a:solidFill>
                  <a:srgbClr val="000000"/>
                </a:solidFill>
                <a:highlight>
                  <a:srgbClr val="C0C0C0"/>
                </a:highlight>
                <a:latin typeface="Candara Light"/>
                <a:ea typeface="DejaVu Sans"/>
              </a:rPr>
              <a:t>bashrc</a:t>
            </a:r>
            <a:endParaRPr lang="en-US" sz="1000" b="0" strike="noStrike" spc="-1" dirty="0">
              <a:latin typeface="Arial"/>
            </a:endParaRPr>
          </a:p>
        </p:txBody>
      </p:sp>
      <p:sp>
        <p:nvSpPr>
          <p:cNvPr id="192" name="CustomShape 4"/>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93" name="CustomShape 5"/>
          <p:cNvSpPr/>
          <p:nvPr/>
        </p:nvSpPr>
        <p:spPr>
          <a:xfrm>
            <a:off x="390600" y="4094748"/>
            <a:ext cx="4327704" cy="37764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pic>
        <p:nvPicPr>
          <p:cNvPr id="194" name="Picture 193"/>
          <p:cNvPicPr/>
          <p:nvPr/>
        </p:nvPicPr>
        <p:blipFill>
          <a:blip r:embed="rId2"/>
          <a:stretch/>
        </p:blipFill>
        <p:spPr>
          <a:xfrm>
            <a:off x="5404104" y="3282696"/>
            <a:ext cx="3593016" cy="2939184"/>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196" name="CustomShape 2"/>
          <p:cNvSpPr/>
          <p:nvPr/>
        </p:nvSpPr>
        <p:spPr>
          <a:xfrm>
            <a:off x="286560" y="60984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Run SLAM Node and Teleoperation Node</a:t>
            </a:r>
            <a:endParaRPr lang="en-US" sz="2000" b="0" strike="noStrike" spc="-1">
              <a:latin typeface="Arial"/>
            </a:endParaRPr>
          </a:p>
        </p:txBody>
      </p:sp>
      <p:pic>
        <p:nvPicPr>
          <p:cNvPr id="197" name="Picture 196"/>
          <p:cNvPicPr/>
          <p:nvPr/>
        </p:nvPicPr>
        <p:blipFill>
          <a:blip r:embed="rId2"/>
          <a:stretch/>
        </p:blipFill>
        <p:spPr>
          <a:xfrm>
            <a:off x="3474720" y="2732040"/>
            <a:ext cx="5697720" cy="2543040"/>
          </a:xfrm>
          <a:prstGeom prst="rect">
            <a:avLst/>
          </a:prstGeom>
          <a:ln>
            <a:noFill/>
          </a:ln>
        </p:spPr>
      </p:pic>
      <p:sp>
        <p:nvSpPr>
          <p:cNvPr id="198" name="TextShape 3"/>
          <p:cNvSpPr txBox="1"/>
          <p:nvPr/>
        </p:nvSpPr>
        <p:spPr>
          <a:xfrm>
            <a:off x="365760" y="1188720"/>
            <a:ext cx="6766560" cy="92268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600" b="1" strike="noStrike" spc="-1">
                <a:solidFill>
                  <a:srgbClr val="000000"/>
                </a:solidFill>
                <a:latin typeface="Times New Roman"/>
                <a:ea typeface="DejaVu Sans"/>
              </a:rPr>
              <a:t>Open a new terminal and tun Teleoperation node from Remote PC</a:t>
            </a:r>
            <a:endParaRPr lang="en-US" sz="1600" b="0" strike="noStrike" spc="-1">
              <a:latin typeface="Arial"/>
            </a:endParaRPr>
          </a:p>
          <a:p>
            <a:pPr>
              <a:lnSpc>
                <a:spcPct val="100000"/>
              </a:lnSpc>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export TURTLEBOT3_MODEL=burger</a:t>
            </a:r>
            <a:endParaRPr lang="en-US" sz="1300" b="0" strike="noStrike" spc="-1">
              <a:latin typeface="Arial"/>
            </a:endParaRPr>
          </a:p>
          <a:p>
            <a:pPr>
              <a:lnSpc>
                <a:spcPct val="100000"/>
              </a:lnSpc>
            </a:pPr>
            <a:r>
              <a:rPr lang="en-US" sz="1300" b="0" strike="noStrike" spc="-1">
                <a:solidFill>
                  <a:srgbClr val="77933C"/>
                </a:solidFill>
                <a:highlight>
                  <a:srgbClr val="C0C0C0"/>
                </a:highlight>
                <a:latin typeface="Candara Light"/>
                <a:ea typeface="DejaVu Sans"/>
              </a:rPr>
              <a:t>ubuntu@ubuntu:~$ </a:t>
            </a:r>
            <a:r>
              <a:rPr lang="en-US" sz="1300" b="0" strike="noStrike" spc="-1">
                <a:solidFill>
                  <a:srgbClr val="000000"/>
                </a:solidFill>
                <a:highlight>
                  <a:srgbClr val="C0C0C0"/>
                </a:highlight>
                <a:latin typeface="Candara Light"/>
                <a:ea typeface="DejaVu Sans"/>
              </a:rPr>
              <a:t>roslaunch turtlebot3_teleop turtlebot3_teleop_key.launch</a:t>
            </a:r>
            <a:endParaRPr lang="en-US" sz="1300" b="0" strike="noStrike" spc="-1">
              <a:latin typeface="Arial"/>
            </a:endParaRPr>
          </a:p>
          <a:p>
            <a:pPr>
              <a:lnSpc>
                <a:spcPct val="100000"/>
              </a:lnSpc>
            </a:pPr>
            <a:endParaRPr lang="en-US" sz="1300" b="0" strike="noStrike" spc="-1">
              <a:latin typeface="Arial"/>
            </a:endParaRPr>
          </a:p>
        </p:txBody>
      </p:sp>
      <p:pic>
        <p:nvPicPr>
          <p:cNvPr id="199" name="Picture 198"/>
          <p:cNvPicPr/>
          <p:nvPr/>
        </p:nvPicPr>
        <p:blipFill>
          <a:blip r:embed="rId3"/>
          <a:stretch/>
        </p:blipFill>
        <p:spPr>
          <a:xfrm>
            <a:off x="91440" y="3017520"/>
            <a:ext cx="3256920" cy="20419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943200" y="2619360"/>
            <a:ext cx="725616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280">
              <a:lnSpc>
                <a:spcPct val="100000"/>
              </a:lnSpc>
              <a:spcBef>
                <a:spcPts val="99"/>
              </a:spcBef>
            </a:pPr>
            <a:r>
              <a:rPr lang="en-US" sz="4050" b="1" strike="noStrike" spc="-1">
                <a:solidFill>
                  <a:srgbClr val="5B9BD3"/>
                </a:solidFill>
                <a:latin typeface="Arial Black"/>
                <a:ea typeface="DejaVu Sans"/>
              </a:rPr>
              <a:t>II. Tuning Guide</a:t>
            </a:r>
            <a:endParaRPr lang="en-US" sz="405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a:solidFill>
                  <a:srgbClr val="000000"/>
                </a:solidFill>
                <a:latin typeface="Arial"/>
                <a:ea typeface="DejaVu Sans"/>
              </a:rPr>
              <a:t>Tuning Guide</a:t>
            </a:r>
            <a:endParaRPr lang="en-US" sz="2000" b="0" strike="noStrike" spc="-1">
              <a:latin typeface="Arial"/>
            </a:endParaRPr>
          </a:p>
        </p:txBody>
      </p:sp>
      <p:sp>
        <p:nvSpPr>
          <p:cNvPr id="202" name="CustomShape 2"/>
          <p:cNvSpPr/>
          <p:nvPr/>
        </p:nvSpPr>
        <p:spPr>
          <a:xfrm>
            <a:off x="304920" y="1295280"/>
            <a:ext cx="5730120" cy="44420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5840" indent="-285120">
              <a:lnSpc>
                <a:spcPct val="100000"/>
              </a:lnSpc>
              <a:buClr>
                <a:srgbClr val="000000"/>
              </a:buClr>
              <a:buFont typeface="Arial"/>
              <a:buChar char="•"/>
            </a:pPr>
            <a:r>
              <a:rPr lang="en-US" sz="1800" b="1" strike="noStrike" spc="-1">
                <a:solidFill>
                  <a:srgbClr val="000000"/>
                </a:solidFill>
                <a:latin typeface="Times New Roman"/>
                <a:ea typeface="DejaVu Sans"/>
              </a:rPr>
              <a:t>Gmapping</a:t>
            </a:r>
            <a:r>
              <a:rPr lang="en-US" sz="1800" b="0" strike="noStrike" spc="-1">
                <a:solidFill>
                  <a:srgbClr val="000000"/>
                </a:solidFill>
                <a:latin typeface="Times New Roman"/>
                <a:ea typeface="DejaVu Sans"/>
              </a:rPr>
              <a:t> has many parameter to change performance for different environments</a:t>
            </a:r>
            <a:endParaRPr lang="en-US" sz="1800" b="0" strike="noStrike" spc="-1">
              <a:latin typeface="Arial"/>
            </a:endParaRPr>
          </a:p>
          <a:p>
            <a:pPr marL="285840" indent="-285120">
              <a:lnSpc>
                <a:spcPct val="100000"/>
              </a:lnSpc>
              <a:buClr>
                <a:srgbClr val="000000"/>
              </a:buClr>
              <a:buFont typeface="Arial"/>
              <a:buChar char="•"/>
            </a:pPr>
            <a:r>
              <a:rPr lang="en-US" sz="1800" b="0" strike="noStrike" spc="-1">
                <a:solidFill>
                  <a:srgbClr val="000000"/>
                </a:solidFill>
                <a:latin typeface="Times New Roman"/>
                <a:ea typeface="DejaVu Sans"/>
              </a:rPr>
              <a:t>We can get an information about whole parameters in ROS Wiki or refer to C</a:t>
            </a:r>
            <a:r>
              <a:rPr lang="en-US" sz="1800" b="0" u="sng" strike="noStrike" spc="-1">
                <a:solidFill>
                  <a:srgbClr val="000000"/>
                </a:solidFill>
                <a:uFillTx/>
                <a:latin typeface="Times New Roman"/>
                <a:ea typeface="DejaVu Sans"/>
              </a:rPr>
              <a:t>hapter 11 </a:t>
            </a:r>
            <a:r>
              <a:rPr lang="en-US" sz="1800" b="0" strike="noStrike" spc="-1">
                <a:solidFill>
                  <a:srgbClr val="000000"/>
                </a:solidFill>
                <a:latin typeface="Times New Roman"/>
                <a:ea typeface="DejaVu Sans"/>
              </a:rPr>
              <a:t>of </a:t>
            </a:r>
            <a:r>
              <a:rPr lang="en-US" sz="1800" b="0" u="sng" strike="noStrike" spc="-1">
                <a:solidFill>
                  <a:srgbClr val="000000"/>
                </a:solidFill>
                <a:uFillTx/>
                <a:latin typeface="Times New Roman"/>
                <a:ea typeface="DejaVu Sans"/>
              </a:rPr>
              <a:t>ROS Robot Programming Book</a:t>
            </a:r>
            <a:endParaRPr lang="en-US" sz="1800" b="0" strike="noStrike" spc="-1">
              <a:latin typeface="Arial"/>
            </a:endParaRPr>
          </a:p>
          <a:p>
            <a:pPr marL="285840" indent="-285120">
              <a:lnSpc>
                <a:spcPct val="100000"/>
              </a:lnSpc>
              <a:buClr>
                <a:srgbClr val="000000"/>
              </a:buClr>
              <a:buFont typeface="Arial"/>
              <a:buChar char="•"/>
            </a:pPr>
            <a:r>
              <a:rPr lang="en-US" sz="1800" b="0" strike="noStrike" spc="-1">
                <a:solidFill>
                  <a:srgbClr val="000000"/>
                </a:solidFill>
                <a:latin typeface="Times New Roman"/>
                <a:ea typeface="DejaVu Sans"/>
              </a:rPr>
              <a:t>This tuning guide provides when configuring</a:t>
            </a:r>
            <a:r>
              <a:rPr lang="en-US" sz="1800" b="1" strike="noStrike" spc="-1">
                <a:solidFill>
                  <a:srgbClr val="000000"/>
                </a:solidFill>
                <a:latin typeface="Times New Roman"/>
                <a:ea typeface="DejaVu Sans"/>
              </a:rPr>
              <a:t> Gmapping </a:t>
            </a:r>
            <a:r>
              <a:rPr lang="en-US" sz="1800" b="0" strike="noStrike" spc="-1">
                <a:solidFill>
                  <a:srgbClr val="000000"/>
                </a:solidFill>
                <a:latin typeface="Times New Roman"/>
                <a:ea typeface="DejaVu Sans"/>
              </a:rPr>
              <a:t>parameters.</a:t>
            </a:r>
            <a:endParaRPr lang="en-US" sz="1800" b="0" strike="noStrike" spc="-1">
              <a:latin typeface="Arial"/>
            </a:endParaRPr>
          </a:p>
          <a:p>
            <a:pPr marL="285840" indent="-285120">
              <a:lnSpc>
                <a:spcPct val="100000"/>
              </a:lnSpc>
              <a:buClr>
                <a:srgbClr val="000000"/>
              </a:buClr>
              <a:buFont typeface="Arial"/>
              <a:buChar char="•"/>
            </a:pPr>
            <a:r>
              <a:rPr lang="en-US" sz="1800" b="1" strike="noStrike" spc="-1">
                <a:solidFill>
                  <a:srgbClr val="000000"/>
                </a:solidFill>
                <a:latin typeface="Times New Roman"/>
                <a:ea typeface="DejaVu Sans"/>
              </a:rPr>
              <a:t>Gmapping </a:t>
            </a:r>
            <a:r>
              <a:rPr lang="en-US" sz="1800" b="0" strike="noStrike" spc="-1">
                <a:solidFill>
                  <a:srgbClr val="000000"/>
                </a:solidFill>
                <a:latin typeface="Times New Roman"/>
                <a:ea typeface="DejaVu Sans"/>
              </a:rPr>
              <a:t>parameters are defined in </a:t>
            </a:r>
            <a:r>
              <a:rPr lang="en-US" sz="1300" b="0" strike="noStrike" spc="-1">
                <a:solidFill>
                  <a:srgbClr val="000000"/>
                </a:solidFill>
                <a:highlight>
                  <a:srgbClr val="C0C0C0"/>
                </a:highlight>
                <a:latin typeface="Candara Light"/>
                <a:ea typeface="DejaVu Sans"/>
              </a:rPr>
              <a:t>turtlebot3_slam/config/gmapping_params.yaml</a:t>
            </a:r>
            <a:r>
              <a:rPr lang="en-US" sz="1800" b="0" strike="noStrike" spc="-1">
                <a:solidFill>
                  <a:srgbClr val="000000"/>
                </a:solidFill>
                <a:latin typeface="Times New Roman"/>
                <a:ea typeface="DejaVu Sans"/>
              </a:rPr>
              <a:t> file</a:t>
            </a:r>
            <a:endParaRPr lang="en-US" sz="1800" b="0" strike="noStrike" spc="-1">
              <a:latin typeface="Arial"/>
            </a:endParaRPr>
          </a:p>
        </p:txBody>
      </p:sp>
      <p:pic>
        <p:nvPicPr>
          <p:cNvPr id="203" name="Picture 202"/>
          <p:cNvPicPr/>
          <p:nvPr/>
        </p:nvPicPr>
        <p:blipFill>
          <a:blip r:embed="rId2"/>
          <a:stretch/>
        </p:blipFill>
        <p:spPr>
          <a:xfrm>
            <a:off x="6675120" y="1097280"/>
            <a:ext cx="2037960" cy="5028840"/>
          </a:xfrm>
          <a:prstGeom prst="rect">
            <a:avLst/>
          </a:prstGeom>
          <a:ln>
            <a:noFill/>
          </a:ln>
        </p:spPr>
      </p:pic>
      <p:sp>
        <p:nvSpPr>
          <p:cNvPr id="204"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657</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Malgun Gothic</vt:lpstr>
      <vt:lpstr>Arial</vt:lpstr>
      <vt:lpstr>Arial Black</vt:lpstr>
      <vt:lpstr>Candara Light</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Windows XP</dc:creator>
  <dc:description/>
  <cp:lastModifiedBy>KHALIMJONOV Shokhbozbek</cp:lastModifiedBy>
  <cp:revision>12</cp:revision>
  <dcterms:created xsi:type="dcterms:W3CDTF">2022-07-04T16:03:33Z</dcterms:created>
  <dcterms:modified xsi:type="dcterms:W3CDTF">2022-07-11T20:53:01Z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2022-03-23T00:00:00Z</vt:filetime>
  </property>
  <property fmtid="{D5CDD505-2E9C-101B-9397-08002B2CF9AE}" pid="4" name="Creator">
    <vt:lpwstr>Acrobat PDFMaker 22 for PowerPoint</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2022-07-04T00:00:00Z</vt:filetime>
  </property>
  <property fmtid="{D5CDD505-2E9C-101B-9397-08002B2CF9AE}" pid="8" name="LinksUpToDate">
    <vt:bool>false</vt:bool>
  </property>
  <property fmtid="{D5CDD505-2E9C-101B-9397-08002B2CF9AE}" pid="9" name="MMClips">
    <vt:i4>1</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21</vt:i4>
  </property>
</Properties>
</file>