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5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5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6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6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6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6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196560" y="6365880"/>
            <a:ext cx="8713800" cy="36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6" name="bg object 17"/>
          <p:cNvPicPr/>
          <p:nvPr/>
        </p:nvPicPr>
        <p:blipFill>
          <a:blip r:embed="rId14"/>
          <a:stretch/>
        </p:blipFill>
        <p:spPr>
          <a:xfrm>
            <a:off x="7479360" y="411480"/>
            <a:ext cx="1449000" cy="411120"/>
          </a:xfrm>
          <a:prstGeom prst="rect">
            <a:avLst/>
          </a:prstGeom>
          <a:ln>
            <a:noFill/>
          </a:ln>
        </p:spPr>
      </p:pic>
      <p:sp>
        <p:nvSpPr>
          <p:cNvPr id="2" name="CustomShape 2"/>
          <p:cNvSpPr/>
          <p:nvPr/>
        </p:nvSpPr>
        <p:spPr>
          <a:xfrm>
            <a:off x="196560" y="1000440"/>
            <a:ext cx="8713800" cy="36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3"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hidden="1"/>
          <p:cNvSpPr/>
          <p:nvPr/>
        </p:nvSpPr>
        <p:spPr>
          <a:xfrm>
            <a:off x="196560" y="6365880"/>
            <a:ext cx="8713800" cy="36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42" name="bg object 17"/>
          <p:cNvPicPr/>
          <p:nvPr/>
        </p:nvPicPr>
        <p:blipFill>
          <a:blip r:embed="rId14"/>
          <a:stretch/>
        </p:blipFill>
        <p:spPr>
          <a:xfrm>
            <a:off x="7479360" y="411480"/>
            <a:ext cx="1449000" cy="411120"/>
          </a:xfrm>
          <a:prstGeom prst="rect">
            <a:avLst/>
          </a:prstGeom>
          <a:ln>
            <a:noFill/>
          </a:ln>
        </p:spPr>
      </p:pic>
      <p:sp>
        <p:nvSpPr>
          <p:cNvPr id="43" name="CustomShape 2" hidden="1"/>
          <p:cNvSpPr/>
          <p:nvPr/>
        </p:nvSpPr>
        <p:spPr>
          <a:xfrm>
            <a:off x="196560" y="1000440"/>
            <a:ext cx="8713800" cy="36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196560" y="6365880"/>
            <a:ext cx="8713800" cy="36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83" name="bg object 17"/>
          <p:cNvPicPr/>
          <p:nvPr/>
        </p:nvPicPr>
        <p:blipFill>
          <a:blip r:embed="rId14"/>
          <a:stretch/>
        </p:blipFill>
        <p:spPr>
          <a:xfrm>
            <a:off x="7479360" y="411480"/>
            <a:ext cx="1449000" cy="411120"/>
          </a:xfrm>
          <a:prstGeom prst="rect">
            <a:avLst/>
          </a:prstGeom>
          <a:ln>
            <a:noFill/>
          </a:ln>
        </p:spPr>
      </p:pic>
      <p:sp>
        <p:nvSpPr>
          <p:cNvPr id="84" name="CustomShape 2"/>
          <p:cNvSpPr/>
          <p:nvPr/>
        </p:nvSpPr>
        <p:spPr>
          <a:xfrm>
            <a:off x="196560" y="1000440"/>
            <a:ext cx="8713800" cy="36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85"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6"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196560" y="6365880"/>
            <a:ext cx="8713800" cy="36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124" name="bg object 17"/>
          <p:cNvPicPr/>
          <p:nvPr/>
        </p:nvPicPr>
        <p:blipFill>
          <a:blip r:embed="rId14"/>
          <a:stretch/>
        </p:blipFill>
        <p:spPr>
          <a:xfrm>
            <a:off x="7479360" y="411480"/>
            <a:ext cx="1449000" cy="411120"/>
          </a:xfrm>
          <a:prstGeom prst="rect">
            <a:avLst/>
          </a:prstGeom>
          <a:ln>
            <a:noFill/>
          </a:ln>
        </p:spPr>
      </p:pic>
      <p:sp>
        <p:nvSpPr>
          <p:cNvPr id="125" name="CustomShape 2"/>
          <p:cNvSpPr/>
          <p:nvPr/>
        </p:nvSpPr>
        <p:spPr>
          <a:xfrm>
            <a:off x="196560" y="1000440"/>
            <a:ext cx="8713800" cy="36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126"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7"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96560" y="6365880"/>
            <a:ext cx="8713800" cy="36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grpSp>
        <p:nvGrpSpPr>
          <p:cNvPr id="165" name="Group 2"/>
          <p:cNvGrpSpPr/>
          <p:nvPr/>
        </p:nvGrpSpPr>
        <p:grpSpPr>
          <a:xfrm>
            <a:off x="251640" y="3187440"/>
            <a:ext cx="8351280" cy="2112480"/>
            <a:chOff x="251640" y="3187440"/>
            <a:chExt cx="8351280" cy="2112480"/>
          </a:xfrm>
        </p:grpSpPr>
        <p:pic>
          <p:nvPicPr>
            <p:cNvPr id="166" name="object 4_1"/>
            <p:cNvPicPr/>
            <p:nvPr/>
          </p:nvPicPr>
          <p:blipFill>
            <a:blip r:embed="rId2"/>
            <a:stretch/>
          </p:blipFill>
          <p:spPr>
            <a:xfrm>
              <a:off x="251640" y="3187440"/>
              <a:ext cx="4966920" cy="2112480"/>
            </a:xfrm>
            <a:prstGeom prst="rect">
              <a:avLst/>
            </a:prstGeom>
            <a:ln>
              <a:noFill/>
            </a:ln>
          </p:spPr>
        </p:pic>
        <p:pic>
          <p:nvPicPr>
            <p:cNvPr id="167" name="object 5_1"/>
            <p:cNvPicPr/>
            <p:nvPr/>
          </p:nvPicPr>
          <p:blipFill>
            <a:blip r:embed="rId3"/>
            <a:stretch/>
          </p:blipFill>
          <p:spPr>
            <a:xfrm>
              <a:off x="4572000" y="3187440"/>
              <a:ext cx="4030920" cy="2112480"/>
            </a:xfrm>
            <a:prstGeom prst="rect">
              <a:avLst/>
            </a:prstGeom>
            <a:ln>
              <a:noFill/>
            </a:ln>
          </p:spPr>
        </p:pic>
      </p:grpSp>
      <p:sp>
        <p:nvSpPr>
          <p:cNvPr id="169" name="CustomShape 4"/>
          <p:cNvSpPr/>
          <p:nvPr/>
        </p:nvSpPr>
        <p:spPr>
          <a:xfrm>
            <a:off x="5167800" y="3352680"/>
            <a:ext cx="3792600" cy="18079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4000" b="1" i="1" strike="noStrike" spc="-80">
                <a:solidFill>
                  <a:srgbClr val="000000"/>
                </a:solidFill>
                <a:latin typeface="Times New Roman"/>
                <a:ea typeface="DejaVu Sans"/>
              </a:rPr>
              <a:t>Week</a:t>
            </a:r>
            <a:r>
              <a:rPr lang="en-US" sz="4000" b="1" i="1" strike="noStrike" spc="-26">
                <a:solidFill>
                  <a:srgbClr val="000000"/>
                </a:solidFill>
                <a:latin typeface="Times New Roman"/>
                <a:ea typeface="DejaVu Sans"/>
              </a:rPr>
              <a:t> _</a:t>
            </a:r>
            <a:r>
              <a:rPr lang="en-US" sz="4000" b="1" i="1" strike="noStrike" spc="-32">
                <a:solidFill>
                  <a:srgbClr val="000000"/>
                </a:solidFill>
                <a:latin typeface="Times New Roman"/>
                <a:ea typeface="DejaVu Sans"/>
              </a:rPr>
              <a:t> </a:t>
            </a:r>
            <a:r>
              <a:rPr lang="en-US" sz="4000" b="1" i="1" strike="noStrike" spc="-7">
                <a:solidFill>
                  <a:srgbClr val="000000"/>
                </a:solidFill>
                <a:latin typeface="Times New Roman"/>
                <a:ea typeface="DejaVu Sans"/>
              </a:rPr>
              <a:t>Lecture</a:t>
            </a:r>
            <a:endParaRPr lang="en-US" sz="4000" b="0" strike="noStrike" spc="-1">
              <a:latin typeface="Arial"/>
            </a:endParaRPr>
          </a:p>
          <a:p>
            <a:pPr marL="110520" indent="1023480">
              <a:lnSpc>
                <a:spcPct val="120000"/>
              </a:lnSpc>
              <a:spcBef>
                <a:spcPts val="2429"/>
              </a:spcBef>
              <a:tabLst>
                <a:tab pos="0" algn="l"/>
              </a:tabLst>
            </a:pPr>
            <a:r>
              <a:rPr lang="en-US" sz="2400" b="1" strike="noStrike" spc="-7">
                <a:solidFill>
                  <a:srgbClr val="000000"/>
                </a:solidFill>
                <a:latin typeface="Times New Roman"/>
                <a:ea typeface="DejaVu Sans"/>
              </a:rPr>
              <a:t>ISE</a:t>
            </a:r>
            <a:r>
              <a:rPr lang="en-US" sz="2400" b="1" strike="noStrike" spc="-55">
                <a:solidFill>
                  <a:srgbClr val="000000"/>
                </a:solidFill>
                <a:latin typeface="Times New Roman"/>
                <a:ea typeface="DejaVu Sans"/>
              </a:rPr>
              <a:t> </a:t>
            </a:r>
            <a:r>
              <a:rPr lang="en-US" sz="2400" b="1" strike="noStrike" spc="-7">
                <a:solidFill>
                  <a:srgbClr val="000000"/>
                </a:solidFill>
                <a:latin typeface="Times New Roman"/>
                <a:ea typeface="DejaVu Sans"/>
              </a:rPr>
              <a:t>Department </a:t>
            </a:r>
            <a:r>
              <a:rPr lang="en-US" sz="2400" b="1" strike="noStrike" spc="-585">
                <a:solidFill>
                  <a:srgbClr val="000000"/>
                </a:solidFill>
                <a:latin typeface="Times New Roman"/>
                <a:ea typeface="DejaVu Sans"/>
              </a:rPr>
              <a:t> </a:t>
            </a:r>
            <a:r>
              <a:rPr lang="en-US" sz="2400" b="1" strike="noStrike" spc="-12">
                <a:solidFill>
                  <a:srgbClr val="000000"/>
                </a:solidFill>
                <a:latin typeface="Times New Roman"/>
                <a:ea typeface="DejaVu Sans"/>
              </a:rPr>
              <a:t>Prof.</a:t>
            </a:r>
            <a:r>
              <a:rPr lang="en-US" sz="2400" b="1" strike="noStrike" spc="-41">
                <a:solidFill>
                  <a:srgbClr val="000000"/>
                </a:solidFill>
                <a:latin typeface="Times New Roman"/>
                <a:ea typeface="DejaVu Sans"/>
              </a:rPr>
              <a:t> </a:t>
            </a:r>
            <a:r>
              <a:rPr lang="en-US" sz="2400" b="1" strike="noStrike" spc="-7">
                <a:solidFill>
                  <a:srgbClr val="000000"/>
                </a:solidFill>
                <a:latin typeface="Times New Roman"/>
                <a:ea typeface="DejaVu Sans"/>
              </a:rPr>
              <a:t>Mehdi</a:t>
            </a:r>
            <a:r>
              <a:rPr lang="en-US" sz="2400" b="1" strike="noStrike" spc="-41">
                <a:solidFill>
                  <a:srgbClr val="000000"/>
                </a:solidFill>
                <a:latin typeface="Times New Roman"/>
                <a:ea typeface="DejaVu Sans"/>
              </a:rPr>
              <a:t> </a:t>
            </a:r>
            <a:r>
              <a:rPr lang="en-US" sz="2400" b="1" strike="noStrike" spc="-7">
                <a:solidFill>
                  <a:srgbClr val="000000"/>
                </a:solidFill>
                <a:latin typeface="Times New Roman"/>
                <a:ea typeface="DejaVu Sans"/>
              </a:rPr>
              <a:t>Pirahandeh</a:t>
            </a:r>
            <a:endParaRPr lang="en-US" sz="2400" b="0" strike="noStrike" spc="-1">
              <a:latin typeface="Arial"/>
            </a:endParaRPr>
          </a:p>
        </p:txBody>
      </p:sp>
      <p:grpSp>
        <p:nvGrpSpPr>
          <p:cNvPr id="170" name="Group 5"/>
          <p:cNvGrpSpPr/>
          <p:nvPr/>
        </p:nvGrpSpPr>
        <p:grpSpPr>
          <a:xfrm>
            <a:off x="252000" y="3187800"/>
            <a:ext cx="8352000" cy="2114280"/>
            <a:chOff x="252000" y="3187800"/>
            <a:chExt cx="8352000" cy="2114280"/>
          </a:xfrm>
        </p:grpSpPr>
        <p:sp>
          <p:nvSpPr>
            <p:cNvPr id="171" name="CustomShape 6"/>
            <p:cNvSpPr/>
            <p:nvPr/>
          </p:nvSpPr>
          <p:spPr>
            <a:xfrm>
              <a:off x="252000" y="3187800"/>
              <a:ext cx="835200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sp>
          <p:nvSpPr>
            <p:cNvPr id="172" name="CustomShape 7"/>
            <p:cNvSpPr/>
            <p:nvPr/>
          </p:nvSpPr>
          <p:spPr>
            <a:xfrm>
              <a:off x="252000" y="5301720"/>
              <a:ext cx="835200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grpSp>
      <p:sp>
        <p:nvSpPr>
          <p:cNvPr id="173" name="CustomShape 8"/>
          <p:cNvSpPr/>
          <p:nvPr/>
        </p:nvSpPr>
        <p:spPr>
          <a:xfrm>
            <a:off x="515520" y="6510600"/>
            <a:ext cx="290700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4">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13" name="CustomShape 3">
            <a:extLst>
              <a:ext uri="{FF2B5EF4-FFF2-40B4-BE49-F238E27FC236}">
                <a16:creationId xmlns:a16="http://schemas.microsoft.com/office/drawing/2014/main" id="{A139B4E3-110A-7660-4BA7-1C05CFFBADD0}"/>
              </a:ext>
            </a:extLst>
          </p:cNvPr>
          <p:cNvSpPr/>
          <p:nvPr/>
        </p:nvSpPr>
        <p:spPr>
          <a:xfrm>
            <a:off x="1663020" y="1697400"/>
            <a:ext cx="7009560" cy="123156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00" algn="r">
              <a:lnSpc>
                <a:spcPct val="100000"/>
              </a:lnSpc>
              <a:spcBef>
                <a:spcPts val="99"/>
              </a:spcBef>
            </a:pPr>
            <a:r>
              <a:rPr lang="en-US" sz="4000" b="1" i="1" strike="noStrike" spc="-7" dirty="0">
                <a:solidFill>
                  <a:srgbClr val="000000"/>
                </a:solidFill>
                <a:latin typeface="Times New Roman"/>
                <a:ea typeface="DejaVu Sans"/>
              </a:rPr>
              <a:t>Smart</a:t>
            </a:r>
            <a:r>
              <a:rPr lang="en-US" sz="4000" b="1" i="1" strike="noStrike" spc="-32" dirty="0">
                <a:solidFill>
                  <a:srgbClr val="000000"/>
                </a:solidFill>
                <a:latin typeface="Times New Roman"/>
                <a:ea typeface="DejaVu Sans"/>
              </a:rPr>
              <a:t> </a:t>
            </a:r>
            <a:r>
              <a:rPr lang="en-US" sz="4000" b="1" i="1" strike="noStrike" spc="-7" dirty="0">
                <a:solidFill>
                  <a:srgbClr val="000000"/>
                </a:solidFill>
                <a:latin typeface="Times New Roman"/>
                <a:ea typeface="DejaVu Sans"/>
              </a:rPr>
              <a:t>Mobility Engineering Lab</a:t>
            </a:r>
            <a:br>
              <a:rPr dirty="0"/>
            </a:br>
            <a:r>
              <a:rPr lang="en-US" sz="4000" b="1" i="1" strike="noStrike" spc="-7" dirty="0">
                <a:solidFill>
                  <a:srgbClr val="000000"/>
                </a:solidFill>
                <a:latin typeface="Times New Roman"/>
                <a:ea typeface="DejaVu Sans"/>
              </a:rPr>
              <a:t>(</a:t>
            </a:r>
            <a:r>
              <a:rPr lang="en-US" sz="4000" b="1" i="1" strike="noStrike" spc="-1" dirty="0">
                <a:solidFill>
                  <a:srgbClr val="000000"/>
                </a:solidFill>
                <a:latin typeface="Times New Roman"/>
                <a:ea typeface="DejaVu Sans"/>
              </a:rPr>
              <a:t>ISE3231)</a:t>
            </a:r>
            <a:endParaRPr lang="en-US" sz="4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286560" y="609480"/>
            <a:ext cx="725580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Set Navigation Goal and Tuning Guide</a:t>
            </a:r>
            <a:endParaRPr lang="en-US" sz="2000" b="0" strike="noStrike" spc="-1">
              <a:latin typeface="Arial"/>
            </a:endParaRPr>
          </a:p>
        </p:txBody>
      </p:sp>
      <p:sp>
        <p:nvSpPr>
          <p:cNvPr id="204" name="CustomShape 2"/>
          <p:cNvSpPr/>
          <p:nvPr/>
        </p:nvSpPr>
        <p:spPr>
          <a:xfrm>
            <a:off x="304920" y="1295280"/>
            <a:ext cx="8655840" cy="3322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85840" indent="-284400">
              <a:lnSpc>
                <a:spcPct val="100000"/>
              </a:lnSpc>
              <a:buClr>
                <a:srgbClr val="000000"/>
              </a:buClr>
              <a:buFont typeface="Arial"/>
              <a:buAutoNum type="arabicParenR"/>
            </a:pPr>
            <a:r>
              <a:rPr lang="en-US" sz="1300" b="0" strike="noStrike" spc="-1">
                <a:solidFill>
                  <a:srgbClr val="000000"/>
                </a:solidFill>
                <a:latin typeface="Times New Roman"/>
                <a:ea typeface="DejaVu Sans"/>
              </a:rPr>
              <a:t>Click the </a:t>
            </a:r>
            <a:r>
              <a:rPr lang="en-US" sz="1300" b="0" strike="noStrike" spc="-1">
                <a:solidFill>
                  <a:srgbClr val="000000"/>
                </a:solidFill>
                <a:highlight>
                  <a:srgbClr val="CCCCCC"/>
                </a:highlight>
                <a:latin typeface="Times New Roman"/>
                <a:ea typeface="DejaVu Sans"/>
              </a:rPr>
              <a:t>2D Nav Goal</a:t>
            </a:r>
            <a:r>
              <a:rPr lang="en-US" sz="1300" b="0" strike="noStrike" spc="-1">
                <a:solidFill>
                  <a:srgbClr val="000000"/>
                </a:solidFill>
                <a:latin typeface="Times New Roman"/>
                <a:ea typeface="DejaVu Sans"/>
              </a:rPr>
              <a:t> button in the RViz menu.</a:t>
            </a:r>
            <a:endParaRPr lang="en-US" sz="1300" b="0" strike="noStrike" spc="-1">
              <a:latin typeface="Arial"/>
            </a:endParaRPr>
          </a:p>
          <a:p>
            <a:pPr marL="285840" indent="-284400">
              <a:lnSpc>
                <a:spcPct val="100000"/>
              </a:lnSpc>
              <a:buClr>
                <a:srgbClr val="000000"/>
              </a:buClr>
              <a:buFont typeface="Arial"/>
              <a:buAutoNum type="arabicParenR"/>
            </a:pPr>
            <a:endParaRPr lang="en-US" sz="1300" b="0" strike="noStrike" spc="-1">
              <a:latin typeface="Arial"/>
            </a:endParaRPr>
          </a:p>
          <a:p>
            <a:pPr marL="285840" indent="-284400">
              <a:lnSpc>
                <a:spcPct val="100000"/>
              </a:lnSpc>
              <a:buClr>
                <a:srgbClr val="000000"/>
              </a:buClr>
              <a:buFont typeface="Arial"/>
              <a:buAutoNum type="arabicParenR"/>
            </a:pPr>
            <a:endParaRPr lang="en-US" sz="1300" b="0" strike="noStrike" spc="-1">
              <a:latin typeface="Arial"/>
            </a:endParaRPr>
          </a:p>
          <a:p>
            <a:pPr marL="285840" indent="-284400">
              <a:lnSpc>
                <a:spcPct val="100000"/>
              </a:lnSpc>
              <a:buClr>
                <a:srgbClr val="000000"/>
              </a:buClr>
              <a:buFont typeface="Arial"/>
              <a:buAutoNum type="arabicParenR"/>
            </a:pPr>
            <a:r>
              <a:rPr lang="en-US" sz="1300" b="0" strike="noStrike" spc="-1">
                <a:solidFill>
                  <a:srgbClr val="000000"/>
                </a:solidFill>
                <a:latin typeface="Times New Roman"/>
                <a:ea typeface="DejaVu Sans"/>
              </a:rPr>
              <a:t>Click on the map to set the destination of the robot and drag the green arrow toward the direction where the robot will be facing.</a:t>
            </a:r>
            <a:endParaRPr lang="en-US" sz="1300" b="0" strike="noStrike" spc="-1">
              <a:latin typeface="Arial"/>
            </a:endParaRPr>
          </a:p>
        </p:txBody>
      </p:sp>
      <p:pic>
        <p:nvPicPr>
          <p:cNvPr id="205" name="Picture 204"/>
          <p:cNvPicPr/>
          <p:nvPr/>
        </p:nvPicPr>
        <p:blipFill>
          <a:blip r:embed="rId2"/>
          <a:stretch/>
        </p:blipFill>
        <p:spPr>
          <a:xfrm>
            <a:off x="634680" y="1477080"/>
            <a:ext cx="3754440" cy="430200"/>
          </a:xfrm>
          <a:prstGeom prst="rect">
            <a:avLst/>
          </a:prstGeom>
          <a:ln>
            <a:noFill/>
          </a:ln>
        </p:spPr>
      </p:pic>
      <p:sp>
        <p:nvSpPr>
          <p:cNvPr id="206" name="TextShape 3"/>
          <p:cNvSpPr txBox="1"/>
          <p:nvPr/>
        </p:nvSpPr>
        <p:spPr>
          <a:xfrm>
            <a:off x="640080" y="2560320"/>
            <a:ext cx="4023360" cy="173844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1300" b="0" strike="noStrike" spc="-1">
                <a:solidFill>
                  <a:srgbClr val="000000"/>
                </a:solidFill>
                <a:latin typeface="Times New Roman"/>
                <a:ea typeface="DejaVu Sans"/>
              </a:rPr>
              <a:t>This green arrow is marker that can specify the destination of the robot</a:t>
            </a:r>
            <a:endParaRPr lang="en-US" sz="1300" b="0" strike="noStrike" spc="-1">
              <a:latin typeface="Arial"/>
            </a:endParaRPr>
          </a:p>
          <a:p>
            <a:pPr marL="216000" indent="-216000">
              <a:buClr>
                <a:srgbClr val="000000"/>
              </a:buClr>
              <a:buSzPct val="45000"/>
              <a:buFont typeface="Wingdings" charset="2"/>
              <a:buChar char=""/>
            </a:pPr>
            <a:endParaRPr lang="en-US" sz="1300" b="0" strike="noStrike" spc="-1">
              <a:latin typeface="Arial"/>
            </a:endParaRPr>
          </a:p>
          <a:p>
            <a:pPr marL="216000" indent="-216000">
              <a:buClr>
                <a:srgbClr val="000000"/>
              </a:buClr>
              <a:buSzPct val="45000"/>
              <a:buFont typeface="Wingdings" charset="2"/>
              <a:buChar char=""/>
            </a:pPr>
            <a:r>
              <a:rPr lang="en-US" sz="1300" b="0" strike="noStrike" spc="-1">
                <a:solidFill>
                  <a:srgbClr val="000000"/>
                </a:solidFill>
                <a:latin typeface="Times New Roman"/>
                <a:ea typeface="DejaVu Sans"/>
              </a:rPr>
              <a:t>The root of the arrow is </a:t>
            </a:r>
            <a:r>
              <a:rPr lang="en-US" sz="1300" b="0" strike="noStrike" spc="-1">
                <a:solidFill>
                  <a:srgbClr val="000000"/>
                </a:solidFill>
                <a:highlight>
                  <a:srgbClr val="CCCCCC"/>
                </a:highlight>
                <a:latin typeface="Times New Roman"/>
                <a:ea typeface="DejaVu Sans"/>
              </a:rPr>
              <a:t>x, y</a:t>
            </a:r>
            <a:r>
              <a:rPr lang="en-US" sz="1300" b="0" strike="noStrike" spc="-1">
                <a:solidFill>
                  <a:srgbClr val="000000"/>
                </a:solidFill>
                <a:latin typeface="Times New Roman"/>
                <a:ea typeface="DejaVu Sans"/>
              </a:rPr>
              <a:t> coordinate of the destinationm and the angel </a:t>
            </a:r>
            <a:r>
              <a:rPr lang="en-US" sz="1300" b="0" strike="noStrike" spc="-1">
                <a:solidFill>
                  <a:srgbClr val="000000"/>
                </a:solidFill>
                <a:highlight>
                  <a:srgbClr val="CCCCCC"/>
                </a:highlight>
                <a:latin typeface="Ubuntu Thin"/>
                <a:ea typeface="Ubuntu Thin"/>
              </a:rPr>
              <a:t>θ</a:t>
            </a:r>
            <a:r>
              <a:rPr lang="en-US" sz="1300" b="0" strike="noStrike" spc="-1">
                <a:solidFill>
                  <a:srgbClr val="000000"/>
                </a:solidFill>
                <a:latin typeface="Times New Roman"/>
                <a:ea typeface="DejaVu Sans"/>
              </a:rPr>
              <a:t> is determined by the orientation of the arrow.</a:t>
            </a:r>
            <a:endParaRPr lang="en-US" sz="1300" b="0" strike="noStrike" spc="-1">
              <a:latin typeface="Arial"/>
            </a:endParaRPr>
          </a:p>
          <a:p>
            <a:pPr marL="216000" indent="-216000">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r>
              <a:rPr lang="en-US" sz="1300" b="0" strike="noStrike" spc="-1">
                <a:solidFill>
                  <a:srgbClr val="000000"/>
                </a:solidFill>
                <a:latin typeface="Times New Roman"/>
                <a:ea typeface="DejaVu Sans"/>
              </a:rPr>
              <a:t>As soon as </a:t>
            </a:r>
            <a:r>
              <a:rPr lang="en-US" sz="1300" b="0" strike="noStrike" spc="-1">
                <a:solidFill>
                  <a:srgbClr val="000000"/>
                </a:solidFill>
                <a:highlight>
                  <a:srgbClr val="CCCCCC"/>
                </a:highlight>
                <a:latin typeface="Times New Roman"/>
                <a:ea typeface="DejaVu Sans"/>
              </a:rPr>
              <a:t>x, y, </a:t>
            </a:r>
            <a:r>
              <a:rPr lang="en-US" sz="1300" b="0" strike="noStrike" spc="-1">
                <a:solidFill>
                  <a:srgbClr val="000000"/>
                </a:solidFill>
                <a:highlight>
                  <a:srgbClr val="CCCCCC"/>
                </a:highlight>
                <a:latin typeface="Ubuntu Thin"/>
                <a:ea typeface="Ubuntu Thin"/>
              </a:rPr>
              <a:t>θ</a:t>
            </a:r>
            <a:r>
              <a:rPr lang="en-US" sz="1300" b="0" strike="noStrike" spc="-1">
                <a:solidFill>
                  <a:srgbClr val="000000"/>
                </a:solidFill>
                <a:latin typeface="Times New Roman"/>
                <a:ea typeface="DejaVu Sans"/>
              </a:rPr>
              <a:t> are set, TurtleBot3 will start moving to the destination immediately.</a:t>
            </a:r>
            <a:endParaRPr lang="en-US" sz="1300" b="0" strike="noStrike" spc="-1">
              <a:latin typeface="Arial"/>
            </a:endParaRPr>
          </a:p>
        </p:txBody>
      </p:sp>
      <mc:AlternateContent xmlns:mc="http://schemas.openxmlformats.org/markup-compatibility/2006" xmlns:a14="http://schemas.microsoft.com/office/drawing/2010/main">
        <mc:Choice Requires="a14">
          <p:sp>
            <p:nvSpPr>
              <p:cNvPr id="207" name="Formula 4"/>
              <p:cNvSpPr txBox="1"/>
              <p:nvPr/>
            </p:nvSpPr>
            <p:spPr>
              <a:xfrm>
                <a:off x="4240800" y="3264480"/>
                <a:ext cx="72000" cy="169200"/>
              </a:xfrm>
              <a:prstGeom prst="rect">
                <a:avLst/>
              </a:prstGeom>
            </p:spPr>
            <p:txBody>
              <a:bodyPr/>
              <a:lstStyle/>
              <a:p>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08" name="Formula 5"/>
              <p:cNvSpPr txBox="1"/>
              <p:nvPr/>
            </p:nvSpPr>
            <p:spPr>
              <a:xfrm>
                <a:off x="4240800" y="3264480"/>
                <a:ext cx="72000" cy="169200"/>
              </a:xfrm>
              <a:prstGeom prst="rect">
                <a:avLst/>
              </a:prstGeom>
            </p:spPr>
            <p:txBody>
              <a:bodyPr/>
              <a:lstStyle/>
              <a:p>
                <a:endParaRPr/>
              </a:p>
            </p:txBody>
          </p:sp>
        </mc:Choice>
        <mc:Fallback xmlns:p15="http://schemas.microsoft.com/office/powerpoint/2012/main" xmlns:p14="http://schemas.microsoft.com/office/powerpoint/2010/main" xmlns=""/>
      </mc:AlternateContent>
      <p:pic>
        <p:nvPicPr>
          <p:cNvPr id="209" name="Picture 208"/>
          <p:cNvPicPr/>
          <p:nvPr/>
        </p:nvPicPr>
        <p:blipFill>
          <a:blip r:embed="rId3"/>
          <a:stretch/>
        </p:blipFill>
        <p:spPr>
          <a:xfrm>
            <a:off x="611640" y="4369320"/>
            <a:ext cx="7617960" cy="1757160"/>
          </a:xfrm>
          <a:prstGeom prst="rect">
            <a:avLst/>
          </a:prstGeom>
          <a:ln>
            <a:noFill/>
          </a:ln>
        </p:spPr>
      </p:pic>
      <p:pic>
        <p:nvPicPr>
          <p:cNvPr id="210" name="Picture 209"/>
          <p:cNvPicPr/>
          <p:nvPr/>
        </p:nvPicPr>
        <p:blipFill>
          <a:blip r:embed="rId4"/>
          <a:stretch/>
        </p:blipFill>
        <p:spPr>
          <a:xfrm>
            <a:off x="7624800" y="2794320"/>
            <a:ext cx="1114560" cy="1114560"/>
          </a:xfrm>
          <a:prstGeom prst="rect">
            <a:avLst/>
          </a:prstGeom>
          <a:ln>
            <a:noFill/>
          </a:ln>
        </p:spPr>
      </p:pic>
      <p:sp>
        <p:nvSpPr>
          <p:cNvPr id="211" name="TextShape 6"/>
          <p:cNvSpPr txBox="1"/>
          <p:nvPr/>
        </p:nvSpPr>
        <p:spPr>
          <a:xfrm>
            <a:off x="7509960" y="3908880"/>
            <a:ext cx="1469880" cy="370440"/>
          </a:xfrm>
          <a:prstGeom prst="rect">
            <a:avLst/>
          </a:prstGeom>
          <a:noFill/>
          <a:ln>
            <a:noFill/>
          </a:ln>
        </p:spPr>
        <p:txBody>
          <a:bodyPr lIns="90000" tIns="45000" rIns="90000" bIns="45000">
            <a:noAutofit/>
          </a:bodyPr>
          <a:lstStyle/>
          <a:p>
            <a:r>
              <a:rPr lang="en-US" sz="1000" b="0" strike="noStrike" spc="-1">
                <a:solidFill>
                  <a:srgbClr val="000000"/>
                </a:solidFill>
                <a:latin typeface="Times New Roman"/>
                <a:ea typeface="DejaVu Sans"/>
              </a:rPr>
              <a:t>* Navigation Example</a:t>
            </a:r>
            <a:endParaRPr lang="en-US" sz="1000" b="0" strike="noStrike" spc="-1">
              <a:latin typeface="Arial"/>
            </a:endParaRPr>
          </a:p>
        </p:txBody>
      </p:sp>
      <p:sp>
        <p:nvSpPr>
          <p:cNvPr id="212" name="CustomShape 7"/>
          <p:cNvSpPr/>
          <p:nvPr/>
        </p:nvSpPr>
        <p:spPr>
          <a:xfrm>
            <a:off x="515520" y="6510600"/>
            <a:ext cx="290700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4">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515520" y="6510600"/>
            <a:ext cx="290700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4">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214" name="CustomShape 2"/>
          <p:cNvSpPr/>
          <p:nvPr/>
        </p:nvSpPr>
        <p:spPr>
          <a:xfrm>
            <a:off x="286560" y="610200"/>
            <a:ext cx="725580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Set Navigation Goal and Tuning Guide</a:t>
            </a:r>
            <a:endParaRPr lang="en-US" sz="2000" b="0" strike="noStrike" spc="-1">
              <a:latin typeface="Arial"/>
            </a:endParaRPr>
          </a:p>
        </p:txBody>
      </p:sp>
      <p:pic>
        <p:nvPicPr>
          <p:cNvPr id="215" name="Picture 214"/>
          <p:cNvPicPr/>
          <p:nvPr/>
        </p:nvPicPr>
        <p:blipFill>
          <a:blip r:embed="rId2"/>
          <a:stretch/>
        </p:blipFill>
        <p:spPr>
          <a:xfrm>
            <a:off x="4937760" y="1260720"/>
            <a:ext cx="4114800" cy="2684160"/>
          </a:xfrm>
          <a:prstGeom prst="rect">
            <a:avLst/>
          </a:prstGeom>
          <a:ln>
            <a:noFill/>
          </a:ln>
        </p:spPr>
      </p:pic>
      <p:sp>
        <p:nvSpPr>
          <p:cNvPr id="216" name="CustomShape 3"/>
          <p:cNvSpPr/>
          <p:nvPr/>
        </p:nvSpPr>
        <p:spPr>
          <a:xfrm>
            <a:off x="304920" y="1295280"/>
            <a:ext cx="4449960" cy="3322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16000" indent="-216000">
              <a:lnSpc>
                <a:spcPct val="100000"/>
              </a:lnSpc>
              <a:buClr>
                <a:srgbClr val="000000"/>
              </a:buClr>
              <a:buSzPct val="45000"/>
              <a:buFont typeface="Wingdings" charset="2"/>
              <a:buChar char=""/>
            </a:pPr>
            <a:r>
              <a:rPr lang="en-US" sz="1300" b="1" strike="noStrike" spc="-1">
                <a:solidFill>
                  <a:srgbClr val="000000"/>
                </a:solidFill>
                <a:latin typeface="Times New Roman"/>
                <a:ea typeface="DejaVu Sans"/>
              </a:rPr>
              <a:t>infilation_radius</a:t>
            </a:r>
            <a:r>
              <a:rPr lang="en-US" sz="1300" b="0" strike="noStrike" spc="-1">
                <a:solidFill>
                  <a:srgbClr val="000000"/>
                </a:solidFill>
                <a:latin typeface="Times New Roman"/>
                <a:ea typeface="DejaVu Sans"/>
              </a:rPr>
              <a:t> – makes inflation area from the obstacle. Path would be planned in order that it does not across this area. It is safe that to set this to be bigger that robot radius.</a:t>
            </a: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r>
              <a:rPr lang="en-US" sz="1300" b="1" strike="noStrike" spc="-1">
                <a:solidFill>
                  <a:srgbClr val="000000"/>
                </a:solidFill>
                <a:latin typeface="Times New Roman"/>
                <a:ea typeface="DejaVu Sans"/>
              </a:rPr>
              <a:t>cost_scaling_factor</a:t>
            </a:r>
            <a:r>
              <a:rPr lang="en-US" sz="1300" b="0" strike="noStrike" spc="-1">
                <a:solidFill>
                  <a:srgbClr val="000000"/>
                </a:solidFill>
                <a:latin typeface="Times New Roman"/>
                <a:ea typeface="DejaVu Sans"/>
              </a:rPr>
              <a:t> – is multiplied by cost value. Because it is an reciprocal propotion, this parameter is increased, the cost is decreased.</a:t>
            </a:r>
            <a:endParaRPr lang="en-US" sz="1300" b="0" strike="noStrike" spc="-1">
              <a:latin typeface="Arial"/>
            </a:endParaRPr>
          </a:p>
        </p:txBody>
      </p:sp>
      <p:sp>
        <p:nvSpPr>
          <p:cNvPr id="217" name="TextShape 4"/>
          <p:cNvSpPr txBox="1"/>
          <p:nvPr/>
        </p:nvSpPr>
        <p:spPr>
          <a:xfrm>
            <a:off x="5120640" y="1005840"/>
            <a:ext cx="3657600" cy="230400"/>
          </a:xfrm>
          <a:prstGeom prst="rect">
            <a:avLst/>
          </a:prstGeom>
          <a:noFill/>
          <a:ln>
            <a:noFill/>
          </a:ln>
        </p:spPr>
        <p:txBody>
          <a:bodyPr lIns="90000" tIns="45000" rIns="90000" bIns="45000">
            <a:noAutofit/>
          </a:bodyPr>
          <a:lstStyle/>
          <a:p>
            <a:r>
              <a:rPr lang="en-US" sz="1000" b="0" strike="noStrike" spc="-1">
                <a:solidFill>
                  <a:srgbClr val="000000"/>
                </a:solidFill>
                <a:highlight>
                  <a:srgbClr val="CCCCCC"/>
                </a:highlight>
                <a:latin typeface="Times New Roman"/>
                <a:ea typeface="DejaVu Sans"/>
              </a:rPr>
              <a:t>turtlebot3_navigation/param/costmap_common_param_burger.yaml</a:t>
            </a:r>
            <a:endParaRPr lang="en-US" sz="1000" b="0" strike="noStrike" spc="-1">
              <a:highlight>
                <a:srgbClr val="CCCCCC"/>
              </a:highlight>
              <a:latin typeface="Arial"/>
            </a:endParaRPr>
          </a:p>
        </p:txBody>
      </p:sp>
      <p:pic>
        <p:nvPicPr>
          <p:cNvPr id="218" name="Picture 217"/>
          <p:cNvPicPr/>
          <p:nvPr/>
        </p:nvPicPr>
        <p:blipFill>
          <a:blip r:embed="rId3"/>
          <a:stretch/>
        </p:blipFill>
        <p:spPr>
          <a:xfrm>
            <a:off x="519480" y="1920240"/>
            <a:ext cx="3503880" cy="1938960"/>
          </a:xfrm>
          <a:prstGeom prst="rect">
            <a:avLst/>
          </a:prstGeom>
          <a:ln>
            <a:noFill/>
          </a:ln>
        </p:spPr>
      </p:pic>
      <p:pic>
        <p:nvPicPr>
          <p:cNvPr id="219" name="Picture 218"/>
          <p:cNvPicPr/>
          <p:nvPr/>
        </p:nvPicPr>
        <p:blipFill>
          <a:blip r:embed="rId4"/>
          <a:stretch/>
        </p:blipFill>
        <p:spPr>
          <a:xfrm>
            <a:off x="4991400" y="4114800"/>
            <a:ext cx="3512520" cy="19540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515520" y="6510600"/>
            <a:ext cx="290700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4">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221" name="CustomShape 2"/>
          <p:cNvSpPr/>
          <p:nvPr/>
        </p:nvSpPr>
        <p:spPr>
          <a:xfrm>
            <a:off x="286560" y="610200"/>
            <a:ext cx="725580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Set Navigation Goal and Tuning Guide</a:t>
            </a:r>
            <a:endParaRPr lang="en-US" sz="2000" b="0" strike="noStrike" spc="-1">
              <a:latin typeface="Arial"/>
            </a:endParaRPr>
          </a:p>
        </p:txBody>
      </p:sp>
      <p:sp>
        <p:nvSpPr>
          <p:cNvPr id="222" name="CustomShape 3"/>
          <p:cNvSpPr/>
          <p:nvPr/>
        </p:nvSpPr>
        <p:spPr>
          <a:xfrm>
            <a:off x="232920" y="1084968"/>
            <a:ext cx="4632840" cy="3322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max_vel_x</a:t>
            </a:r>
            <a:r>
              <a:rPr lang="en-US" sz="1200" b="0" strike="noStrike" spc="-1" dirty="0">
                <a:solidFill>
                  <a:srgbClr val="000000"/>
                </a:solidFill>
                <a:latin typeface="Times New Roman"/>
                <a:ea typeface="DejaVu Sans"/>
              </a:rPr>
              <a:t> – is set the maximum value of the translation velocity.</a:t>
            </a:r>
            <a:endParaRPr lang="en-US" sz="1200" b="0" strike="noStrike" spc="-1" dirty="0">
              <a:latin typeface="Arial"/>
            </a:endParaRPr>
          </a:p>
          <a:p>
            <a:pPr marL="216000" indent="-216000">
              <a:lnSpc>
                <a:spcPct val="100000"/>
              </a:lnSpc>
              <a:buClr>
                <a:srgbClr val="000000"/>
              </a:buClr>
              <a:buSzPct val="45000"/>
              <a:buFont typeface="Wingdings" charset="2"/>
              <a:buChar char=""/>
            </a:pPr>
            <a:endParaRPr lang="en-US" sz="1200" b="0" strike="noStrike" spc="-1" dirty="0">
              <a:latin typeface="Arial"/>
            </a:endParaRPr>
          </a:p>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min_vel_x</a:t>
            </a:r>
            <a:r>
              <a:rPr lang="en-US" sz="1200" b="1" strike="noStrike" spc="-1" dirty="0">
                <a:solidFill>
                  <a:srgbClr val="000000"/>
                </a:solidFill>
                <a:latin typeface="Times New Roman"/>
                <a:ea typeface="DejaVu Sans"/>
              </a:rPr>
              <a:t> –</a:t>
            </a:r>
            <a:r>
              <a:rPr lang="en-US" sz="1200" b="0" strike="noStrike" spc="-1" dirty="0">
                <a:solidFill>
                  <a:srgbClr val="000000"/>
                </a:solidFill>
                <a:latin typeface="Times New Roman"/>
                <a:ea typeface="DejaVu Sans"/>
              </a:rPr>
              <a:t> is set the minimum value of the translation velocity.</a:t>
            </a:r>
            <a:endParaRPr lang="en-US" sz="1200" b="0" strike="noStrike" spc="-1" dirty="0">
              <a:latin typeface="Arial"/>
            </a:endParaRPr>
          </a:p>
          <a:p>
            <a:pPr>
              <a:lnSpc>
                <a:spcPct val="100000"/>
              </a:lnSpc>
              <a:buClr>
                <a:srgbClr val="000000"/>
              </a:buClr>
              <a:buSzPct val="45000"/>
            </a:pPr>
            <a:r>
              <a:rPr lang="en-US" sz="1000" b="0" strike="noStrike" spc="-1" dirty="0">
                <a:solidFill>
                  <a:srgbClr val="000000"/>
                </a:solidFill>
                <a:latin typeface="Times New Roman"/>
                <a:ea typeface="DejaVu Sans"/>
              </a:rPr>
              <a:t>* If set this negative, the robot can move backward.</a:t>
            </a:r>
            <a:endParaRPr lang="en-US" sz="1000" b="0" strike="noStrike" spc="-1" dirty="0">
              <a:latin typeface="Arial"/>
            </a:endParaRPr>
          </a:p>
          <a:p>
            <a:pPr marL="216000" indent="-216000">
              <a:lnSpc>
                <a:spcPct val="100000"/>
              </a:lnSpc>
              <a:buClr>
                <a:srgbClr val="000000"/>
              </a:buClr>
              <a:buSzPct val="45000"/>
              <a:buFont typeface="Wingdings" charset="2"/>
              <a:buChar char=""/>
            </a:pPr>
            <a:endParaRPr lang="en-US" sz="1000" b="0" strike="noStrike" spc="-1" dirty="0">
              <a:latin typeface="Arial"/>
            </a:endParaRPr>
          </a:p>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max_trans_vel</a:t>
            </a:r>
            <a:r>
              <a:rPr lang="en-US" sz="1200" b="1" strike="noStrike" spc="-1" dirty="0">
                <a:solidFill>
                  <a:srgbClr val="000000"/>
                </a:solidFill>
                <a:latin typeface="Times New Roman"/>
                <a:ea typeface="DejaVu Sans"/>
              </a:rPr>
              <a:t> </a:t>
            </a:r>
            <a:r>
              <a:rPr lang="en-US" sz="1200" b="0" strike="noStrike" spc="-1" dirty="0">
                <a:solidFill>
                  <a:srgbClr val="000000"/>
                </a:solidFill>
                <a:latin typeface="Times New Roman"/>
                <a:ea typeface="DejaVu Sans"/>
              </a:rPr>
              <a:t>– is action value of the maximum translation velocity.</a:t>
            </a:r>
            <a:endParaRPr lang="en-US" sz="1200" b="0" strike="noStrike" spc="-1" dirty="0">
              <a:latin typeface="Arial"/>
            </a:endParaRPr>
          </a:p>
          <a:p>
            <a:pPr>
              <a:lnSpc>
                <a:spcPct val="100000"/>
              </a:lnSpc>
              <a:buClr>
                <a:srgbClr val="000000"/>
              </a:buClr>
              <a:buSzPct val="45000"/>
            </a:pPr>
            <a:r>
              <a:rPr lang="en-US" sz="1000" b="0" strike="noStrike" spc="-1" dirty="0">
                <a:solidFill>
                  <a:srgbClr val="000000"/>
                </a:solidFill>
                <a:latin typeface="Times New Roman"/>
                <a:ea typeface="DejaVu Sans"/>
              </a:rPr>
              <a:t>* The robot cannot be faster than this</a:t>
            </a:r>
            <a:endParaRPr lang="en-US" sz="1000" b="0" strike="noStrike" spc="-1" dirty="0">
              <a:latin typeface="Arial"/>
            </a:endParaRPr>
          </a:p>
          <a:p>
            <a:pPr marL="216000" indent="-216000">
              <a:lnSpc>
                <a:spcPct val="100000"/>
              </a:lnSpc>
              <a:buClr>
                <a:srgbClr val="000000"/>
              </a:buClr>
              <a:buSzPct val="45000"/>
              <a:buFont typeface="Wingdings" charset="2"/>
              <a:buChar char=""/>
            </a:pPr>
            <a:endParaRPr lang="en-US" sz="1000" b="0" strike="noStrike" spc="-1" dirty="0">
              <a:latin typeface="Arial"/>
            </a:endParaRPr>
          </a:p>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min_trans_vel</a:t>
            </a:r>
            <a:r>
              <a:rPr lang="en-US" sz="1200" b="0" strike="noStrike" spc="-1" dirty="0">
                <a:solidFill>
                  <a:srgbClr val="000000"/>
                </a:solidFill>
                <a:latin typeface="Times New Roman"/>
                <a:ea typeface="DejaVu Sans"/>
              </a:rPr>
              <a:t> – is action value of the minimum translation velocity.</a:t>
            </a:r>
            <a:endParaRPr lang="en-US" sz="1200" b="0" strike="noStrike" spc="-1" dirty="0">
              <a:latin typeface="Arial"/>
            </a:endParaRPr>
          </a:p>
          <a:p>
            <a:pPr>
              <a:lnSpc>
                <a:spcPct val="100000"/>
              </a:lnSpc>
              <a:buClr>
                <a:srgbClr val="000000"/>
              </a:buClr>
              <a:buSzPct val="45000"/>
            </a:pPr>
            <a:r>
              <a:rPr lang="en-US" sz="1000" b="0" strike="noStrike" spc="-1" dirty="0">
                <a:solidFill>
                  <a:srgbClr val="000000"/>
                </a:solidFill>
                <a:latin typeface="Times New Roman"/>
                <a:ea typeface="DejaVu Sans"/>
              </a:rPr>
              <a:t>* The robot cannot be slower than this</a:t>
            </a:r>
            <a:endParaRPr lang="en-US" sz="1000" b="0" strike="noStrike" spc="-1" dirty="0">
              <a:latin typeface="Arial"/>
            </a:endParaRPr>
          </a:p>
          <a:p>
            <a:pPr marL="216000" indent="-216000">
              <a:lnSpc>
                <a:spcPct val="100000"/>
              </a:lnSpc>
              <a:buClr>
                <a:srgbClr val="000000"/>
              </a:buClr>
              <a:buSzPct val="45000"/>
              <a:buFont typeface="Wingdings" charset="2"/>
              <a:buChar char=""/>
            </a:pPr>
            <a:endParaRPr lang="en-US" sz="1000" b="0" strike="noStrike" spc="-1" dirty="0">
              <a:latin typeface="Arial"/>
            </a:endParaRPr>
          </a:p>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max_rot_vel</a:t>
            </a:r>
            <a:r>
              <a:rPr lang="en-US" sz="1200" b="0" strike="noStrike" spc="-1" dirty="0">
                <a:solidFill>
                  <a:srgbClr val="000000"/>
                </a:solidFill>
                <a:latin typeface="Times New Roman"/>
                <a:ea typeface="DejaVu Sans"/>
              </a:rPr>
              <a:t> – is action value of the maximum rotational velocity.</a:t>
            </a:r>
            <a:endParaRPr lang="en-US" sz="1200" b="0" strike="noStrike" spc="-1" dirty="0">
              <a:latin typeface="Arial"/>
            </a:endParaRPr>
          </a:p>
          <a:p>
            <a:pPr>
              <a:lnSpc>
                <a:spcPct val="100000"/>
              </a:lnSpc>
              <a:buClr>
                <a:srgbClr val="000000"/>
              </a:buClr>
              <a:buSzPct val="45000"/>
            </a:pPr>
            <a:r>
              <a:rPr lang="en-US" sz="1000" b="0" strike="noStrike" spc="-1" dirty="0">
                <a:solidFill>
                  <a:srgbClr val="000000"/>
                </a:solidFill>
                <a:latin typeface="Times New Roman"/>
                <a:ea typeface="DejaVu Sans"/>
              </a:rPr>
              <a:t>* The robot cannot be faster than this</a:t>
            </a:r>
            <a:endParaRPr lang="en-US" sz="1000" b="0" strike="noStrike" spc="-1" dirty="0">
              <a:latin typeface="Arial"/>
            </a:endParaRPr>
          </a:p>
          <a:p>
            <a:pPr marL="216000" indent="-216000">
              <a:lnSpc>
                <a:spcPct val="100000"/>
              </a:lnSpc>
              <a:buClr>
                <a:srgbClr val="000000"/>
              </a:buClr>
              <a:buSzPct val="45000"/>
              <a:buFont typeface="Wingdings" charset="2"/>
              <a:buChar char=""/>
            </a:pPr>
            <a:endParaRPr lang="en-US" sz="1000" b="0" strike="noStrike" spc="-1" dirty="0">
              <a:latin typeface="Arial"/>
            </a:endParaRPr>
          </a:p>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min_rot_vel</a:t>
            </a:r>
            <a:r>
              <a:rPr lang="en-US" sz="1200" b="0" strike="noStrike" spc="-1" dirty="0">
                <a:solidFill>
                  <a:srgbClr val="000000"/>
                </a:solidFill>
                <a:latin typeface="Times New Roman"/>
                <a:ea typeface="DejaVu Sans"/>
              </a:rPr>
              <a:t> – is action value of the minimum rotational velocity.</a:t>
            </a:r>
            <a:endParaRPr lang="en-US" sz="1200" b="0" strike="noStrike" spc="-1" dirty="0">
              <a:latin typeface="Arial"/>
            </a:endParaRPr>
          </a:p>
          <a:p>
            <a:pPr>
              <a:lnSpc>
                <a:spcPct val="100000"/>
              </a:lnSpc>
              <a:buClr>
                <a:srgbClr val="000000"/>
              </a:buClr>
              <a:buSzPct val="45000"/>
            </a:pPr>
            <a:r>
              <a:rPr lang="en-US" sz="1000" b="0" strike="noStrike" spc="-1" dirty="0">
                <a:solidFill>
                  <a:srgbClr val="000000"/>
                </a:solidFill>
                <a:latin typeface="Times New Roman"/>
                <a:ea typeface="DejaVu Sans"/>
              </a:rPr>
              <a:t>* The robot cannot be slower than this</a:t>
            </a:r>
            <a:endParaRPr lang="en-US" sz="1000" b="0" strike="noStrike" spc="-1" dirty="0">
              <a:latin typeface="Arial"/>
            </a:endParaRPr>
          </a:p>
          <a:p>
            <a:pPr marL="216000" indent="-216000">
              <a:lnSpc>
                <a:spcPct val="100000"/>
              </a:lnSpc>
              <a:buClr>
                <a:srgbClr val="000000"/>
              </a:buClr>
              <a:buSzPct val="45000"/>
              <a:buFont typeface="Wingdings" charset="2"/>
              <a:buChar char=""/>
            </a:pPr>
            <a:endParaRPr lang="en-US" sz="1000" b="0" strike="noStrike" spc="-1" dirty="0">
              <a:latin typeface="Arial"/>
            </a:endParaRPr>
          </a:p>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acc_lim_x</a:t>
            </a:r>
            <a:r>
              <a:rPr lang="en-US" sz="1200" b="0" strike="noStrike" spc="-1" dirty="0">
                <a:solidFill>
                  <a:srgbClr val="000000"/>
                </a:solidFill>
                <a:latin typeface="Times New Roman"/>
                <a:ea typeface="DejaVu Sans"/>
              </a:rPr>
              <a:t> – is action value of the translational acceleration limit.</a:t>
            </a:r>
            <a:endParaRPr lang="en-US" sz="1200" b="0" strike="noStrike" spc="-1" dirty="0">
              <a:latin typeface="Arial"/>
            </a:endParaRPr>
          </a:p>
          <a:p>
            <a:pPr marL="216000" indent="-216000">
              <a:lnSpc>
                <a:spcPct val="100000"/>
              </a:lnSpc>
              <a:buClr>
                <a:srgbClr val="000000"/>
              </a:buClr>
              <a:buSzPct val="45000"/>
              <a:buFont typeface="Wingdings" charset="2"/>
              <a:buChar char=""/>
            </a:pPr>
            <a:endParaRPr lang="en-US" sz="1200" b="0" strike="noStrike" spc="-1" dirty="0">
              <a:latin typeface="Arial"/>
            </a:endParaRPr>
          </a:p>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acc_lim_theta</a:t>
            </a:r>
            <a:r>
              <a:rPr lang="en-US" sz="1200" b="0" strike="noStrike" spc="-1" dirty="0">
                <a:solidFill>
                  <a:srgbClr val="000000"/>
                </a:solidFill>
                <a:latin typeface="Times New Roman"/>
                <a:ea typeface="DejaVu Sans"/>
              </a:rPr>
              <a:t> – is action value of the rotational acceleration limit.</a:t>
            </a:r>
            <a:endParaRPr lang="en-US" sz="1200" b="0" strike="noStrike" spc="-1" dirty="0">
              <a:latin typeface="Arial"/>
            </a:endParaRPr>
          </a:p>
          <a:p>
            <a:pPr marL="216000" indent="-216000">
              <a:lnSpc>
                <a:spcPct val="100000"/>
              </a:lnSpc>
              <a:buClr>
                <a:srgbClr val="000000"/>
              </a:buClr>
              <a:buSzPct val="45000"/>
              <a:buFont typeface="Wingdings" charset="2"/>
              <a:buChar char=""/>
            </a:pPr>
            <a:endParaRPr lang="en-US" sz="1200" b="0" strike="noStrike" spc="-1" dirty="0">
              <a:latin typeface="Arial"/>
            </a:endParaRPr>
          </a:p>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xy_goal_tolerance</a:t>
            </a:r>
            <a:r>
              <a:rPr lang="en-US" sz="1200" b="0" strike="noStrike" spc="-1" dirty="0">
                <a:solidFill>
                  <a:srgbClr val="000000"/>
                </a:solidFill>
                <a:latin typeface="Times New Roman"/>
                <a:ea typeface="DejaVu Sans"/>
              </a:rPr>
              <a:t> – the x, y distance </a:t>
            </a:r>
            <a:r>
              <a:rPr lang="en-US" sz="1200" b="0" strike="noStrike" spc="-1" dirty="0" err="1">
                <a:solidFill>
                  <a:srgbClr val="000000"/>
                </a:solidFill>
                <a:latin typeface="Times New Roman"/>
                <a:ea typeface="DejaVu Sans"/>
              </a:rPr>
              <a:t>allowd</a:t>
            </a:r>
            <a:r>
              <a:rPr lang="en-US" sz="1200" b="0" strike="noStrike" spc="-1" dirty="0">
                <a:solidFill>
                  <a:srgbClr val="000000"/>
                </a:solidFill>
                <a:latin typeface="Times New Roman"/>
                <a:ea typeface="DejaVu Sans"/>
              </a:rPr>
              <a:t> when the robot reaches its goal pose.</a:t>
            </a:r>
            <a:endParaRPr lang="en-US" sz="1200" b="0" strike="noStrike" spc="-1" dirty="0">
              <a:latin typeface="Arial"/>
            </a:endParaRPr>
          </a:p>
          <a:p>
            <a:pPr marL="216000" indent="-216000">
              <a:lnSpc>
                <a:spcPct val="100000"/>
              </a:lnSpc>
              <a:buClr>
                <a:srgbClr val="000000"/>
              </a:buClr>
              <a:buSzPct val="45000"/>
              <a:buFont typeface="Wingdings" charset="2"/>
              <a:buChar char=""/>
            </a:pPr>
            <a:endParaRPr lang="en-US" sz="1200" b="0" strike="noStrike" spc="-1" dirty="0">
              <a:latin typeface="Arial"/>
            </a:endParaRPr>
          </a:p>
          <a:p>
            <a:pPr marL="216000" indent="-216000">
              <a:lnSpc>
                <a:spcPct val="100000"/>
              </a:lnSpc>
              <a:buClr>
                <a:srgbClr val="000000"/>
              </a:buClr>
              <a:buSzPct val="45000"/>
              <a:buFont typeface="Wingdings" charset="2"/>
              <a:buChar char=""/>
            </a:pPr>
            <a:r>
              <a:rPr lang="en-US" sz="1200" b="1" strike="noStrike" spc="-1" dirty="0" err="1">
                <a:solidFill>
                  <a:srgbClr val="000000"/>
                </a:solidFill>
                <a:latin typeface="Times New Roman"/>
                <a:ea typeface="DejaVu Sans"/>
              </a:rPr>
              <a:t>yaw_goal_tolerance</a:t>
            </a:r>
            <a:r>
              <a:rPr lang="en-US" sz="1200" b="0" strike="noStrike" spc="-1" dirty="0">
                <a:solidFill>
                  <a:srgbClr val="000000"/>
                </a:solidFill>
                <a:latin typeface="Times New Roman"/>
                <a:ea typeface="DejaVu Sans"/>
              </a:rPr>
              <a:t> – the yaw angle allowed when the robot reaches its goal pose.</a:t>
            </a:r>
            <a:endParaRPr lang="en-US" sz="1200" b="0" strike="noStrike" spc="-1" dirty="0">
              <a:latin typeface="Arial"/>
            </a:endParaRPr>
          </a:p>
        </p:txBody>
      </p:sp>
      <p:sp>
        <p:nvSpPr>
          <p:cNvPr id="223" name="TextShape 4"/>
          <p:cNvSpPr txBox="1"/>
          <p:nvPr/>
        </p:nvSpPr>
        <p:spPr>
          <a:xfrm>
            <a:off x="5048640" y="1005840"/>
            <a:ext cx="4297680" cy="370440"/>
          </a:xfrm>
          <a:prstGeom prst="rect">
            <a:avLst/>
          </a:prstGeom>
          <a:noFill/>
          <a:ln>
            <a:noFill/>
          </a:ln>
        </p:spPr>
        <p:txBody>
          <a:bodyPr lIns="90000" tIns="45000" rIns="90000" bIns="45000">
            <a:noAutofit/>
          </a:bodyPr>
          <a:lstStyle/>
          <a:p>
            <a:r>
              <a:rPr lang="en-US" sz="1000" b="0" strike="noStrike" spc="-1">
                <a:solidFill>
                  <a:srgbClr val="000000"/>
                </a:solidFill>
                <a:highlight>
                  <a:srgbClr val="CCCCCC"/>
                </a:highlight>
                <a:latin typeface="Times New Roman"/>
                <a:ea typeface="DejaVu Sans"/>
              </a:rPr>
              <a:t>turtlebot3_navigation/param/dwa_local_planner_params.yaml</a:t>
            </a:r>
            <a:endParaRPr lang="en-US" sz="1000" b="0" strike="noStrike" spc="-1">
              <a:highlight>
                <a:srgbClr val="CCCCCC"/>
              </a:highlight>
              <a:latin typeface="Arial"/>
            </a:endParaRPr>
          </a:p>
        </p:txBody>
      </p:sp>
      <p:pic>
        <p:nvPicPr>
          <p:cNvPr id="224" name="Picture 223"/>
          <p:cNvPicPr/>
          <p:nvPr/>
        </p:nvPicPr>
        <p:blipFill>
          <a:blip r:embed="rId2"/>
          <a:stretch/>
        </p:blipFill>
        <p:spPr>
          <a:xfrm>
            <a:off x="5029200" y="1295280"/>
            <a:ext cx="1992240" cy="2636640"/>
          </a:xfrm>
          <a:prstGeom prst="rect">
            <a:avLst/>
          </a:prstGeom>
          <a:ln>
            <a:noFill/>
          </a:ln>
        </p:spPr>
      </p:pic>
      <p:pic>
        <p:nvPicPr>
          <p:cNvPr id="225" name="Picture 224"/>
          <p:cNvPicPr/>
          <p:nvPr/>
        </p:nvPicPr>
        <p:blipFill>
          <a:blip r:embed="rId3"/>
          <a:stretch/>
        </p:blipFill>
        <p:spPr>
          <a:xfrm>
            <a:off x="6471720" y="1295280"/>
            <a:ext cx="2397960" cy="2636640"/>
          </a:xfrm>
          <a:prstGeom prst="rect">
            <a:avLst/>
          </a:prstGeom>
          <a:ln>
            <a:noFill/>
          </a:ln>
        </p:spPr>
      </p:pic>
      <p:sp>
        <p:nvSpPr>
          <p:cNvPr id="226" name="TextShape 5"/>
          <p:cNvSpPr txBox="1"/>
          <p:nvPr/>
        </p:nvSpPr>
        <p:spPr>
          <a:xfrm>
            <a:off x="152999" y="5534856"/>
            <a:ext cx="4242961" cy="127476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1200" b="1" strike="noStrike" spc="-1" dirty="0" err="1">
                <a:solidFill>
                  <a:srgbClr val="000000"/>
                </a:solidFill>
                <a:latin typeface="Times New Roman"/>
                <a:ea typeface="DejaVu Sans"/>
              </a:rPr>
              <a:t>sim_time</a:t>
            </a:r>
            <a:r>
              <a:rPr lang="en-US" sz="1200" b="0" strike="noStrike" spc="-1" dirty="0">
                <a:solidFill>
                  <a:srgbClr val="000000"/>
                </a:solidFill>
                <a:latin typeface="Times New Roman"/>
                <a:ea typeface="DejaVu Sans"/>
              </a:rPr>
              <a:t> – is set forward simulation in seconds. Too low value is in sufficient time to pass narrow area and too high value is not allowed rapidly rotates. You can watch differences of length of the yellow line in below image</a:t>
            </a:r>
            <a:endParaRPr lang="en-US" sz="1200" b="0" strike="noStrike" spc="-1" dirty="0">
              <a:latin typeface="Arial"/>
            </a:endParaRPr>
          </a:p>
        </p:txBody>
      </p:sp>
      <p:pic>
        <p:nvPicPr>
          <p:cNvPr id="227" name="Picture 226"/>
          <p:cNvPicPr/>
          <p:nvPr/>
        </p:nvPicPr>
        <p:blipFill>
          <a:blip r:embed="rId4"/>
          <a:stretch/>
        </p:blipFill>
        <p:spPr>
          <a:xfrm>
            <a:off x="5404104" y="4407408"/>
            <a:ext cx="3234672" cy="18448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96560" y="6365880"/>
            <a:ext cx="8713800" cy="36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grpSp>
        <p:nvGrpSpPr>
          <p:cNvPr id="175" name="Group 2"/>
          <p:cNvGrpSpPr/>
          <p:nvPr/>
        </p:nvGrpSpPr>
        <p:grpSpPr>
          <a:xfrm>
            <a:off x="0" y="411480"/>
            <a:ext cx="9142560" cy="5587560"/>
            <a:chOff x="0" y="411480"/>
            <a:chExt cx="9142560" cy="5587560"/>
          </a:xfrm>
        </p:grpSpPr>
        <p:pic>
          <p:nvPicPr>
            <p:cNvPr id="176" name="object 4_0"/>
            <p:cNvPicPr/>
            <p:nvPr/>
          </p:nvPicPr>
          <p:blipFill>
            <a:blip r:embed="rId2"/>
            <a:stretch/>
          </p:blipFill>
          <p:spPr>
            <a:xfrm>
              <a:off x="7479360" y="411480"/>
              <a:ext cx="1449000" cy="411120"/>
            </a:xfrm>
            <a:prstGeom prst="rect">
              <a:avLst/>
            </a:prstGeom>
            <a:ln>
              <a:noFill/>
            </a:ln>
          </p:spPr>
        </p:pic>
        <p:sp>
          <p:nvSpPr>
            <p:cNvPr id="177" name="CustomShape 3"/>
            <p:cNvSpPr/>
            <p:nvPr/>
          </p:nvSpPr>
          <p:spPr>
            <a:xfrm>
              <a:off x="0" y="857160"/>
              <a:ext cx="9142560" cy="514188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5B9BD3"/>
            </a:solidFill>
            <a:ln>
              <a:noFill/>
            </a:ln>
          </p:spPr>
          <p:style>
            <a:lnRef idx="0">
              <a:scrgbClr r="0" g="0" b="0"/>
            </a:lnRef>
            <a:fillRef idx="0">
              <a:scrgbClr r="0" g="0" b="0"/>
            </a:fillRef>
            <a:effectRef idx="0">
              <a:scrgbClr r="0" g="0" b="0"/>
            </a:effectRef>
            <a:fontRef idx="minor"/>
          </p:style>
        </p:sp>
      </p:grpSp>
      <p:sp>
        <p:nvSpPr>
          <p:cNvPr id="178" name="CustomShape 4"/>
          <p:cNvSpPr/>
          <p:nvPr/>
        </p:nvSpPr>
        <p:spPr>
          <a:xfrm>
            <a:off x="1727280" y="2849400"/>
            <a:ext cx="5688000" cy="1622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algn="ctr">
              <a:lnSpc>
                <a:spcPts val="6341"/>
              </a:lnSpc>
              <a:spcBef>
                <a:spcPts val="99"/>
              </a:spcBef>
            </a:pPr>
            <a:r>
              <a:rPr lang="en-US" sz="5400" b="1" strike="noStrike" spc="-1">
                <a:solidFill>
                  <a:srgbClr val="000000"/>
                </a:solidFill>
                <a:latin typeface="Times New Roman"/>
                <a:ea typeface="DejaVu Sans"/>
              </a:rPr>
              <a:t>Navigation</a:t>
            </a:r>
            <a:endParaRPr lang="en-US" sz="5400" b="0" strike="noStrike" spc="-1">
              <a:latin typeface="Arial"/>
            </a:endParaRPr>
          </a:p>
        </p:txBody>
      </p:sp>
      <p:sp>
        <p:nvSpPr>
          <p:cNvPr id="179" name="CustomShape 5"/>
          <p:cNvSpPr/>
          <p:nvPr/>
        </p:nvSpPr>
        <p:spPr>
          <a:xfrm>
            <a:off x="9006120" y="5776560"/>
            <a:ext cx="81000" cy="1494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900" b="0" strike="noStrike" spc="-1">
                <a:solidFill>
                  <a:srgbClr val="878787"/>
                </a:solidFill>
                <a:latin typeface="Times New Roman"/>
                <a:ea typeface="DejaVu Sans"/>
              </a:rPr>
              <a:t>1</a:t>
            </a:r>
            <a:endParaRPr lang="en-US" sz="900" b="0" strike="noStrike" spc="-1">
              <a:latin typeface="Arial"/>
            </a:endParaRPr>
          </a:p>
        </p:txBody>
      </p:sp>
      <p:sp>
        <p:nvSpPr>
          <p:cNvPr id="180" name="CustomShape 6"/>
          <p:cNvSpPr/>
          <p:nvPr/>
        </p:nvSpPr>
        <p:spPr>
          <a:xfrm>
            <a:off x="515520" y="6510600"/>
            <a:ext cx="290700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4">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43080" y="244080"/>
            <a:ext cx="1139040" cy="11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3600" b="1" strike="noStrike" spc="-7">
                <a:solidFill>
                  <a:srgbClr val="000000"/>
                </a:solidFill>
                <a:latin typeface="Times New Roman"/>
                <a:ea typeface="DejaVu Sans"/>
              </a:rPr>
              <a:t>G</a:t>
            </a:r>
            <a:r>
              <a:rPr lang="en-US" sz="3600" b="1" strike="noStrike" spc="-12">
                <a:solidFill>
                  <a:srgbClr val="000000"/>
                </a:solidFill>
                <a:latin typeface="Times New Roman"/>
                <a:ea typeface="DejaVu Sans"/>
              </a:rPr>
              <a:t>oa</a:t>
            </a:r>
            <a:r>
              <a:rPr lang="en-US" sz="3600" b="1" strike="noStrike" spc="-7">
                <a:solidFill>
                  <a:srgbClr val="000000"/>
                </a:solidFill>
                <a:latin typeface="Times New Roman"/>
                <a:ea typeface="DejaVu Sans"/>
              </a:rPr>
              <a:t>l</a:t>
            </a:r>
            <a:r>
              <a:rPr lang="en-US" sz="3600" b="1" strike="noStrike" spc="-1">
                <a:solidFill>
                  <a:srgbClr val="000000"/>
                </a:solidFill>
                <a:latin typeface="Times New Roman"/>
                <a:ea typeface="DejaVu Sans"/>
              </a:rPr>
              <a:t>s</a:t>
            </a:r>
            <a:endParaRPr lang="en-US" sz="3600" b="0" strike="noStrike" spc="-1">
              <a:latin typeface="Arial"/>
            </a:endParaRPr>
          </a:p>
        </p:txBody>
      </p:sp>
      <p:sp>
        <p:nvSpPr>
          <p:cNvPr id="182" name="CustomShape 2"/>
          <p:cNvSpPr/>
          <p:nvPr/>
        </p:nvSpPr>
        <p:spPr>
          <a:xfrm>
            <a:off x="515520" y="6510600"/>
            <a:ext cx="290700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4">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183" name="CustomShape 3"/>
          <p:cNvSpPr/>
          <p:nvPr/>
        </p:nvSpPr>
        <p:spPr>
          <a:xfrm>
            <a:off x="320040" y="1325880"/>
            <a:ext cx="8583120" cy="1276560"/>
          </a:xfrm>
          <a:prstGeom prst="rect">
            <a:avLst/>
          </a:prstGeom>
          <a:noFill/>
          <a:ln>
            <a:noFill/>
          </a:ln>
        </p:spPr>
        <p:style>
          <a:lnRef idx="0">
            <a:scrgbClr r="0" g="0" b="0"/>
          </a:lnRef>
          <a:fillRef idx="0">
            <a:scrgbClr r="0" g="0" b="0"/>
          </a:fillRef>
          <a:effectRef idx="0">
            <a:scrgbClr r="0" g="0" b="0"/>
          </a:effectRef>
          <a:fontRef idx="minor"/>
        </p:style>
        <p:txBody>
          <a:bodyPr lIns="0" tIns="113760" rIns="0" bIns="0">
            <a:spAutoFit/>
          </a:bodyPr>
          <a:lstStyle/>
          <a:p>
            <a:pPr marL="441360" indent="-427680">
              <a:lnSpc>
                <a:spcPct val="100000"/>
              </a:lnSpc>
              <a:spcBef>
                <a:spcPts val="893"/>
              </a:spcBef>
              <a:buClr>
                <a:srgbClr val="000000"/>
              </a:buClr>
              <a:buFont typeface="StarSymbol"/>
              <a:buAutoNum type="romanUcPeriod"/>
              <a:tabLst>
                <a:tab pos="441360" algn="l"/>
                <a:tab pos="442080" algn="l"/>
              </a:tabLst>
            </a:pPr>
            <a:r>
              <a:rPr lang="en-US" sz="2100" b="0" strike="noStrike" spc="-1">
                <a:solidFill>
                  <a:srgbClr val="000000"/>
                </a:solidFill>
                <a:latin typeface="Malgun Gothic"/>
                <a:ea typeface="DejaVu Sans"/>
              </a:rPr>
              <a:t>____</a:t>
            </a:r>
            <a:endParaRPr lang="en-US" sz="2100" b="0" strike="noStrike" spc="-1">
              <a:latin typeface="Arial"/>
            </a:endParaRPr>
          </a:p>
          <a:p>
            <a:pPr marL="441360" indent="-427680">
              <a:lnSpc>
                <a:spcPct val="100000"/>
              </a:lnSpc>
              <a:spcBef>
                <a:spcPts val="799"/>
              </a:spcBef>
              <a:buClr>
                <a:srgbClr val="000000"/>
              </a:buClr>
              <a:buFont typeface="StarSymbol"/>
              <a:buAutoNum type="romanUcPeriod"/>
              <a:tabLst>
                <a:tab pos="441360" algn="l"/>
                <a:tab pos="442080" algn="l"/>
              </a:tabLst>
            </a:pPr>
            <a:r>
              <a:rPr lang="en-US" sz="2100" b="0" strike="noStrike" spc="-1">
                <a:solidFill>
                  <a:srgbClr val="000000"/>
                </a:solidFill>
                <a:latin typeface="Malgun Gothic"/>
                <a:ea typeface="DejaVu Sans"/>
              </a:rPr>
              <a:t>____</a:t>
            </a:r>
            <a:endParaRPr lang="en-US" sz="2100" b="0" strike="noStrike" spc="-1">
              <a:latin typeface="Arial"/>
            </a:endParaRPr>
          </a:p>
          <a:p>
            <a:pPr marL="441360" indent="-427680">
              <a:lnSpc>
                <a:spcPct val="100000"/>
              </a:lnSpc>
              <a:spcBef>
                <a:spcPts val="799"/>
              </a:spcBef>
              <a:buClr>
                <a:srgbClr val="000000"/>
              </a:buClr>
              <a:buFont typeface="StarSymbol"/>
              <a:buAutoNum type="romanUcPeriod"/>
              <a:tabLst>
                <a:tab pos="442080" algn="l"/>
              </a:tabLst>
            </a:pPr>
            <a:r>
              <a:rPr lang="en-US" sz="2100" b="0" strike="noStrike" spc="-1">
                <a:solidFill>
                  <a:srgbClr val="000000"/>
                </a:solidFill>
                <a:latin typeface="Malgun Gothic"/>
                <a:ea typeface="DejaVu Sans"/>
              </a:rPr>
              <a:t>____</a:t>
            </a:r>
            <a:endParaRPr lang="en-US" sz="21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343080" y="244080"/>
            <a:ext cx="1771560" cy="11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3600" b="1" strike="noStrike" spc="-12">
                <a:solidFill>
                  <a:srgbClr val="000000"/>
                </a:solidFill>
                <a:latin typeface="Times New Roman"/>
                <a:ea typeface="DejaVu Sans"/>
              </a:rPr>
              <a:t>Contents</a:t>
            </a:r>
            <a:endParaRPr lang="en-US" sz="3600" b="0" strike="noStrike" spc="-1">
              <a:latin typeface="Arial"/>
            </a:endParaRPr>
          </a:p>
        </p:txBody>
      </p:sp>
      <p:sp>
        <p:nvSpPr>
          <p:cNvPr id="185" name="CustomShape 2"/>
          <p:cNvSpPr/>
          <p:nvPr/>
        </p:nvSpPr>
        <p:spPr>
          <a:xfrm>
            <a:off x="176040" y="1285200"/>
            <a:ext cx="8913240" cy="1277280"/>
          </a:xfrm>
          <a:prstGeom prst="rect">
            <a:avLst/>
          </a:prstGeom>
          <a:noFill/>
          <a:ln>
            <a:noFill/>
          </a:ln>
        </p:spPr>
        <p:style>
          <a:lnRef idx="0">
            <a:scrgbClr r="0" g="0" b="0"/>
          </a:lnRef>
          <a:fillRef idx="0">
            <a:scrgbClr r="0" g="0" b="0"/>
          </a:fillRef>
          <a:effectRef idx="0">
            <a:scrgbClr r="0" g="0" b="0"/>
          </a:effectRef>
          <a:fontRef idx="minor"/>
        </p:style>
        <p:txBody>
          <a:bodyPr lIns="0" tIns="113760" rIns="0" bIns="0">
            <a:spAutoFit/>
          </a:bodyPr>
          <a:lstStyle/>
          <a:p>
            <a:pPr marL="441360" indent="-427680">
              <a:lnSpc>
                <a:spcPct val="100000"/>
              </a:lnSpc>
              <a:spcBef>
                <a:spcPts val="893"/>
              </a:spcBef>
              <a:buClr>
                <a:srgbClr val="000000"/>
              </a:buClr>
              <a:buFont typeface="StarSymbol"/>
              <a:buAutoNum type="romanUcPeriod"/>
              <a:tabLst>
                <a:tab pos="441360" algn="l"/>
                <a:tab pos="442080" algn="l"/>
              </a:tabLst>
            </a:pPr>
            <a:r>
              <a:rPr lang="en-US" sz="2100" b="1" strike="noStrike" spc="-7">
                <a:solidFill>
                  <a:srgbClr val="000000"/>
                </a:solidFill>
                <a:latin typeface="Malgun Gothic"/>
                <a:ea typeface="DejaVu Sans"/>
              </a:rPr>
              <a:t>Run Navigation Node</a:t>
            </a:r>
            <a:endParaRPr lang="en-US" sz="2100" b="0" strike="noStrike" spc="-1">
              <a:latin typeface="Arial"/>
            </a:endParaRPr>
          </a:p>
          <a:p>
            <a:pPr marL="441360" indent="-427680">
              <a:lnSpc>
                <a:spcPct val="100000"/>
              </a:lnSpc>
              <a:spcBef>
                <a:spcPts val="799"/>
              </a:spcBef>
              <a:buClr>
                <a:srgbClr val="000000"/>
              </a:buClr>
              <a:buFont typeface="StarSymbol"/>
              <a:buAutoNum type="romanUcPeriod"/>
              <a:tabLst>
                <a:tab pos="441360" algn="l"/>
                <a:tab pos="442080" algn="l"/>
              </a:tabLst>
            </a:pPr>
            <a:r>
              <a:rPr lang="en-US" sz="2100" b="1" strike="noStrike" spc="-7">
                <a:solidFill>
                  <a:srgbClr val="000000"/>
                </a:solidFill>
                <a:latin typeface="Malgun Gothic"/>
                <a:ea typeface="DejaVu Sans"/>
              </a:rPr>
              <a:t>Estimate Initial Pose</a:t>
            </a:r>
            <a:endParaRPr lang="en-US" sz="2100" b="0" strike="noStrike" spc="-1">
              <a:latin typeface="Arial"/>
            </a:endParaRPr>
          </a:p>
          <a:p>
            <a:pPr marL="441360" indent="-427680">
              <a:lnSpc>
                <a:spcPct val="100000"/>
              </a:lnSpc>
              <a:spcBef>
                <a:spcPts val="799"/>
              </a:spcBef>
              <a:buClr>
                <a:srgbClr val="000000"/>
              </a:buClr>
              <a:buFont typeface="StarSymbol"/>
              <a:buAutoNum type="romanUcPeriod"/>
              <a:tabLst>
                <a:tab pos="442080" algn="l"/>
              </a:tabLst>
            </a:pPr>
            <a:r>
              <a:rPr lang="en-US" sz="2100" b="1" strike="noStrike" spc="-7">
                <a:solidFill>
                  <a:srgbClr val="000000"/>
                </a:solidFill>
                <a:latin typeface="Malgun Gothic"/>
                <a:ea typeface="DejaVu Sans"/>
              </a:rPr>
              <a:t>Set Navigation Goal and Tuning Guide</a:t>
            </a:r>
            <a:endParaRPr lang="en-US" sz="2100" b="0" strike="noStrike" spc="-1">
              <a:latin typeface="Arial"/>
            </a:endParaRPr>
          </a:p>
        </p:txBody>
      </p:sp>
      <p:pic>
        <p:nvPicPr>
          <p:cNvPr id="186" name="object 4_3"/>
          <p:cNvPicPr/>
          <p:nvPr/>
        </p:nvPicPr>
        <p:blipFill>
          <a:blip r:embed="rId2"/>
          <a:stretch/>
        </p:blipFill>
        <p:spPr>
          <a:xfrm>
            <a:off x="7668000" y="4508640"/>
            <a:ext cx="1019520" cy="1615680"/>
          </a:xfrm>
          <a:prstGeom prst="rect">
            <a:avLst/>
          </a:prstGeom>
          <a:ln>
            <a:noFill/>
          </a:ln>
        </p:spPr>
      </p:pic>
      <p:sp>
        <p:nvSpPr>
          <p:cNvPr id="187" name="CustomShape 3"/>
          <p:cNvSpPr/>
          <p:nvPr/>
        </p:nvSpPr>
        <p:spPr>
          <a:xfrm>
            <a:off x="515520" y="6510600"/>
            <a:ext cx="290700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4">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943200" y="2619360"/>
            <a:ext cx="7255800" cy="11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44280">
              <a:lnSpc>
                <a:spcPct val="100000"/>
              </a:lnSpc>
              <a:spcBef>
                <a:spcPts val="99"/>
              </a:spcBef>
            </a:pPr>
            <a:r>
              <a:rPr lang="en-US" sz="4050" b="1" strike="noStrike" spc="-1">
                <a:solidFill>
                  <a:srgbClr val="5B9BD3"/>
                </a:solidFill>
                <a:latin typeface="Arial Black"/>
                <a:ea typeface="DejaVu Sans"/>
              </a:rPr>
              <a:t>I.	Run Navigation Node</a:t>
            </a:r>
            <a:endParaRPr lang="en-US" sz="405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286560" y="609480"/>
            <a:ext cx="725580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Run Navigation Node</a:t>
            </a:r>
            <a:endParaRPr lang="en-US" sz="2000" b="0" strike="noStrike" spc="-1">
              <a:latin typeface="Arial"/>
            </a:endParaRPr>
          </a:p>
        </p:txBody>
      </p:sp>
      <p:sp>
        <p:nvSpPr>
          <p:cNvPr id="190" name="CustomShape 2"/>
          <p:cNvSpPr/>
          <p:nvPr/>
        </p:nvSpPr>
        <p:spPr>
          <a:xfrm>
            <a:off x="304920" y="1295280"/>
            <a:ext cx="4610520" cy="4441680"/>
          </a:xfrm>
          <a:prstGeom prst="rect">
            <a:avLst/>
          </a:prstGeom>
          <a:noFill/>
          <a:ln>
            <a:noFill/>
          </a:ln>
        </p:spPr>
        <p:style>
          <a:lnRef idx="0">
            <a:scrgbClr r="0" g="0" b="0"/>
          </a:lnRef>
          <a:fillRef idx="0">
            <a:scrgbClr r="0" g="0" b="0"/>
          </a:fillRef>
          <a:effectRef idx="0">
            <a:scrgbClr r="0" g="0" b="0"/>
          </a:effectRef>
          <a:fontRef idx="minor"/>
        </p:style>
      </p:sp>
      <p:sp>
        <p:nvSpPr>
          <p:cNvPr id="191" name="CustomShape 3"/>
          <p:cNvSpPr/>
          <p:nvPr/>
        </p:nvSpPr>
        <p:spPr>
          <a:xfrm>
            <a:off x="390600" y="1210680"/>
            <a:ext cx="7838640" cy="272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640">
              <a:lnSpc>
                <a:spcPct val="100000"/>
              </a:lnSpc>
              <a:buClr>
                <a:srgbClr val="000000"/>
              </a:buClr>
              <a:buSzPct val="45000"/>
              <a:buFont typeface="Wingdings" charset="2"/>
              <a:buChar char=""/>
            </a:pPr>
            <a:r>
              <a:rPr lang="en-US" sz="1600" b="1" strike="noStrike" spc="-1">
                <a:solidFill>
                  <a:srgbClr val="000000"/>
                </a:solidFill>
                <a:latin typeface="Times New Roman"/>
                <a:ea typeface="DejaVu Sans"/>
              </a:rPr>
              <a:t>Run roscore from Remote PC</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300" b="0" strike="noStrike" spc="-1">
                <a:solidFill>
                  <a:srgbClr val="77933C"/>
                </a:solidFill>
                <a:highlight>
                  <a:srgbClr val="C0C0C0"/>
                </a:highlight>
                <a:latin typeface="Candara Light"/>
                <a:ea typeface="DejaVu Sans"/>
              </a:rPr>
              <a:t>ubuntu@ubuntu:~$ </a:t>
            </a:r>
            <a:r>
              <a:rPr lang="en-US" sz="1300" b="0" strike="noStrike" spc="-1">
                <a:solidFill>
                  <a:srgbClr val="000000"/>
                </a:solidFill>
                <a:highlight>
                  <a:srgbClr val="C0C0C0"/>
                </a:highlight>
                <a:latin typeface="Candara Light"/>
                <a:ea typeface="DejaVu Sans"/>
              </a:rPr>
              <a:t>roscore</a:t>
            </a:r>
            <a:endParaRPr lang="en-US" sz="1300" b="0" strike="noStrike" spc="-1">
              <a:latin typeface="Arial"/>
            </a:endParaRPr>
          </a:p>
          <a:p>
            <a:pPr marL="216000" indent="-215640">
              <a:lnSpc>
                <a:spcPct val="100000"/>
              </a:lnSpc>
              <a:buClr>
                <a:srgbClr val="000000"/>
              </a:buClr>
              <a:buSzPct val="45000"/>
              <a:buFont typeface="Wingdings" charset="2"/>
              <a:buChar char=""/>
            </a:pPr>
            <a:r>
              <a:rPr lang="en-US" sz="1600" b="1" strike="noStrike" spc="-1">
                <a:solidFill>
                  <a:srgbClr val="000000"/>
                </a:solidFill>
                <a:highlight>
                  <a:srgbClr val="C0C0C0"/>
                </a:highlight>
                <a:latin typeface="Times New Roman"/>
                <a:ea typeface="DejaVu Sans"/>
              </a:rPr>
              <a:t>Open a new terminal and Connect to Raspberry Pi with its IP address. The default password is `turtlebot`</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300" b="0" strike="noStrike" spc="-1">
                <a:solidFill>
                  <a:srgbClr val="77933C"/>
                </a:solidFill>
                <a:highlight>
                  <a:srgbClr val="C0C0C0"/>
                </a:highlight>
                <a:latin typeface="Candara Light"/>
                <a:ea typeface="DejaVu Sans"/>
              </a:rPr>
              <a:t>ubuntu@ubuntu:~$ </a:t>
            </a:r>
            <a:r>
              <a:rPr lang="en-US" sz="1300" b="0" strike="noStrike" spc="-1">
                <a:solidFill>
                  <a:srgbClr val="000000"/>
                </a:solidFill>
                <a:highlight>
                  <a:srgbClr val="C0C0C0"/>
                </a:highlight>
                <a:latin typeface="Candara Light"/>
                <a:ea typeface="DejaVu Sans"/>
              </a:rPr>
              <a:t>ssh ubuntu@RASPBERRY_PI_IP_ADDRESS</a:t>
            </a:r>
            <a:endParaRPr lang="en-US" sz="1300" b="0" strike="noStrike" spc="-1">
              <a:latin typeface="Arial"/>
            </a:endParaRPr>
          </a:p>
          <a:p>
            <a:pPr marL="216000" indent="-215640">
              <a:lnSpc>
                <a:spcPct val="100000"/>
              </a:lnSpc>
              <a:buClr>
                <a:srgbClr val="000000"/>
              </a:buClr>
              <a:buSzPct val="45000"/>
              <a:buFont typeface="Wingdings" charset="2"/>
              <a:buChar char=""/>
            </a:pPr>
            <a:r>
              <a:rPr lang="en-US" sz="1300" b="0" strike="noStrike" spc="-1">
                <a:solidFill>
                  <a:srgbClr val="77933C"/>
                </a:solidFill>
                <a:highlight>
                  <a:srgbClr val="C0C0C0"/>
                </a:highlight>
                <a:latin typeface="Candara Light"/>
                <a:ea typeface="DejaVu Sans"/>
              </a:rPr>
              <a:t>ubuntu@ubuntu:~$ </a:t>
            </a:r>
            <a:r>
              <a:rPr lang="en-US" sz="1300" b="0" strike="noStrike" spc="-1">
                <a:solidFill>
                  <a:srgbClr val="000000"/>
                </a:solidFill>
                <a:highlight>
                  <a:srgbClr val="C0C0C0"/>
                </a:highlight>
                <a:latin typeface="Candara Light"/>
                <a:ea typeface="DejaVu Sans"/>
              </a:rPr>
              <a:t>export TURTLEBOT3_MODEL=burger</a:t>
            </a:r>
            <a:endParaRPr lang="en-US" sz="1300" b="0" strike="noStrike" spc="-1">
              <a:latin typeface="Arial"/>
            </a:endParaRPr>
          </a:p>
          <a:p>
            <a:pPr marL="216000" indent="-215640">
              <a:lnSpc>
                <a:spcPct val="100000"/>
              </a:lnSpc>
              <a:buClr>
                <a:srgbClr val="000000"/>
              </a:buClr>
              <a:buSzPct val="45000"/>
              <a:buFont typeface="Wingdings" charset="2"/>
              <a:buChar char=""/>
            </a:pPr>
            <a:r>
              <a:rPr lang="en-US" sz="1300" b="0" strike="noStrike" spc="-1">
                <a:solidFill>
                  <a:srgbClr val="77933C"/>
                </a:solidFill>
                <a:highlight>
                  <a:srgbClr val="C0C0C0"/>
                </a:highlight>
                <a:latin typeface="Candara Light"/>
                <a:ea typeface="DejaVu Sans"/>
              </a:rPr>
              <a:t>ubuntu@ubuntu:~$ </a:t>
            </a:r>
            <a:r>
              <a:rPr lang="en-US" sz="1300" b="0" strike="noStrike" spc="-1">
                <a:solidFill>
                  <a:srgbClr val="000000"/>
                </a:solidFill>
                <a:highlight>
                  <a:srgbClr val="C0C0C0"/>
                </a:highlight>
                <a:latin typeface="Candara Light"/>
                <a:ea typeface="DejaVu Sans"/>
              </a:rPr>
              <a:t>roslaunch turtlebot3_bringup turtlebot3_robot.launch</a:t>
            </a:r>
            <a:endParaRPr lang="en-US" sz="1300" b="0" strike="noStrike" spc="-1">
              <a:latin typeface="Arial"/>
            </a:endParaRPr>
          </a:p>
          <a:p>
            <a:pPr marL="216000" indent="-215640">
              <a:lnSpc>
                <a:spcPct val="100000"/>
              </a:lnSpc>
              <a:buClr>
                <a:srgbClr val="000000"/>
              </a:buClr>
              <a:buSzPct val="45000"/>
              <a:buFont typeface="Wingdings" charset="2"/>
              <a:buChar char=""/>
            </a:pPr>
            <a:r>
              <a:rPr lang="en-US" sz="1600" b="1" strike="noStrike" spc="-1">
                <a:solidFill>
                  <a:srgbClr val="000000"/>
                </a:solidFill>
                <a:highlight>
                  <a:srgbClr val="C0C0C0"/>
                </a:highlight>
                <a:latin typeface="Times New Roman"/>
                <a:ea typeface="DejaVu Sans"/>
              </a:rPr>
              <a:t>Open a new terminal and launch the Navigation node</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300" b="0" strike="noStrike" spc="-1">
                <a:solidFill>
                  <a:srgbClr val="77933C"/>
                </a:solidFill>
                <a:highlight>
                  <a:srgbClr val="C0C0C0"/>
                </a:highlight>
                <a:latin typeface="Candara Light"/>
                <a:ea typeface="DejaVu Sans"/>
              </a:rPr>
              <a:t>ubuntu@ubuntu:~$ </a:t>
            </a:r>
            <a:r>
              <a:rPr lang="en-US" sz="1300" b="0" strike="noStrike" spc="-1">
                <a:solidFill>
                  <a:srgbClr val="000000"/>
                </a:solidFill>
                <a:highlight>
                  <a:srgbClr val="C0C0C0"/>
                </a:highlight>
                <a:latin typeface="Candara Light"/>
                <a:ea typeface="DejaVu Sans"/>
              </a:rPr>
              <a:t>export TURTLEBOT3_MODEL=burger</a:t>
            </a:r>
            <a:endParaRPr lang="en-US" sz="1300" b="0" strike="noStrike" spc="-1">
              <a:latin typeface="Arial"/>
            </a:endParaRPr>
          </a:p>
          <a:p>
            <a:pPr marL="216000" indent="-215640">
              <a:lnSpc>
                <a:spcPct val="100000"/>
              </a:lnSpc>
              <a:buClr>
                <a:srgbClr val="000000"/>
              </a:buClr>
              <a:buSzPct val="45000"/>
              <a:buFont typeface="Wingdings" charset="2"/>
              <a:buChar char=""/>
            </a:pPr>
            <a:r>
              <a:rPr lang="en-US" sz="1300" b="0" strike="noStrike" spc="-1">
                <a:solidFill>
                  <a:srgbClr val="77933C"/>
                </a:solidFill>
                <a:highlight>
                  <a:srgbClr val="C0C0C0"/>
                </a:highlight>
                <a:latin typeface="Candara Light"/>
                <a:ea typeface="DejaVu Sans"/>
              </a:rPr>
              <a:t>ubuntu@ubuntu:~$ </a:t>
            </a:r>
            <a:r>
              <a:rPr lang="en-US" sz="1000" b="0" strike="noStrike" spc="-1">
                <a:solidFill>
                  <a:srgbClr val="000000"/>
                </a:solidFill>
                <a:highlight>
                  <a:srgbClr val="C0C0C0"/>
                </a:highlight>
                <a:latin typeface="Candara Light"/>
                <a:ea typeface="DejaVu Sans"/>
              </a:rPr>
              <a:t>roslaunch turtlebot3_navigation turtlebot3_navigation.launch map_file:$HOME/map.yaml</a:t>
            </a:r>
            <a:endParaRPr lang="en-US" sz="1000" b="0" strike="noStrike" spc="-1">
              <a:latin typeface="Arial"/>
            </a:endParaRPr>
          </a:p>
          <a:p>
            <a:pPr marL="216000" indent="-215640">
              <a:lnSpc>
                <a:spcPct val="100000"/>
              </a:lnSpc>
              <a:buClr>
                <a:srgbClr val="000000"/>
              </a:buClr>
              <a:buSzPct val="45000"/>
              <a:buFont typeface="Wingdings" charset="2"/>
              <a:buChar char=""/>
            </a:pPr>
            <a:endParaRPr lang="en-US" sz="1000" b="0" strike="noStrike" spc="-1">
              <a:latin typeface="Arial"/>
            </a:endParaRPr>
          </a:p>
          <a:p>
            <a:pPr marL="216000" indent="-215640">
              <a:lnSpc>
                <a:spcPct val="100000"/>
              </a:lnSpc>
              <a:buClr>
                <a:srgbClr val="000000"/>
              </a:buClr>
              <a:buSzPct val="45000"/>
              <a:buFont typeface="Wingdings" charset="2"/>
              <a:buChar char=""/>
            </a:pPr>
            <a:endParaRPr lang="en-US" sz="1000" b="0" strike="noStrike" spc="-1">
              <a:latin typeface="Arial"/>
            </a:endParaRPr>
          </a:p>
          <a:p>
            <a:pPr marL="216000" indent="-215640">
              <a:lnSpc>
                <a:spcPct val="100000"/>
              </a:lnSpc>
              <a:buClr>
                <a:srgbClr val="000000"/>
              </a:buClr>
              <a:buSzPct val="45000"/>
              <a:buFont typeface="Wingdings" charset="2"/>
              <a:buChar char=""/>
            </a:pPr>
            <a:r>
              <a:rPr lang="en-US" sz="1000" b="1" strike="noStrike" spc="-1">
                <a:solidFill>
                  <a:srgbClr val="000000"/>
                </a:solidFill>
                <a:highlight>
                  <a:srgbClr val="C0C0C0"/>
                </a:highlight>
                <a:latin typeface="Times New Roman"/>
                <a:ea typeface="DejaVu Sans"/>
              </a:rPr>
              <a:t>*** To save TURTLEBOT3_MODEL parameter</a:t>
            </a:r>
            <a:endParaRPr lang="en-US" sz="1000" b="0" strike="noStrike" spc="-1">
              <a:latin typeface="Arial"/>
            </a:endParaRPr>
          </a:p>
          <a:p>
            <a:pPr marL="216000" indent="-215640">
              <a:lnSpc>
                <a:spcPct val="100000"/>
              </a:lnSpc>
              <a:buClr>
                <a:srgbClr val="000000"/>
              </a:buClr>
              <a:buSzPct val="45000"/>
              <a:buFont typeface="Wingdings" charset="2"/>
              <a:buChar char=""/>
            </a:pPr>
            <a:r>
              <a:rPr lang="en-US" sz="1000" b="0" strike="noStrike" spc="-1">
                <a:solidFill>
                  <a:srgbClr val="77933C"/>
                </a:solidFill>
                <a:highlight>
                  <a:srgbClr val="C0C0C0"/>
                </a:highlight>
                <a:latin typeface="Candara Light"/>
                <a:ea typeface="DejaVu Sans"/>
              </a:rPr>
              <a:t>ubuntu@ubuntu:~$ </a:t>
            </a:r>
            <a:r>
              <a:rPr lang="en-US" sz="1000" b="0" strike="noStrike" spc="-1">
                <a:solidFill>
                  <a:srgbClr val="000000"/>
                </a:solidFill>
                <a:highlight>
                  <a:srgbClr val="C0C0C0"/>
                </a:highlight>
                <a:latin typeface="Candara Light"/>
                <a:ea typeface="DejaVu Sans"/>
              </a:rPr>
              <a:t>echo “export TURTLEBOT3_MODEL=burger” &gt;&gt; ~/.bashrc</a:t>
            </a:r>
            <a:endParaRPr lang="en-US" sz="1000" b="0" strike="noStrike" spc="-1">
              <a:latin typeface="Arial"/>
            </a:endParaRPr>
          </a:p>
        </p:txBody>
      </p:sp>
      <p:sp>
        <p:nvSpPr>
          <p:cNvPr id="192" name="CustomShape 4"/>
          <p:cNvSpPr/>
          <p:nvPr/>
        </p:nvSpPr>
        <p:spPr>
          <a:xfrm>
            <a:off x="515520" y="6510600"/>
            <a:ext cx="290700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4">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193" name="CustomShape 5"/>
          <p:cNvSpPr/>
          <p:nvPr/>
        </p:nvSpPr>
        <p:spPr>
          <a:xfrm>
            <a:off x="640080" y="3698280"/>
            <a:ext cx="5486040" cy="37728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943200" y="2619360"/>
            <a:ext cx="7255800" cy="11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44280">
              <a:lnSpc>
                <a:spcPct val="100000"/>
              </a:lnSpc>
              <a:spcBef>
                <a:spcPts val="99"/>
              </a:spcBef>
            </a:pPr>
            <a:r>
              <a:rPr lang="en-US" sz="4050" b="1" strike="noStrike" spc="-1">
                <a:solidFill>
                  <a:srgbClr val="5B9BD3"/>
                </a:solidFill>
                <a:latin typeface="Arial Black"/>
                <a:ea typeface="DejaVu Sans"/>
              </a:rPr>
              <a:t>II. Estimate Initial Pose</a:t>
            </a:r>
            <a:endParaRPr lang="en-US" sz="405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286560" y="609480"/>
            <a:ext cx="725580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Estimate Initial Pose</a:t>
            </a:r>
            <a:endParaRPr lang="en-US" sz="2000" b="0" strike="noStrike" spc="-1">
              <a:latin typeface="Arial"/>
            </a:endParaRPr>
          </a:p>
        </p:txBody>
      </p:sp>
      <p:sp>
        <p:nvSpPr>
          <p:cNvPr id="196" name="CustomShape 2"/>
          <p:cNvSpPr/>
          <p:nvPr/>
        </p:nvSpPr>
        <p:spPr>
          <a:xfrm>
            <a:off x="122400" y="1188720"/>
            <a:ext cx="8290080" cy="44416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85840" indent="-284760">
              <a:lnSpc>
                <a:spcPct val="100000"/>
              </a:lnSpc>
              <a:buClr>
                <a:srgbClr val="000000"/>
              </a:buClr>
              <a:buFont typeface="Arial"/>
              <a:buChar char="•"/>
            </a:pPr>
            <a:r>
              <a:rPr lang="en-US" sz="1300" b="0" strike="noStrike" spc="-1">
                <a:solidFill>
                  <a:srgbClr val="000000"/>
                </a:solidFill>
                <a:latin typeface="Times New Roman"/>
                <a:ea typeface="DejaVu Sans"/>
              </a:rPr>
              <a:t>Initial Pose Estimation must be performed before running the Navigation as this processs initializes the AMCL parameters that are critical in Navigation. TurtleBot3 has to be correctly located on the map with the LDS sensor data that nearly overlaps the displayed map.</a:t>
            </a:r>
            <a:endParaRPr lang="en-US" sz="1300" b="0" strike="noStrike" spc="-1">
              <a:latin typeface="Arial"/>
            </a:endParaRPr>
          </a:p>
          <a:p>
            <a:pPr marL="432000" lvl="1" indent="-216000">
              <a:lnSpc>
                <a:spcPct val="100000"/>
              </a:lnSpc>
              <a:buClr>
                <a:srgbClr val="000000"/>
              </a:buClr>
              <a:buFont typeface="StarSymbol"/>
              <a:buAutoNum type="arabicParenR"/>
            </a:pPr>
            <a:r>
              <a:rPr lang="en-US" sz="1300" b="0" strike="noStrike" spc="-1">
                <a:solidFill>
                  <a:srgbClr val="000000"/>
                </a:solidFill>
                <a:latin typeface="Times New Roman"/>
                <a:ea typeface="DejaVu Sans"/>
              </a:rPr>
              <a:t>Click the </a:t>
            </a:r>
            <a:r>
              <a:rPr lang="en-US" sz="1300" b="0" strike="noStrike" spc="-1">
                <a:solidFill>
                  <a:srgbClr val="000000"/>
                </a:solidFill>
                <a:highlight>
                  <a:srgbClr val="CCCCCC"/>
                </a:highlight>
                <a:latin typeface="Times New Roman"/>
                <a:ea typeface="DejaVu Sans"/>
              </a:rPr>
              <a:t>2D Pose Estimate</a:t>
            </a:r>
            <a:r>
              <a:rPr lang="en-US" sz="1300" b="0" strike="noStrike" spc="-1">
                <a:solidFill>
                  <a:srgbClr val="000000"/>
                </a:solidFill>
                <a:latin typeface="Times New Roman"/>
                <a:ea typeface="DejaVu Sans"/>
              </a:rPr>
              <a:t> button in the Rviz menu.</a:t>
            </a:r>
            <a:endParaRPr lang="en-US" sz="1300" b="0" strike="noStrike" spc="-1">
              <a:latin typeface="Arial"/>
            </a:endParaRPr>
          </a:p>
          <a:p>
            <a:pPr marL="432000" lvl="1" indent="-216000">
              <a:lnSpc>
                <a:spcPct val="100000"/>
              </a:lnSpc>
              <a:buClr>
                <a:srgbClr val="000000"/>
              </a:buClr>
              <a:buFont typeface="StarSymbol"/>
              <a:buAutoNum type="arabicParenR"/>
            </a:pPr>
            <a:endParaRPr lang="en-US" sz="1300" b="0" strike="noStrike" spc="-1">
              <a:latin typeface="Arial"/>
            </a:endParaRPr>
          </a:p>
          <a:p>
            <a:pPr marL="432000" lvl="1" indent="-216000">
              <a:lnSpc>
                <a:spcPct val="100000"/>
              </a:lnSpc>
              <a:buClr>
                <a:srgbClr val="000000"/>
              </a:buClr>
              <a:buFont typeface="StarSymbol"/>
              <a:buAutoNum type="arabicParenR"/>
            </a:pPr>
            <a:endParaRPr lang="en-US" sz="1300" b="0" strike="noStrike" spc="-1">
              <a:latin typeface="Arial"/>
            </a:endParaRPr>
          </a:p>
          <a:p>
            <a:pPr marL="432000" lvl="1" indent="-216000">
              <a:lnSpc>
                <a:spcPct val="100000"/>
              </a:lnSpc>
              <a:buClr>
                <a:srgbClr val="000000"/>
              </a:buClr>
              <a:buFont typeface="StarSymbol"/>
              <a:buAutoNum type="arabicParenR"/>
            </a:pPr>
            <a:r>
              <a:rPr lang="en-US" sz="1300" b="0" strike="noStrike" spc="-1">
                <a:solidFill>
                  <a:srgbClr val="000000"/>
                </a:solidFill>
                <a:latin typeface="Times New Roman"/>
                <a:ea typeface="DejaVu Sans"/>
              </a:rPr>
              <a:t>Click on the map where the actual robot is located and drag the large green arrow toward the direction where the robot is facing.</a:t>
            </a:r>
            <a:endParaRPr lang="en-US" sz="1300" b="0" strike="noStrike" spc="-1">
              <a:latin typeface="Arial"/>
            </a:endParaRPr>
          </a:p>
          <a:p>
            <a:pPr marL="432000" lvl="1" indent="-216000">
              <a:lnSpc>
                <a:spcPct val="100000"/>
              </a:lnSpc>
              <a:buClr>
                <a:srgbClr val="000000"/>
              </a:buClr>
              <a:buFont typeface="StarSymbol"/>
              <a:buAutoNum type="arabicParenR"/>
            </a:pPr>
            <a:r>
              <a:rPr lang="en-US" sz="1300" b="0" strike="noStrike" spc="-1">
                <a:solidFill>
                  <a:srgbClr val="000000"/>
                </a:solidFill>
                <a:latin typeface="Times New Roman"/>
                <a:ea typeface="DejaVu Sans"/>
              </a:rPr>
              <a:t>Repeat Step 1 and 2 until the LDS sensor data is overlayed on the saved map.</a:t>
            </a:r>
            <a:endParaRPr lang="en-US" sz="1300" b="0" strike="noStrike" spc="-1">
              <a:latin typeface="Arial"/>
            </a:endParaRPr>
          </a:p>
          <a:p>
            <a:pPr marL="432000" lvl="1" indent="-216000">
              <a:lnSpc>
                <a:spcPct val="100000"/>
              </a:lnSpc>
              <a:buClr>
                <a:srgbClr val="000000"/>
              </a:buClr>
              <a:buFont typeface="StarSymbol"/>
              <a:buAutoNum type="arabicParenR"/>
            </a:pPr>
            <a:r>
              <a:rPr lang="en-US" sz="1300" b="0" strike="noStrike" spc="-1">
                <a:solidFill>
                  <a:srgbClr val="000000"/>
                </a:solidFill>
                <a:latin typeface="Times New Roman"/>
                <a:ea typeface="DejaVu Sans"/>
              </a:rPr>
              <a:t>Launch keyboard </a:t>
            </a:r>
            <a:r>
              <a:rPr lang="en-US" sz="1300" b="0" u="sng" strike="noStrike" spc="-1">
                <a:solidFill>
                  <a:srgbClr val="000000"/>
                </a:solidFill>
                <a:uFillTx/>
                <a:latin typeface="Times New Roman"/>
                <a:ea typeface="DejaVu Sans"/>
              </a:rPr>
              <a:t>teleoperation node</a:t>
            </a:r>
            <a:r>
              <a:rPr lang="en-US" sz="1300" b="0" strike="noStrike" spc="-1">
                <a:solidFill>
                  <a:srgbClr val="000000"/>
                </a:solidFill>
                <a:latin typeface="Times New Roman"/>
                <a:ea typeface="DejaVu Sans"/>
              </a:rPr>
              <a:t> to precisely locate the robot on the map</a:t>
            </a:r>
            <a:endParaRPr lang="en-US" sz="1300" b="0" strike="noStrike" spc="-1">
              <a:latin typeface="Arial"/>
            </a:endParaRPr>
          </a:p>
          <a:p>
            <a:pPr marL="432000" lvl="1" indent="-216000">
              <a:lnSpc>
                <a:spcPct val="100000"/>
              </a:lnSpc>
              <a:buClr>
                <a:srgbClr val="000000"/>
              </a:buClr>
              <a:buFont typeface="StarSymbol"/>
              <a:buAutoNum type="arabicParenR"/>
            </a:pPr>
            <a:r>
              <a:rPr lang="en-US" sz="1300" b="0" strike="noStrike" spc="-1">
                <a:solidFill>
                  <a:srgbClr val="77933C"/>
                </a:solidFill>
                <a:highlight>
                  <a:srgbClr val="C0C0C0"/>
                </a:highlight>
                <a:latin typeface="Candara Light"/>
                <a:ea typeface="DejaVu Sans"/>
              </a:rPr>
              <a:t>ubuntu@ubuntu:~$ </a:t>
            </a:r>
            <a:r>
              <a:rPr lang="en-US" sz="1300" b="0" strike="noStrike" spc="-1">
                <a:solidFill>
                  <a:srgbClr val="000000"/>
                </a:solidFill>
                <a:highlight>
                  <a:srgbClr val="C0C0C0"/>
                </a:highlight>
                <a:latin typeface="Candara Light"/>
                <a:ea typeface="DejaVu Sans"/>
              </a:rPr>
              <a:t>roslaunch turtlebot3_teleop turtlebot3_teleop_key.launch</a:t>
            </a:r>
            <a:endParaRPr lang="en-US" sz="1300" b="0" strike="noStrike" spc="-1">
              <a:latin typeface="Arial"/>
            </a:endParaRPr>
          </a:p>
          <a:p>
            <a:pPr marL="432000" lvl="1" indent="-216000">
              <a:lnSpc>
                <a:spcPct val="100000"/>
              </a:lnSpc>
              <a:buClr>
                <a:srgbClr val="000000"/>
              </a:buClr>
              <a:buFont typeface="StarSymbol"/>
              <a:buAutoNum type="arabicParenR"/>
            </a:pPr>
            <a:r>
              <a:rPr lang="en-US" sz="1300" b="0" strike="noStrike" spc="-1">
                <a:solidFill>
                  <a:srgbClr val="000000"/>
                </a:solidFill>
                <a:latin typeface="Candara Light"/>
                <a:ea typeface="DejaVu Sans"/>
              </a:rPr>
              <a:t>Move the robot back and forth a bit to collact the surrounding environment information and narrow down the estimated location of the TurtleBot3 on the map which is displayed wuth tiny green arrows.</a:t>
            </a:r>
            <a:endParaRPr lang="en-US" sz="1300" b="0" strike="noStrike" spc="-1">
              <a:latin typeface="Arial"/>
            </a:endParaRPr>
          </a:p>
          <a:p>
            <a:pPr marL="432000" lvl="1" indent="-216000">
              <a:lnSpc>
                <a:spcPct val="100000"/>
              </a:lnSpc>
              <a:buClr>
                <a:srgbClr val="000000"/>
              </a:buClr>
              <a:buFont typeface="StarSymbol"/>
              <a:buAutoNum type="arabicParenR"/>
            </a:pPr>
            <a:endParaRPr lang="en-US" sz="1300" b="0" strike="noStrike" spc="-1">
              <a:latin typeface="Arial"/>
            </a:endParaRPr>
          </a:p>
          <a:p>
            <a:pPr marL="432000" lvl="1" indent="-216000">
              <a:lnSpc>
                <a:spcPct val="100000"/>
              </a:lnSpc>
              <a:buClr>
                <a:srgbClr val="000000"/>
              </a:buClr>
              <a:buFont typeface="StarSymbol"/>
              <a:buAutoNum type="arabicParenR"/>
            </a:pPr>
            <a:endParaRPr lang="en-US" sz="1300" b="0" strike="noStrike" spc="-1">
              <a:latin typeface="Arial"/>
            </a:endParaRPr>
          </a:p>
          <a:p>
            <a:pPr marL="432000" lvl="1" indent="-216000">
              <a:lnSpc>
                <a:spcPct val="100000"/>
              </a:lnSpc>
              <a:buClr>
                <a:srgbClr val="000000"/>
              </a:buClr>
              <a:buFont typeface="StarSymbol"/>
              <a:buAutoNum type="arabicParenR"/>
            </a:pPr>
            <a:endParaRPr lang="en-US" sz="1300" b="0" strike="noStrike" spc="-1">
              <a:latin typeface="Arial"/>
            </a:endParaRPr>
          </a:p>
          <a:p>
            <a:pPr marL="432000" lvl="1" indent="-216000">
              <a:lnSpc>
                <a:spcPct val="100000"/>
              </a:lnSpc>
              <a:buClr>
                <a:srgbClr val="000000"/>
              </a:buClr>
              <a:buFont typeface="StarSymbol"/>
              <a:buAutoNum type="arabicParenR"/>
            </a:pPr>
            <a:endParaRPr lang="en-US" sz="1300" b="0" strike="noStrike" spc="-1">
              <a:latin typeface="Arial"/>
            </a:endParaRPr>
          </a:p>
          <a:p>
            <a:pPr marL="432000" lvl="1" indent="-216000">
              <a:lnSpc>
                <a:spcPct val="100000"/>
              </a:lnSpc>
              <a:buClr>
                <a:srgbClr val="000000"/>
              </a:buClr>
              <a:buFont typeface="StarSymbol"/>
              <a:buAutoNum type="arabicParenR"/>
            </a:pPr>
            <a:endParaRPr lang="en-US" sz="1300" b="0" strike="noStrike" spc="-1">
              <a:latin typeface="Arial"/>
            </a:endParaRPr>
          </a:p>
          <a:p>
            <a:pPr marL="432000" lvl="1" indent="-216000">
              <a:lnSpc>
                <a:spcPct val="100000"/>
              </a:lnSpc>
              <a:buClr>
                <a:srgbClr val="000000"/>
              </a:buClr>
              <a:buFont typeface="StarSymbol"/>
              <a:buAutoNum type="arabicParenR"/>
            </a:pPr>
            <a:endParaRPr lang="en-US" sz="1300" b="0" strike="noStrike" spc="-1">
              <a:latin typeface="Arial"/>
            </a:endParaRPr>
          </a:p>
          <a:p>
            <a:pPr marL="432000" lvl="1" indent="-216000">
              <a:lnSpc>
                <a:spcPct val="100000"/>
              </a:lnSpc>
              <a:buClr>
                <a:srgbClr val="000000"/>
              </a:buClr>
              <a:buFont typeface="StarSymbol"/>
              <a:buAutoNum type="arabicParenR"/>
            </a:pPr>
            <a:endParaRPr lang="en-US" sz="1300" b="0" strike="noStrike" spc="-1">
              <a:latin typeface="Arial"/>
            </a:endParaRPr>
          </a:p>
          <a:p>
            <a:pPr marL="432000" lvl="1" indent="-216000">
              <a:lnSpc>
                <a:spcPct val="100000"/>
              </a:lnSpc>
              <a:buClr>
                <a:srgbClr val="000000"/>
              </a:buClr>
              <a:buFont typeface="StarSymbol"/>
              <a:buAutoNum type="arabicParenR"/>
            </a:pPr>
            <a:r>
              <a:rPr lang="en-US" sz="1300" b="0" strike="noStrike" spc="-1">
                <a:solidFill>
                  <a:srgbClr val="000000"/>
                </a:solidFill>
                <a:latin typeface="Candara Light"/>
                <a:ea typeface="DejaVu Sans"/>
              </a:rPr>
              <a:t>Terminate the keyword teleoperation node by entering Ctrl+C to the teleop node terminal in order to prevent differen </a:t>
            </a:r>
            <a:r>
              <a:rPr lang="en-US" sz="1300" b="1" strike="noStrike" spc="-1">
                <a:solidFill>
                  <a:srgbClr val="000000"/>
                </a:solidFill>
                <a:latin typeface="Candara Light"/>
                <a:ea typeface="DejaVu Sans"/>
              </a:rPr>
              <a:t>cmd_val</a:t>
            </a:r>
            <a:r>
              <a:rPr lang="en-US" sz="1300" b="0" strike="noStrike" spc="-1">
                <a:solidFill>
                  <a:srgbClr val="000000"/>
                </a:solidFill>
                <a:latin typeface="Candara Light"/>
                <a:ea typeface="DejaVu Sans"/>
              </a:rPr>
              <a:t> vallues are published from multiple nodes during Navigation.</a:t>
            </a:r>
            <a:endParaRPr lang="en-US" sz="1300" b="0" strike="noStrike" spc="-1">
              <a:latin typeface="Arial"/>
            </a:endParaRPr>
          </a:p>
        </p:txBody>
      </p:sp>
      <p:sp>
        <p:nvSpPr>
          <p:cNvPr id="197" name="CustomShape 3"/>
          <p:cNvSpPr/>
          <p:nvPr/>
        </p:nvSpPr>
        <p:spPr>
          <a:xfrm>
            <a:off x="515520" y="6510600"/>
            <a:ext cx="290700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4">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198" name="TextShape 4"/>
          <p:cNvSpPr txBox="1"/>
          <p:nvPr/>
        </p:nvSpPr>
        <p:spPr>
          <a:xfrm>
            <a:off x="182880" y="6125760"/>
            <a:ext cx="6766560" cy="365760"/>
          </a:xfrm>
          <a:prstGeom prst="rect">
            <a:avLst/>
          </a:prstGeom>
          <a:noFill/>
          <a:ln>
            <a:noFill/>
          </a:ln>
        </p:spPr>
        <p:txBody>
          <a:bodyPr lIns="90000" tIns="45000" rIns="90000" bIns="45000">
            <a:noAutofit/>
          </a:bodyPr>
          <a:lstStyle/>
          <a:p>
            <a:r>
              <a:rPr lang="en-US" sz="1000" b="0" strike="noStrike" spc="-1">
                <a:solidFill>
                  <a:srgbClr val="000000"/>
                </a:solidFill>
                <a:latin typeface="Times New Roman"/>
                <a:ea typeface="DejaVu Sans"/>
              </a:rPr>
              <a:t>*** AMCL – a probabilistic localization system for a robot moving in 2D</a:t>
            </a:r>
            <a:endParaRPr lang="en-US" sz="1000" b="0" strike="noStrike" spc="-1">
              <a:latin typeface="Arial"/>
            </a:endParaRPr>
          </a:p>
        </p:txBody>
      </p:sp>
      <p:pic>
        <p:nvPicPr>
          <p:cNvPr id="199" name="Picture 198"/>
          <p:cNvPicPr/>
          <p:nvPr/>
        </p:nvPicPr>
        <p:blipFill>
          <a:blip r:embed="rId2"/>
          <a:stretch/>
        </p:blipFill>
        <p:spPr>
          <a:xfrm>
            <a:off x="548640" y="2042280"/>
            <a:ext cx="2926080" cy="335160"/>
          </a:xfrm>
          <a:prstGeom prst="rect">
            <a:avLst/>
          </a:prstGeom>
          <a:ln>
            <a:noFill/>
          </a:ln>
        </p:spPr>
      </p:pic>
      <p:pic>
        <p:nvPicPr>
          <p:cNvPr id="200" name="Picture 199"/>
          <p:cNvPicPr/>
          <p:nvPr/>
        </p:nvPicPr>
        <p:blipFill>
          <a:blip r:embed="rId3"/>
          <a:stretch/>
        </p:blipFill>
        <p:spPr>
          <a:xfrm>
            <a:off x="548640" y="4029480"/>
            <a:ext cx="1212480" cy="1182600"/>
          </a:xfrm>
          <a:prstGeom prst="rect">
            <a:avLst/>
          </a:prstGeom>
          <a:ln>
            <a:noFill/>
          </a:ln>
        </p:spPr>
      </p:pic>
      <p:pic>
        <p:nvPicPr>
          <p:cNvPr id="201" name="Picture 200"/>
          <p:cNvPicPr/>
          <p:nvPr/>
        </p:nvPicPr>
        <p:blipFill>
          <a:blip r:embed="rId4"/>
          <a:stretch/>
        </p:blipFill>
        <p:spPr>
          <a:xfrm>
            <a:off x="1805040" y="4029480"/>
            <a:ext cx="1212480" cy="11826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943200" y="2619360"/>
            <a:ext cx="7255800" cy="11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44280">
              <a:lnSpc>
                <a:spcPct val="100000"/>
              </a:lnSpc>
              <a:spcBef>
                <a:spcPts val="99"/>
              </a:spcBef>
            </a:pPr>
            <a:r>
              <a:rPr lang="en-US" sz="4050" b="1" strike="noStrike" spc="-1">
                <a:solidFill>
                  <a:srgbClr val="5B9BD3"/>
                </a:solidFill>
                <a:latin typeface="Arial Black"/>
                <a:ea typeface="DejaVu Sans"/>
              </a:rPr>
              <a:t>III. Set Navigation Goal</a:t>
            </a:r>
            <a:endParaRPr lang="en-US" sz="4050" b="0" strike="noStrike" spc="-1">
              <a:latin typeface="Arial"/>
            </a:endParaRPr>
          </a:p>
          <a:p>
            <a:pPr marL="44280">
              <a:lnSpc>
                <a:spcPct val="100000"/>
              </a:lnSpc>
              <a:spcBef>
                <a:spcPts val="99"/>
              </a:spcBef>
            </a:pPr>
            <a:r>
              <a:rPr lang="en-US" sz="4050" b="1" strike="noStrike" spc="-1">
                <a:solidFill>
                  <a:srgbClr val="5B9BD3"/>
                </a:solidFill>
                <a:latin typeface="Arial Black"/>
                <a:ea typeface="DejaVu Sans"/>
              </a:rPr>
              <a:t>		and Tuning Guide</a:t>
            </a:r>
            <a:endParaRPr lang="en-US" sz="405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907</Words>
  <Application>Microsoft Office PowerPoint</Application>
  <PresentationFormat>On-screen Show (4:3)</PresentationFormat>
  <Paragraphs>115</Paragraphs>
  <Slides>12</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12</vt:i4>
      </vt:variant>
    </vt:vector>
  </HeadingPairs>
  <TitlesOfParts>
    <vt:vector size="25" baseType="lpstr">
      <vt:lpstr>Malgun Gothic</vt:lpstr>
      <vt:lpstr>Arial</vt:lpstr>
      <vt:lpstr>Arial Black</vt:lpstr>
      <vt:lpstr>Candara Light</vt:lpstr>
      <vt:lpstr>StarSymbol</vt:lpstr>
      <vt:lpstr>Symbol</vt:lpstr>
      <vt:lpstr>Times New Roman</vt:lpstr>
      <vt:lpstr>Ubuntu Thin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Windows XP</dc:creator>
  <dc:description/>
  <cp:lastModifiedBy>KHALIMJONOV Shokhbozbek</cp:lastModifiedBy>
  <cp:revision>14</cp:revision>
  <dcterms:created xsi:type="dcterms:W3CDTF">2022-07-04T16:03:33Z</dcterms:created>
  <dcterms:modified xsi:type="dcterms:W3CDTF">2022-07-11T20:54:05Z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2022-03-23T00:00:00Z</vt:filetime>
  </property>
  <property fmtid="{D5CDD505-2E9C-101B-9397-08002B2CF9AE}" pid="4" name="Creator">
    <vt:lpwstr>Acrobat PDFMaker 22 for PowerPoint</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2022-07-04T00:00:00Z</vt:filetime>
  </property>
  <property fmtid="{D5CDD505-2E9C-101B-9397-08002B2CF9AE}" pid="8" name="LinksUpToDate">
    <vt:bool>false</vt:bool>
  </property>
  <property fmtid="{D5CDD505-2E9C-101B-9397-08002B2CF9AE}" pid="9" name="MMClips">
    <vt:i4>1</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21</vt:i4>
  </property>
</Properties>
</file>