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70" r:id="rId14"/>
    <p:sldId id="266" r:id="rId15"/>
    <p:sldId id="267" r:id="rId16"/>
    <p:sldId id="268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C94B-9996-40C6-B16D-9736D978B7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6957-8695-4708-9270-376B085C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the empty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-&gt; Building Editor to create a custom simulated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maze and save as maze_01</a:t>
            </a:r>
          </a:p>
          <a:p>
            <a:r>
              <a:rPr lang="en-US" dirty="0"/>
              <a:t>Then exit Building Editor to come back to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3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remove the robot from the world and save as world file in “(workspace </a:t>
            </a:r>
            <a:r>
              <a:rPr lang="en-US" dirty="0" err="1"/>
              <a:t>dir</a:t>
            </a:r>
            <a:r>
              <a:rPr lang="en-US" dirty="0"/>
              <a:t>)/</a:t>
            </a:r>
            <a:r>
              <a:rPr lang="en-US" dirty="0" err="1"/>
              <a:t>src</a:t>
            </a:r>
            <a:r>
              <a:rPr lang="en-US" dirty="0"/>
              <a:t>/autonomous/world” as maze_01.world</a:t>
            </a:r>
          </a:p>
          <a:p>
            <a:r>
              <a:rPr lang="en-US" dirty="0"/>
              <a:t>* Right click on the robot end press the delete key to remove the robot from the simulated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the robot and draw the map of the custom simulated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new terminal and follow the commands to save the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correct the location of the turtlebot3 by using ‘2D Pose Estimate’  according to the location of the robot and its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give a goal for a robot and it goes to the goal itself</a:t>
            </a:r>
          </a:p>
          <a:p>
            <a:r>
              <a:rPr lang="en-US" dirty="0"/>
              <a:t>Do this by using ‘2D Nav Goal’. Set the location and final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try the exit position as a goal and look how the robot get that goal through the maze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6957-8695-4708-9270-376B085C44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360" cy="4114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96560" y="100044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360" cy="411480"/>
          </a:xfrm>
          <a:prstGeom prst="rect">
            <a:avLst/>
          </a:prstGeom>
          <a:ln>
            <a:noFill/>
          </a:ln>
        </p:spPr>
      </p:pic>
      <p:sp>
        <p:nvSpPr>
          <p:cNvPr id="43" name="CustomShape 2" hidden="1"/>
          <p:cNvSpPr/>
          <p:nvPr/>
        </p:nvSpPr>
        <p:spPr>
          <a:xfrm>
            <a:off x="196560" y="100044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" name="Group 2"/>
          <p:cNvGrpSpPr/>
          <p:nvPr/>
        </p:nvGrpSpPr>
        <p:grpSpPr>
          <a:xfrm>
            <a:off x="251640" y="3187440"/>
            <a:ext cx="8351640" cy="2112840"/>
            <a:chOff x="251640" y="3187440"/>
            <a:chExt cx="8351640" cy="2112840"/>
          </a:xfrm>
        </p:grpSpPr>
        <p:pic>
          <p:nvPicPr>
            <p:cNvPr id="125" name="object 4_1"/>
            <p:cNvPicPr/>
            <p:nvPr/>
          </p:nvPicPr>
          <p:blipFill>
            <a:blip r:embed="rId2"/>
            <a:stretch/>
          </p:blipFill>
          <p:spPr>
            <a:xfrm>
              <a:off x="251640" y="3187440"/>
              <a:ext cx="4967280" cy="2112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object 5_1"/>
            <p:cNvPicPr/>
            <p:nvPr/>
          </p:nvPicPr>
          <p:blipFill>
            <a:blip r:embed="rId3"/>
            <a:stretch/>
          </p:blipFill>
          <p:spPr>
            <a:xfrm>
              <a:off x="4572000" y="3187440"/>
              <a:ext cx="4031280" cy="211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1195754" y="1365120"/>
            <a:ext cx="7413646" cy="12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 algn="r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Smart</a:t>
            </a:r>
            <a:r>
              <a:rPr lang="en-US" sz="4000" b="1" i="1" strike="noStrike" spc="-3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4000" b="1" i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Mobility Engineering Lab</a:t>
            </a:r>
          </a:p>
          <a:p>
            <a:pPr marL="12600" algn="r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</a:t>
            </a:r>
            <a:r>
              <a:rPr lang="en-US" sz="4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ISE</a:t>
            </a:r>
            <a:r>
              <a:rPr lang="en-US" sz="40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3231</a:t>
            </a:r>
            <a:r>
              <a:rPr lang="en-US" sz="4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endParaRPr lang="en-US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167800" y="3352680"/>
            <a:ext cx="3435480" cy="18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8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Week</a:t>
            </a:r>
            <a:r>
              <a:rPr lang="en-US" sz="4000" b="1" i="1" strike="noStrike" spc="-26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_</a:t>
            </a:r>
            <a:r>
              <a:rPr lang="en-US" sz="4000" b="1" i="1" strike="noStrike" spc="-32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4000" b="1" i="1" strike="noStrike" spc="-7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Lecture</a:t>
            </a:r>
            <a:endParaRPr lang="en-US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520" indent="1023480">
              <a:lnSpc>
                <a:spcPct val="120000"/>
              </a:lnSpc>
              <a:spcBef>
                <a:spcPts val="2429"/>
              </a:spcBef>
              <a:tabLst>
                <a:tab pos="0" algn="l"/>
              </a:tabLst>
            </a:pPr>
            <a:r>
              <a:rPr lang="en-US" sz="2400" b="1" strike="noStrike" spc="-7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ISE</a:t>
            </a:r>
            <a:r>
              <a:rPr lang="en-US" sz="2400" b="1" strike="noStrike" spc="-55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 </a:t>
            </a:r>
            <a:r>
              <a:rPr lang="en-US" sz="2400" b="1" strike="noStrike" spc="-585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12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Prof.</a:t>
            </a:r>
            <a:r>
              <a:rPr lang="en-US" sz="2400" b="1" strike="noStrike" spc="-4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7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Mehdi</a:t>
            </a:r>
            <a:r>
              <a:rPr lang="en-US" sz="2400" b="1" strike="noStrike" spc="-4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b="1" strike="noStrike" spc="-7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Pirahandeh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Group 5"/>
          <p:cNvGrpSpPr/>
          <p:nvPr/>
        </p:nvGrpSpPr>
        <p:grpSpPr>
          <a:xfrm>
            <a:off x="252000" y="3187800"/>
            <a:ext cx="8352360" cy="2114280"/>
            <a:chOff x="252000" y="3187800"/>
            <a:chExt cx="8352360" cy="2114280"/>
          </a:xfrm>
        </p:grpSpPr>
        <p:sp>
          <p:nvSpPr>
            <p:cNvPr id="130" name="CustomShape 6"/>
            <p:cNvSpPr/>
            <p:nvPr/>
          </p:nvSpPr>
          <p:spPr>
            <a:xfrm>
              <a:off x="252000" y="3187800"/>
              <a:ext cx="835236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7"/>
            <p:cNvSpPr/>
            <p:nvPr/>
          </p:nvSpPr>
          <p:spPr>
            <a:xfrm>
              <a:off x="252000" y="5301720"/>
              <a:ext cx="835236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" name="CustomShape 8"/>
          <p:cNvSpPr/>
          <p:nvPr/>
        </p:nvSpPr>
        <p:spPr>
          <a:xfrm>
            <a:off x="515520" y="6510600"/>
            <a:ext cx="290736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SLAM</a:t>
            </a:r>
          </a:p>
        </p:txBody>
      </p:sp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5A2C0-3E22-236B-6998-3AC453FE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207"/>
            <a:ext cx="9144000" cy="3981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453CF-C141-8D75-B8E6-8834089DF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60" y="1106152"/>
            <a:ext cx="5544324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AF46CB-9F1A-D5EA-A85E-B73FB455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2" y="1894010"/>
            <a:ext cx="7858125" cy="2419350"/>
          </a:xfrm>
          <a:prstGeom prst="rect">
            <a:avLst/>
          </a:prstGeom>
        </p:spPr>
      </p:pic>
      <p:sp>
        <p:nvSpPr>
          <p:cNvPr id="16" name="CustomShape 1">
            <a:extLst>
              <a:ext uri="{FF2B5EF4-FFF2-40B4-BE49-F238E27FC236}">
                <a16:creationId xmlns:a16="http://schemas.microsoft.com/office/drawing/2014/main" id="{5183DA8F-ADD0-4E30-DDF3-B1858BDE2FDD}"/>
              </a:ext>
            </a:extLst>
          </p:cNvPr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35874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43200" y="2619360"/>
            <a:ext cx="79246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640" algn="ctr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</a:rPr>
              <a:t>III.	Navigation and Maze Solving</a:t>
            </a:r>
            <a:endParaRPr lang="en-US" sz="405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03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Navigation</a:t>
            </a:r>
          </a:p>
        </p:txBody>
      </p:sp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27366-A34A-BC38-4B92-1CACEC8C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0" y="1047002"/>
            <a:ext cx="6477904" cy="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EF4C2-F7A8-10BE-419F-3CC5F214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0" y="1493139"/>
            <a:ext cx="8857440" cy="40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621CE59-6BAB-050E-4E0E-9A63E881B4AF}"/>
              </a:ext>
            </a:extLst>
          </p:cNvPr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Navigation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9D1F5-FEF7-9B85-A0D2-D5686614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0" y="1361285"/>
            <a:ext cx="6943804" cy="31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4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50F1D-106C-2F55-F2FB-2E2D5153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8935"/>
            <a:ext cx="9144000" cy="3900129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75E16EF6-47F6-13AC-F3B6-1D10E8161599}"/>
              </a:ext>
            </a:extLst>
          </p:cNvPr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3183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" name="Group 2"/>
          <p:cNvGrpSpPr/>
          <p:nvPr/>
        </p:nvGrpSpPr>
        <p:grpSpPr>
          <a:xfrm>
            <a:off x="0" y="411480"/>
            <a:ext cx="9142920" cy="5587920"/>
            <a:chOff x="0" y="411480"/>
            <a:chExt cx="9142920" cy="5587920"/>
          </a:xfrm>
        </p:grpSpPr>
        <p:pic>
          <p:nvPicPr>
            <p:cNvPr id="135" name="object 4_0"/>
            <p:cNvPicPr/>
            <p:nvPr/>
          </p:nvPicPr>
          <p:blipFill>
            <a:blip r:embed="rId2"/>
            <a:stretch/>
          </p:blipFill>
          <p:spPr>
            <a:xfrm>
              <a:off x="7479360" y="411480"/>
              <a:ext cx="1449360" cy="411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CustomShape 3"/>
            <p:cNvSpPr/>
            <p:nvPr/>
          </p:nvSpPr>
          <p:spPr>
            <a:xfrm>
              <a:off x="0" y="857160"/>
              <a:ext cx="9142920" cy="514224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B9BD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" name="CustomShape 4"/>
          <p:cNvSpPr/>
          <p:nvPr/>
        </p:nvSpPr>
        <p:spPr>
          <a:xfrm>
            <a:off x="852120" y="2616840"/>
            <a:ext cx="743868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algn="ctr">
              <a:lnSpc>
                <a:spcPts val="6341"/>
              </a:lnSpc>
              <a:spcBef>
                <a:spcPts val="99"/>
              </a:spcBef>
            </a:pPr>
            <a:r>
              <a:rPr lang="en-US" sz="5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Maze Solving Robot with Optimal Path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9006120" y="5776560"/>
            <a:ext cx="81360" cy="1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878787"/>
                </a:solidFill>
                <a:latin typeface="Times New Roman"/>
                <a:ea typeface="DejaVu Sans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43080" y="244080"/>
            <a:ext cx="177192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76040" y="1285200"/>
            <a:ext cx="8913600" cy="12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3760" rIns="0" bIns="0">
            <a:spAutoFit/>
          </a:bodyPr>
          <a:lstStyle/>
          <a:p>
            <a:pPr marL="441360" indent="-42804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Maze Creation</a:t>
            </a:r>
          </a:p>
          <a:p>
            <a:pPr marL="441360" indent="-428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 </a:t>
            </a:r>
            <a:r>
              <a:rPr lang="en-US" sz="2100" b="1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Gmapping</a:t>
            </a:r>
            <a:r>
              <a:rPr lang="en-US" sz="21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Custom World</a:t>
            </a:r>
            <a:endParaRPr lang="en-US" sz="21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60" indent="-428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2080" algn="l"/>
              </a:tabLst>
            </a:pPr>
            <a:r>
              <a:rPr lang="en-US" sz="2100" b="1" spc="-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and Maze Solving</a:t>
            </a:r>
            <a:endParaRPr lang="en-US" sz="21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object 4_3"/>
          <p:cNvPicPr/>
          <p:nvPr/>
        </p:nvPicPr>
        <p:blipFill>
          <a:blip r:embed="rId2"/>
          <a:stretch/>
        </p:blipFill>
        <p:spPr>
          <a:xfrm>
            <a:off x="7668000" y="4508640"/>
            <a:ext cx="1019880" cy="1616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515520" y="6510600"/>
            <a:ext cx="290736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43200" y="2619360"/>
            <a:ext cx="79246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901440" indent="-85680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  <a:buFont typeface="StarSymbol"/>
              <a:buAutoNum type="romanUcPeriod"/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</a:rPr>
              <a:t>Custom Maze Creation </a:t>
            </a:r>
            <a:endParaRPr lang="en-US" sz="4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468FC-639F-224D-B5A8-47DA24C2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" y="1517220"/>
            <a:ext cx="4837218" cy="4771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3654C-A782-71A9-198E-7C1A251E5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04" y="1089936"/>
            <a:ext cx="8149982" cy="306720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7ECE613D-C9D6-ED8F-2FDE-22C277A88E78}"/>
              </a:ext>
            </a:extLst>
          </p:cNvPr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Custom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Sub-Chapter</a:t>
            </a:r>
          </a:p>
        </p:txBody>
      </p:sp>
      <p:sp>
        <p:nvSpPr>
          <p:cNvPr id="146" name="CustomShape 2"/>
          <p:cNvSpPr/>
          <p:nvPr/>
        </p:nvSpPr>
        <p:spPr>
          <a:xfrm>
            <a:off x="304920" y="1295280"/>
            <a:ext cx="462960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Content</a:t>
            </a:r>
            <a:endParaRPr lang="en-US" sz="1800" strike="noStrike" spc="-1" dirty="0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978BF-1D39-3ED4-E4A4-02456B5F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0" y="1799520"/>
            <a:ext cx="3758286" cy="279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A8796-A2CB-1A03-27F9-AEE60C0F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857" y="1295280"/>
            <a:ext cx="4921031" cy="47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6B808-73CB-59E4-B894-CC0DDD55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0" y="1259760"/>
            <a:ext cx="5220580" cy="5012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DD1AE-B2E5-BD83-290B-5CCD7CC2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61" y="1259760"/>
            <a:ext cx="3162079" cy="2602056"/>
          </a:xfrm>
          <a:prstGeom prst="rect">
            <a:avLst/>
          </a:prstGeom>
        </p:spPr>
      </p:pic>
      <p:sp>
        <p:nvSpPr>
          <p:cNvPr id="11" name="CustomShape 1">
            <a:extLst>
              <a:ext uri="{FF2B5EF4-FFF2-40B4-BE49-F238E27FC236}">
                <a16:creationId xmlns:a16="http://schemas.microsoft.com/office/drawing/2014/main" id="{4B44431E-7A8F-8EC9-101E-15046CAC1CCD}"/>
              </a:ext>
            </a:extLst>
          </p:cNvPr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Custom World</a:t>
            </a:r>
          </a:p>
        </p:txBody>
      </p:sp>
    </p:spTree>
    <p:extLst>
      <p:ext uri="{BB962C8B-B14F-4D97-AF65-F5344CB8AC3E}">
        <p14:creationId xmlns:p14="http://schemas.microsoft.com/office/powerpoint/2010/main" val="5670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Custom World</a:t>
            </a:r>
          </a:p>
        </p:txBody>
      </p:sp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AAFAD-C009-7C83-74B8-C433ECA8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0" y="1140024"/>
            <a:ext cx="5128925" cy="4919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6AACB-86FF-1BB4-174C-7AEAE383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64" y="1140024"/>
            <a:ext cx="3136153" cy="26165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A0751F0-1D7A-B7EA-B710-89A8A133500E}"/>
              </a:ext>
            </a:extLst>
          </p:cNvPr>
          <p:cNvGrpSpPr/>
          <p:nvPr/>
        </p:nvGrpSpPr>
        <p:grpSpPr>
          <a:xfrm>
            <a:off x="5503877" y="4046361"/>
            <a:ext cx="3215640" cy="1915527"/>
            <a:chOff x="5503877" y="4046361"/>
            <a:chExt cx="3215640" cy="191552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0BB8D9-4120-4041-13FB-C950F627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3877" y="4046361"/>
              <a:ext cx="3215640" cy="191552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77B632-7F21-7C67-D337-F68F6B1E4E68}"/>
                </a:ext>
              </a:extLst>
            </p:cNvPr>
            <p:cNvSpPr/>
            <p:nvPr/>
          </p:nvSpPr>
          <p:spPr>
            <a:xfrm>
              <a:off x="5732585" y="4273062"/>
              <a:ext cx="465992" cy="13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7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43200" y="2619360"/>
            <a:ext cx="79246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640" algn="ctr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</a:rPr>
              <a:t>II.	SLAM G-Mapping on Custom World</a:t>
            </a:r>
            <a:endParaRPr lang="en-US" sz="405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5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317</Words>
  <Application>Microsoft Office PowerPoint</Application>
  <PresentationFormat>On-screen Show (4:3)</PresentationFormat>
  <Paragraphs>56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StarSymbol</vt:lpstr>
      <vt:lpstr>Arial</vt:lpstr>
      <vt:lpstr>Arial Black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Windows XP</dc:creator>
  <dc:description/>
  <cp:lastModifiedBy>Shokhbozbek KHALIMJONOV</cp:lastModifiedBy>
  <cp:revision>16</cp:revision>
  <dcterms:created xsi:type="dcterms:W3CDTF">2022-07-04T16:03:33Z</dcterms:created>
  <dcterms:modified xsi:type="dcterms:W3CDTF">2022-09-14T18:21:46Z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2022-03-23T00:00:00Z</vt:filetime>
  </property>
  <property fmtid="{D5CDD505-2E9C-101B-9397-08002B2CF9AE}" pid="4" name="Creator">
    <vt:lpwstr>Acrobat PDFMaker 22 for PowerPoint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2022-07-04T00:00:00Z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10</vt:i4>
  </property>
</Properties>
</file>