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371"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372"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9"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00"/>
    <a:srgbClr val="FF6B00"/>
    <a:srgbClr val="E5ECEB"/>
    <a:srgbClr val="95D600"/>
    <a:srgbClr val="00C1DE"/>
    <a:srgbClr val="FFC6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3" autoAdjust="0"/>
    <p:restoredTop sz="63353" autoAdjust="0"/>
  </p:normalViewPr>
  <p:slideViewPr>
    <p:cSldViewPr snapToGrid="0">
      <p:cViewPr varScale="1">
        <p:scale>
          <a:sx n="79" d="100"/>
          <a:sy n="79" d="100"/>
        </p:scale>
        <p:origin x="142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6/26/2019</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6/26/2019</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a:t>
            </a:r>
          </a:p>
          <a:p>
            <a:r>
              <a:rPr lang="en-GB" dirty="0"/>
              <a:t>In this video, we will &lt;…complete the sentence that talks about the title…&gt;.</a:t>
            </a:r>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11</a:t>
            </a:fld>
            <a:endParaRPr lang="en-GB"/>
          </a:p>
        </p:txBody>
      </p:sp>
    </p:spTree>
    <p:extLst>
      <p:ext uri="{BB962C8B-B14F-4D97-AF65-F5344CB8AC3E}">
        <p14:creationId xmlns:p14="http://schemas.microsoft.com/office/powerpoint/2010/main" val="339950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identity matrix is</a:t>
            </a:r>
            <a:r>
              <a:rPr lang="en-GB" baseline="0" dirty="0"/>
              <a:t> commonly used in the mathematical side of matrix manipulation.</a:t>
            </a:r>
            <a:endParaRPr lang="en-GB" dirty="0"/>
          </a:p>
          <a:p>
            <a:endParaRPr lang="en-GB" dirty="0"/>
          </a:p>
          <a:p>
            <a:r>
              <a:rPr lang="en-GB" dirty="0"/>
              <a:t>An identity</a:t>
            </a:r>
            <a:r>
              <a:rPr lang="en-GB" baseline="0" dirty="0"/>
              <a:t> matrix is an </a:t>
            </a:r>
            <a:r>
              <a:rPr lang="en-GB" i="1" baseline="0" dirty="0"/>
              <a:t>n </a:t>
            </a:r>
            <a:r>
              <a:rPr lang="en-GB" i="0" baseline="0" dirty="0"/>
              <a:t>x </a:t>
            </a:r>
            <a:r>
              <a:rPr lang="en-GB" i="1" baseline="0" dirty="0"/>
              <a:t>n </a:t>
            </a:r>
            <a:r>
              <a:rPr lang="en-GB" i="0" baseline="0" dirty="0"/>
              <a:t>matrix that consists of a diagonal line of 1s from the top left element, to the bottom right. Each of the remaining elements is set to 0. The matrix is denoted (</a:t>
            </a:r>
            <a:r>
              <a:rPr lang="en-GB" i="1" dirty="0">
                <a:latin typeface="Times New Roman" panose="02020603050405020304" pitchFamily="18" charset="0"/>
                <a:cs typeface="Times New Roman" panose="02020603050405020304" pitchFamily="18" charset="0"/>
              </a:rPr>
              <a:t>I</a:t>
            </a:r>
            <a:r>
              <a:rPr lang="en-GB" i="1" baseline="-25000" dirty="0">
                <a:latin typeface="Times New Roman" panose="02020603050405020304" pitchFamily="18" charset="0"/>
                <a:cs typeface="Times New Roman" panose="02020603050405020304" pitchFamily="18" charset="0"/>
              </a:rPr>
              <a:t>n</a:t>
            </a:r>
            <a:r>
              <a:rPr lang="en-GB" dirty="0"/>
              <a:t>).</a:t>
            </a:r>
          </a:p>
          <a:p>
            <a:endParaRPr lang="en-GB" dirty="0"/>
          </a:p>
          <a:p>
            <a:r>
              <a:rPr lang="en-GB" dirty="0"/>
              <a:t>Multiplying</a:t>
            </a:r>
            <a:r>
              <a:rPr lang="en-GB" baseline="0" dirty="0"/>
              <a:t> a matrix by the identity matrix will result in the same matrix that you are multiplying it by – assuming the rules of equal number of columns in A to rows in B is followed.</a:t>
            </a:r>
          </a:p>
          <a:p>
            <a:endParaRPr lang="en-GB" dirty="0"/>
          </a:p>
          <a:p>
            <a:r>
              <a:rPr lang="en-GB" dirty="0"/>
              <a:t>It essentially acts</a:t>
            </a:r>
            <a:r>
              <a:rPr lang="en-GB" baseline="0" dirty="0"/>
              <a:t> as a multiply by 1.</a:t>
            </a:r>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12</a:t>
            </a:fld>
            <a:endParaRPr lang="en-GB"/>
          </a:p>
        </p:txBody>
      </p:sp>
    </p:spTree>
    <p:extLst>
      <p:ext uri="{BB962C8B-B14F-4D97-AF65-F5344CB8AC3E}">
        <p14:creationId xmlns:p14="http://schemas.microsoft.com/office/powerpoint/2010/main" val="261119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 know what a matrix</a:t>
            </a:r>
            <a:r>
              <a:rPr lang="en-GB" baseline="0" dirty="0"/>
              <a:t> is, and have looked at some of the most commonly used matrices, we can examine how to manipulate them.</a:t>
            </a:r>
          </a:p>
          <a:p>
            <a:endParaRPr lang="en-GB" baseline="0" dirty="0"/>
          </a:p>
          <a:p>
            <a:r>
              <a:rPr lang="en-GB" baseline="0" dirty="0"/>
              <a:t>Addition is a very simple calculation that we can do with matrices.</a:t>
            </a:r>
          </a:p>
          <a:p>
            <a:endParaRPr lang="en-GB" baseline="0" dirty="0"/>
          </a:p>
          <a:p>
            <a:r>
              <a:rPr lang="en-GB" baseline="0" dirty="0"/>
              <a:t>To find the resulting element in the final matrix, we simply add the corresponding elements from the matrices being added together.</a:t>
            </a:r>
          </a:p>
          <a:p>
            <a:endParaRPr lang="en-GB" baseline="0" dirty="0"/>
          </a:p>
          <a:p>
            <a:r>
              <a:rPr lang="en-GB" baseline="0" dirty="0"/>
              <a:t>So for element 1, we simply add element 1 of both matrices together, and so on, as shown in this example.</a:t>
            </a:r>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13</a:t>
            </a:fld>
            <a:endParaRPr lang="en-GB"/>
          </a:p>
        </p:txBody>
      </p:sp>
    </p:spTree>
    <p:extLst>
      <p:ext uri="{BB962C8B-B14F-4D97-AF65-F5344CB8AC3E}">
        <p14:creationId xmlns:p14="http://schemas.microsoft.com/office/powerpoint/2010/main" val="2144613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14</a:t>
            </a:fld>
            <a:endParaRPr lang="en-GB"/>
          </a:p>
        </p:txBody>
      </p:sp>
    </p:spTree>
    <p:extLst>
      <p:ext uri="{BB962C8B-B14F-4D97-AF65-F5344CB8AC3E}">
        <p14:creationId xmlns:p14="http://schemas.microsoft.com/office/powerpoint/2010/main" val="75856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Translation is the process of moving an object in the X,Y, or Z</a:t>
            </a:r>
            <a:r>
              <a:rPr lang="en-GB" baseline="0" dirty="0"/>
              <a:t> axis; effectively, moving each vertex of the shape a set amount in order to move the shape as a whole.</a:t>
            </a:r>
          </a:p>
          <a:p>
            <a:endParaRPr lang="en-GB" baseline="0" dirty="0"/>
          </a:p>
          <a:p>
            <a:r>
              <a:rPr lang="en-GB" baseline="0" dirty="0"/>
              <a:t>We can see a simple 2D example of this here.</a:t>
            </a:r>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17</a:t>
            </a:fld>
            <a:endParaRPr lang="en-GB"/>
          </a:p>
        </p:txBody>
      </p:sp>
    </p:spTree>
    <p:extLst>
      <p:ext uri="{BB962C8B-B14F-4D97-AF65-F5344CB8AC3E}">
        <p14:creationId xmlns:p14="http://schemas.microsoft.com/office/powerpoint/2010/main" val="883419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a:t>
            </a:r>
            <a:r>
              <a:rPr lang="en-GB" baseline="0" dirty="0"/>
              <a:t>look at how we can achieve this effect using matrix manipulation.</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As we can see in the example matrix above, there are some elements labelled x, y, and z. These are there elements we will alter in order to translate an object.</a:t>
            </a:r>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x to alter the X axis, y for the Y axis, and z for the Z axis</a:t>
            </a:r>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Note that in order for the math to work correctly, the final element in this column must be 1.</a:t>
            </a:r>
          </a:p>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18</a:t>
            </a:fld>
            <a:endParaRPr lang="en-GB"/>
          </a:p>
        </p:txBody>
      </p:sp>
    </p:spTree>
    <p:extLst>
      <p:ext uri="{BB962C8B-B14F-4D97-AF65-F5344CB8AC3E}">
        <p14:creationId xmlns:p14="http://schemas.microsoft.com/office/powerpoint/2010/main" val="188648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multiply a vector</a:t>
            </a:r>
            <a:r>
              <a:rPr lang="en-GB" baseline="0" dirty="0"/>
              <a:t> </a:t>
            </a:r>
            <a:r>
              <a:rPr lang="en-GB" i="1" baseline="0" dirty="0"/>
              <a:t>b</a:t>
            </a:r>
            <a:r>
              <a:rPr lang="en-GB" i="0" baseline="0" dirty="0"/>
              <a:t>, containing the coordinates of an object, by a translation matrix containing a vector </a:t>
            </a:r>
            <a:r>
              <a:rPr lang="en-GB" i="1" baseline="0" dirty="0"/>
              <a:t>a</a:t>
            </a:r>
            <a:r>
              <a:rPr lang="en-GB" i="0" baseline="0" dirty="0"/>
              <a:t>, which is the vector we wish to translate the object by.</a:t>
            </a:r>
          </a:p>
          <a:p>
            <a:endParaRPr lang="en-GB" i="0" baseline="0" dirty="0"/>
          </a:p>
          <a:p>
            <a:r>
              <a:rPr lang="en-GB" i="0" baseline="0" dirty="0"/>
              <a:t>In the example above, we can see that the translation matrix has the vector in the final column. This matrix is then multiplied by the vector containing the coordinates. The result is the object coordinates, plus the values we wish to translate the object by, therefor translating the original coordinates.</a:t>
            </a:r>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19</a:t>
            </a:fld>
            <a:endParaRPr lang="en-GB"/>
          </a:p>
        </p:txBody>
      </p:sp>
    </p:spTree>
    <p:extLst>
      <p:ext uri="{BB962C8B-B14F-4D97-AF65-F5344CB8AC3E}">
        <p14:creationId xmlns:p14="http://schemas.microsoft.com/office/powerpoint/2010/main" val="3348817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20</a:t>
            </a:fld>
            <a:endParaRPr lang="en-GB"/>
          </a:p>
        </p:txBody>
      </p:sp>
    </p:spTree>
    <p:extLst>
      <p:ext uri="{BB962C8B-B14F-4D97-AF65-F5344CB8AC3E}">
        <p14:creationId xmlns:p14="http://schemas.microsoft.com/office/powerpoint/2010/main" val="1933477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process for carrying out scaling using matrix manipulation is quite similar to that of translation.</a:t>
            </a:r>
          </a:p>
          <a:p>
            <a:endParaRPr lang="en-GB" dirty="0"/>
          </a:p>
          <a:p>
            <a:r>
              <a:rPr lang="en-GB" dirty="0"/>
              <a:t>We can multiply a vector </a:t>
            </a:r>
            <a:r>
              <a:rPr lang="en-GB" i="1" dirty="0"/>
              <a:t>b </a:t>
            </a:r>
            <a:r>
              <a:rPr lang="en-GB" i="0" baseline="0" dirty="0"/>
              <a:t> that contains the object coordinates by a scaling matrix that contains a vector </a:t>
            </a:r>
            <a:r>
              <a:rPr lang="en-GB" i="1" baseline="0" dirty="0"/>
              <a:t>a</a:t>
            </a:r>
            <a:r>
              <a:rPr lang="en-GB" i="0" baseline="0" dirty="0"/>
              <a:t>, which is the vector we wish to scale the object by.</a:t>
            </a:r>
          </a:p>
          <a:p>
            <a:endParaRPr lang="en-GB" i="0" baseline="0" dirty="0"/>
          </a:p>
          <a:p>
            <a:r>
              <a:rPr lang="en-GB" i="0" baseline="0" dirty="0"/>
              <a:t>In the example above, we can see that the scaling matrix contains vector </a:t>
            </a:r>
            <a:r>
              <a:rPr lang="en-GB" i="1" baseline="0" dirty="0"/>
              <a:t>a</a:t>
            </a:r>
            <a:r>
              <a:rPr lang="en-GB" i="0" baseline="0" dirty="0"/>
              <a:t> and is multiplied by the coordinate vector </a:t>
            </a:r>
            <a:r>
              <a:rPr lang="en-GB" i="1" baseline="0" dirty="0"/>
              <a:t>b. </a:t>
            </a:r>
            <a:r>
              <a:rPr lang="en-GB" i="0" baseline="0" dirty="0"/>
              <a:t>This results in the final vector multiplying the original coordinates by the scaling vector.</a:t>
            </a:r>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21</a:t>
            </a:fld>
            <a:endParaRPr lang="en-GB"/>
          </a:p>
        </p:txBody>
      </p:sp>
    </p:spTree>
    <p:extLst>
      <p:ext uri="{BB962C8B-B14F-4D97-AF65-F5344CB8AC3E}">
        <p14:creationId xmlns:p14="http://schemas.microsoft.com/office/powerpoint/2010/main" val="2007127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Rotation is the act of rotating an object around an axis or point.</a:t>
            </a:r>
          </a:p>
          <a:p>
            <a:endParaRPr lang="en-GB" dirty="0"/>
          </a:p>
          <a:p>
            <a:r>
              <a:rPr lang="en-GB" dirty="0"/>
              <a:t>In the example above,</a:t>
            </a:r>
            <a:r>
              <a:rPr lang="en-GB" baseline="0" dirty="0"/>
              <a:t> we can see a triangle being rotated around the point 0,0 on a graph.</a:t>
            </a:r>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22</a:t>
            </a:fld>
            <a:endParaRPr lang="en-GB"/>
          </a:p>
        </p:txBody>
      </p:sp>
    </p:spTree>
    <p:extLst>
      <p:ext uri="{BB962C8B-B14F-4D97-AF65-F5344CB8AC3E}">
        <p14:creationId xmlns:p14="http://schemas.microsoft.com/office/powerpoint/2010/main" val="160616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3D computer graphics are graphics that make use of the third dimension (conveying depth) to display models/geometric</a:t>
            </a:r>
            <a:r>
              <a:rPr lang="en-GB" baseline="0" dirty="0"/>
              <a:t> data</a:t>
            </a:r>
            <a:r>
              <a:rPr lang="en-GB" dirty="0"/>
              <a:t>.</a:t>
            </a:r>
            <a:r>
              <a:rPr lang="en-GB" baseline="0" dirty="0"/>
              <a:t> </a:t>
            </a:r>
            <a:r>
              <a:rPr lang="en-GB" dirty="0"/>
              <a:t>In the previous lab, we saw how to create a 2D triangle using a vertex array, which defined the X and Y coordinates for each vertex.</a:t>
            </a:r>
            <a:r>
              <a:rPr lang="en-GB" baseline="0" dirty="0"/>
              <a:t> </a:t>
            </a:r>
            <a:r>
              <a:rPr lang="en-GB" dirty="0"/>
              <a:t>When defining a 3D object, we also have to define a value for the Z axis.</a:t>
            </a:r>
          </a:p>
          <a:p>
            <a:endParaRPr lang="en-GB" dirty="0"/>
          </a:p>
          <a:p>
            <a:r>
              <a:rPr lang="en-GB" dirty="0"/>
              <a:t>The creation of 3D computer graphics can generally be separated into three main phases:</a:t>
            </a:r>
          </a:p>
          <a:p>
            <a:endParaRPr lang="en-GB" dirty="0"/>
          </a:p>
          <a:p>
            <a:pPr marL="0" indent="0" algn="l">
              <a:buFontTx/>
              <a:buNone/>
            </a:pPr>
            <a:r>
              <a:rPr lang="en-GB" dirty="0"/>
              <a:t>Modelling: creating</a:t>
            </a:r>
            <a:r>
              <a:rPr lang="en-GB" baseline="0" dirty="0"/>
              <a:t> a model based on the shape of an object</a:t>
            </a:r>
          </a:p>
          <a:p>
            <a:pPr marL="0" indent="0" algn="l">
              <a:buFont typeface="Arial" panose="020B0604020202020204" pitchFamily="34" charset="0"/>
              <a:buNone/>
            </a:pPr>
            <a:endParaRPr lang="en-GB" dirty="0"/>
          </a:p>
          <a:p>
            <a:pPr marL="0" indent="0" algn="l">
              <a:buFontTx/>
              <a:buNone/>
            </a:pPr>
            <a:r>
              <a:rPr lang="en-GB" dirty="0"/>
              <a:t>Animation: movement</a:t>
            </a:r>
            <a:r>
              <a:rPr lang="en-GB" baseline="0" dirty="0"/>
              <a:t> of objects within a scene</a:t>
            </a:r>
            <a:endParaRPr lang="en-GB" dirty="0"/>
          </a:p>
          <a:p>
            <a:pPr marL="0" indent="0" algn="l">
              <a:buFont typeface="Arial" panose="020B0604020202020204" pitchFamily="34" charset="0"/>
              <a:buNone/>
            </a:pPr>
            <a:endParaRPr lang="en-GB" dirty="0"/>
          </a:p>
          <a:p>
            <a:pPr marL="0" indent="0" algn="l">
              <a:buFontTx/>
              <a:buNone/>
            </a:pPr>
            <a:r>
              <a:rPr lang="en-GB" dirty="0"/>
              <a:t>Rendering: generation of the final</a:t>
            </a:r>
            <a:r>
              <a:rPr lang="en-GB" baseline="0" dirty="0"/>
              <a:t> scene/graphic</a:t>
            </a:r>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3</a:t>
            </a:fld>
            <a:endParaRPr lang="en-GB"/>
          </a:p>
        </p:txBody>
      </p:sp>
    </p:spTree>
    <p:extLst>
      <p:ext uri="{BB962C8B-B14F-4D97-AF65-F5344CB8AC3E}">
        <p14:creationId xmlns:p14="http://schemas.microsoft.com/office/powerpoint/2010/main" val="2134989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Performing </a:t>
            </a:r>
            <a:r>
              <a:rPr lang="en-GB" dirty="0">
                <a:solidFill>
                  <a:srgbClr val="FF0000"/>
                </a:solidFill>
                <a:highlight>
                  <a:srgbClr val="C0C0C0"/>
                </a:highlight>
              </a:rPr>
              <a:t>rotation</a:t>
            </a:r>
            <a:r>
              <a:rPr lang="en-GB" dirty="0"/>
              <a:t> using matrices is a bit more complex than translation and scaling.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If we wish to rotate a shape by an angle </a:t>
            </a:r>
            <a:r>
              <a:rPr lang="el-GR" i="1" dirty="0"/>
              <a:t>θ</a:t>
            </a:r>
            <a:r>
              <a:rPr lang="en-GB" dirty="0"/>
              <a:t>,</a:t>
            </a:r>
            <a:r>
              <a:rPr lang="en-GB" i="1" dirty="0"/>
              <a:t> </a:t>
            </a:r>
            <a:r>
              <a:rPr lang="en-GB" dirty="0"/>
              <a:t>we have three matrices to complete the rotation for the X, Y, or Z axis.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We</a:t>
            </a:r>
            <a:r>
              <a:rPr lang="en-GB" baseline="0" dirty="0"/>
              <a:t> can see the examples of rotation in the three axes.</a:t>
            </a:r>
            <a:endParaRPr lang="en-GB" dirty="0"/>
          </a:p>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23</a:t>
            </a:fld>
            <a:endParaRPr lang="en-GB"/>
          </a:p>
        </p:txBody>
      </p:sp>
    </p:spTree>
    <p:extLst>
      <p:ext uri="{BB962C8B-B14F-4D97-AF65-F5344CB8AC3E}">
        <p14:creationId xmlns:p14="http://schemas.microsoft.com/office/powerpoint/2010/main" val="3772221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perform rotation</a:t>
            </a:r>
            <a:r>
              <a:rPr lang="en-GB" baseline="0" dirty="0"/>
              <a:t> in the Z axis of 270</a:t>
            </a:r>
            <a:r>
              <a:rPr lang="en-GB" dirty="0"/>
              <a:t>º on a vector </a:t>
            </a:r>
            <a:r>
              <a:rPr lang="en-GB" i="1" dirty="0"/>
              <a:t>b</a:t>
            </a:r>
            <a:r>
              <a:rPr lang="en-GB" i="0" dirty="0"/>
              <a:t>.</a:t>
            </a:r>
          </a:p>
          <a:p>
            <a:endParaRPr lang="en-GB" i="0" dirty="0"/>
          </a:p>
          <a:p>
            <a:r>
              <a:rPr lang="en-GB" i="0" dirty="0"/>
              <a:t>We start by</a:t>
            </a:r>
            <a:r>
              <a:rPr lang="en-GB" i="0" baseline="0" dirty="0"/>
              <a:t> calculating the cos, -sin, and sin values of the degree we wish to rotate by – specific to the relevant Z rotation matrix.</a:t>
            </a:r>
          </a:p>
          <a:p>
            <a:endParaRPr lang="en-GB" i="0" baseline="0" dirty="0"/>
          </a:p>
          <a:p>
            <a:r>
              <a:rPr lang="en-GB" i="0" baseline="0" dirty="0"/>
              <a:t>We then multiply the original vector by the result and get an outcome.</a:t>
            </a:r>
          </a:p>
          <a:p>
            <a:endParaRPr lang="en-GB" i="0" baseline="0" dirty="0"/>
          </a:p>
          <a:p>
            <a:r>
              <a:rPr lang="en-GB" i="0" baseline="0" dirty="0"/>
              <a:t>In this case, we start with 1 in the X direction and have rotated to be -1 in the Y direction anticlockwise - 270</a:t>
            </a:r>
            <a:r>
              <a:rPr lang="en-GB" dirty="0"/>
              <a:t>º.</a:t>
            </a:r>
          </a:p>
        </p:txBody>
      </p:sp>
      <p:sp>
        <p:nvSpPr>
          <p:cNvPr id="4" name="Slide Number Placeholder 3"/>
          <p:cNvSpPr>
            <a:spLocks noGrp="1"/>
          </p:cNvSpPr>
          <p:nvPr>
            <p:ph type="sldNum" sz="quarter" idx="10"/>
          </p:nvPr>
        </p:nvSpPr>
        <p:spPr/>
        <p:txBody>
          <a:bodyPr/>
          <a:lstStyle/>
          <a:p>
            <a:fld id="{7E30B4F9-F56B-4B1F-A7F6-68D0E6BDFCA5}" type="slidenum">
              <a:rPr lang="en-GB" smtClean="0"/>
              <a:t>24</a:t>
            </a:fld>
            <a:endParaRPr lang="en-GB"/>
          </a:p>
        </p:txBody>
      </p:sp>
    </p:spTree>
    <p:extLst>
      <p:ext uri="{BB962C8B-B14F-4D97-AF65-F5344CB8AC3E}">
        <p14:creationId xmlns:p14="http://schemas.microsoft.com/office/powerpoint/2010/main" val="18230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We begin with a number of vertices that define the points of the object.</a:t>
            </a:r>
            <a:r>
              <a:rPr lang="en-GB" sz="1200" baseline="0" dirty="0"/>
              <a:t> </a:t>
            </a:r>
            <a:r>
              <a:rPr lang="en-GB" sz="1200" dirty="0"/>
              <a:t>These defined points are within an XYZ coordinate space.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The points are linked into a collection of primitives, commonly triangles, that represent the shape.</a:t>
            </a:r>
          </a:p>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4</a:t>
            </a:fld>
            <a:endParaRPr lang="en-GB"/>
          </a:p>
        </p:txBody>
      </p:sp>
    </p:spTree>
    <p:extLst>
      <p:ext uri="{BB962C8B-B14F-4D97-AF65-F5344CB8AC3E}">
        <p14:creationId xmlns:p14="http://schemas.microsoft.com/office/powerpoint/2010/main" val="3391740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This is the code that defines our vertex array, which will be used to draw our cube.</a:t>
            </a:r>
            <a:r>
              <a:rPr lang="en-GB" baseline="0" dirty="0"/>
              <a:t> </a:t>
            </a:r>
            <a:r>
              <a:rPr lang="en-GB" dirty="0"/>
              <a:t>As we can see, there is a big difference between this cube vertex array and the triangle vertex array.</a:t>
            </a:r>
            <a:r>
              <a:rPr lang="en-GB" baseline="0" dirty="0"/>
              <a:t> </a:t>
            </a:r>
            <a:r>
              <a:rPr lang="en-GB" dirty="0"/>
              <a:t>First of all, it is much larger, this is because we have to define four vertices for each face of the cube, and also define an extra Z coordinate per vertex.</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Looking at the comments in</a:t>
            </a:r>
            <a:r>
              <a:rPr lang="en-GB" baseline="0" dirty="0"/>
              <a:t> the code</a:t>
            </a:r>
            <a:r>
              <a:rPr lang="en-GB" dirty="0"/>
              <a:t> we can see how each face is divided</a:t>
            </a:r>
            <a:r>
              <a:rPr lang="en-GB" baseline="0" dirty="0"/>
              <a:t> in the array. </a:t>
            </a:r>
            <a:r>
              <a:rPr lang="en-GB" dirty="0"/>
              <a:t> </a:t>
            </a:r>
          </a:p>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5</a:t>
            </a:fld>
            <a:endParaRPr lang="en-GB"/>
          </a:p>
        </p:txBody>
      </p:sp>
    </p:spTree>
    <p:extLst>
      <p:ext uri="{BB962C8B-B14F-4D97-AF65-F5344CB8AC3E}">
        <p14:creationId xmlns:p14="http://schemas.microsoft.com/office/powerpoint/2010/main" val="303568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Now that we are able to define objects in 3D space and not be restricted by 2D boundaries, we can perform a number of transformations to make our objects move, rotate etc.</a:t>
            </a:r>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This is done via matrix manipulation.  We will touch on the basics of these transformations</a:t>
            </a:r>
            <a:r>
              <a:rPr lang="en-GB" baseline="0" dirty="0"/>
              <a:t> and then look at how they are replicated in matrix manipulation</a:t>
            </a:r>
            <a:r>
              <a:rPr lang="en-GB" dirty="0"/>
              <a:t>.</a:t>
            </a:r>
          </a:p>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6</a:t>
            </a:fld>
            <a:endParaRPr lang="en-GB"/>
          </a:p>
        </p:txBody>
      </p:sp>
    </p:spTree>
    <p:extLst>
      <p:ext uri="{BB962C8B-B14F-4D97-AF65-F5344CB8AC3E}">
        <p14:creationId xmlns:p14="http://schemas.microsoft.com/office/powerpoint/2010/main" val="2366147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Matrices are commonly used in mathematics. A matrix is an array of numbers or symbols that are displayed in the form of a rectangle or square.</a:t>
            </a:r>
          </a:p>
          <a:p>
            <a:endParaRPr lang="en-GB" baseline="0" dirty="0"/>
          </a:p>
          <a:p>
            <a:r>
              <a:rPr lang="en-GB" baseline="0" dirty="0"/>
              <a:t>In this example, we see a 3x4 matrix that consists of three rows and four columns. Each number in the matrix is an element. </a:t>
            </a:r>
          </a:p>
          <a:p>
            <a:endParaRPr lang="en-GB" baseline="0" dirty="0"/>
          </a:p>
          <a:p>
            <a:r>
              <a:rPr lang="en-GB" baseline="0" dirty="0"/>
              <a:t>Note: There is no convention that the elements have to be ordered in increasing size, as shown in this example.  The numbers could be completely reshuffled if the creator of the matrix desires.</a:t>
            </a:r>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7</a:t>
            </a:fld>
            <a:endParaRPr lang="en-GB"/>
          </a:p>
        </p:txBody>
      </p:sp>
    </p:spTree>
    <p:extLst>
      <p:ext uri="{BB962C8B-B14F-4D97-AF65-F5344CB8AC3E}">
        <p14:creationId xmlns:p14="http://schemas.microsoft.com/office/powerpoint/2010/main" val="2169343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graphics development, there are three matrices that are commonly used in every application that displays graphics. We will briefly look at each of these as you will need to understand them for the lab.</a:t>
            </a:r>
          </a:p>
        </p:txBody>
      </p:sp>
      <p:sp>
        <p:nvSpPr>
          <p:cNvPr id="4" name="Slide Number Placeholder 3"/>
          <p:cNvSpPr>
            <a:spLocks noGrp="1"/>
          </p:cNvSpPr>
          <p:nvPr>
            <p:ph type="sldNum" sz="quarter" idx="10"/>
          </p:nvPr>
        </p:nvSpPr>
        <p:spPr/>
        <p:txBody>
          <a:bodyPr/>
          <a:lstStyle/>
          <a:p>
            <a:fld id="{7E30B4F9-F56B-4B1F-A7F6-68D0E6BDFCA5}" type="slidenum">
              <a:rPr lang="en-GB" smtClean="0"/>
              <a:t>8</a:t>
            </a:fld>
            <a:endParaRPr lang="en-GB"/>
          </a:p>
        </p:txBody>
      </p:sp>
    </p:spTree>
    <p:extLst>
      <p:ext uri="{BB962C8B-B14F-4D97-AF65-F5344CB8AC3E}">
        <p14:creationId xmlns:p14="http://schemas.microsoft.com/office/powerpoint/2010/main" val="74829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Of the three main types of matrices, the model</a:t>
            </a:r>
            <a:r>
              <a:rPr lang="en-GB" baseline="0" dirty="0"/>
              <a:t> matrix is the most heavily used. This is because it shows where objects should be drawn on the scene. This is important when dealing with more than one object, so that they do not overlap if we wish the viewer see both.</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 number of transformations are typically performed on this matrix, in order to determine the position, size and rotation of the object/model. These include translation, scaling and rotation.</a:t>
            </a:r>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9</a:t>
            </a:fld>
            <a:endParaRPr lang="en-GB"/>
          </a:p>
        </p:txBody>
      </p:sp>
    </p:spTree>
    <p:extLst>
      <p:ext uri="{BB962C8B-B14F-4D97-AF65-F5344CB8AC3E}">
        <p14:creationId xmlns:p14="http://schemas.microsoft.com/office/powerpoint/2010/main" val="154982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30B4F9-F56B-4B1F-A7F6-68D0E6BDFCA5}" type="slidenum">
              <a:rPr lang="en-GB" smtClean="0"/>
              <a:t>10</a:t>
            </a:fld>
            <a:endParaRPr lang="en-GB"/>
          </a:p>
        </p:txBody>
      </p:sp>
    </p:spTree>
    <p:extLst>
      <p:ext uri="{BB962C8B-B14F-4D97-AF65-F5344CB8AC3E}">
        <p14:creationId xmlns:p14="http://schemas.microsoft.com/office/powerpoint/2010/main" val="4226862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70638" y="6495779"/>
            <a:ext cx="3735768" cy="226497"/>
          </a:xfrm>
          <a:prstGeom prst="rect">
            <a:avLst/>
          </a:prstGeom>
        </p:spPr>
      </p:pic>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23869435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1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1" y="1207042"/>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6000" y="2726556"/>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7">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 id="2147485356" r:id="rId24"/>
    <p:sldLayoutId id="2147485357" r:id="rId25"/>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6096000" y="1909485"/>
            <a:ext cx="5113338" cy="2127493"/>
          </a:xfrm>
        </p:spPr>
        <p:txBody>
          <a:bodyPr/>
          <a:lstStyle/>
          <a:p>
            <a:r>
              <a:rPr lang="fr-FR" dirty="0"/>
              <a:t>3D Graphics and Matrix Manipulation</a:t>
            </a:r>
            <a:endParaRPr lang="en-US" dirty="0"/>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The view matrix handles any movement of the camera.</a:t>
            </a:r>
          </a:p>
          <a:p>
            <a:r>
              <a:rPr lang="en-GB" dirty="0"/>
              <a:t>This alters how the scene is viewed.</a:t>
            </a:r>
          </a:p>
          <a:p>
            <a:r>
              <a:rPr lang="en-GB" dirty="0"/>
              <a:t>For example, in a scene with buildings, the user doesn’t want to have to move them all, so instead moves the camera (view matrix) to show what is wanted.</a:t>
            </a:r>
          </a:p>
        </p:txBody>
      </p:sp>
      <p:sp>
        <p:nvSpPr>
          <p:cNvPr id="3" name="Title 2"/>
          <p:cNvSpPr>
            <a:spLocks noGrp="1"/>
          </p:cNvSpPr>
          <p:nvPr>
            <p:ph type="title"/>
          </p:nvPr>
        </p:nvSpPr>
        <p:spPr/>
        <p:txBody>
          <a:bodyPr>
            <a:normAutofit/>
          </a:bodyPr>
          <a:lstStyle/>
          <a:p>
            <a:r>
              <a:rPr lang="en-GB" dirty="0"/>
              <a:t>View Matrix</a:t>
            </a:r>
          </a:p>
        </p:txBody>
      </p:sp>
    </p:spTree>
    <p:extLst>
      <p:ext uri="{BB962C8B-B14F-4D97-AF65-F5344CB8AC3E}">
        <p14:creationId xmlns:p14="http://schemas.microsoft.com/office/powerpoint/2010/main" val="334366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spcAft>
                <a:spcPts val="400"/>
              </a:spcAft>
            </a:pPr>
            <a:r>
              <a:rPr lang="en-GB" dirty="0"/>
              <a:t>The projection matrix handles the depth of the scene.</a:t>
            </a:r>
          </a:p>
          <a:p>
            <a:pPr>
              <a:spcAft>
                <a:spcPts val="400"/>
              </a:spcAft>
            </a:pPr>
            <a:endParaRPr lang="en-GB" dirty="0"/>
          </a:p>
          <a:p>
            <a:pPr>
              <a:spcAft>
                <a:spcPts val="400"/>
              </a:spcAft>
            </a:pPr>
            <a:r>
              <a:rPr lang="en-GB" dirty="0"/>
              <a:t>Objects that are closer to the camera are made to look bigger, and objects further away are made to look smaller.</a:t>
            </a:r>
          </a:p>
        </p:txBody>
      </p:sp>
      <p:sp>
        <p:nvSpPr>
          <p:cNvPr id="3" name="Title 2"/>
          <p:cNvSpPr>
            <a:spLocks noGrp="1"/>
          </p:cNvSpPr>
          <p:nvPr>
            <p:ph type="title"/>
          </p:nvPr>
        </p:nvSpPr>
        <p:spPr/>
        <p:txBody>
          <a:bodyPr>
            <a:normAutofit/>
          </a:bodyPr>
          <a:lstStyle/>
          <a:p>
            <a:r>
              <a:rPr lang="en-GB" dirty="0"/>
              <a:t>The Projection Matrix</a:t>
            </a:r>
          </a:p>
        </p:txBody>
      </p:sp>
    </p:spTree>
    <p:extLst>
      <p:ext uri="{BB962C8B-B14F-4D97-AF65-F5344CB8AC3E}">
        <p14:creationId xmlns:p14="http://schemas.microsoft.com/office/powerpoint/2010/main" val="362569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Identity Matrix</a:t>
            </a:r>
          </a:p>
        </p:txBody>
      </p:sp>
      <p:sp>
        <p:nvSpPr>
          <p:cNvPr id="5" name="Content Placeholder 1"/>
          <p:cNvSpPr txBox="1">
            <a:spLocks/>
          </p:cNvSpPr>
          <p:nvPr/>
        </p:nvSpPr>
        <p:spPr>
          <a:xfrm>
            <a:off x="483865" y="1339800"/>
            <a:ext cx="11154300" cy="13272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An identity matrix (In) is an n x n matrix, with a diagonal line of 1s from the top left to the bottom right, and with all other elements set as 0:</a:t>
            </a:r>
          </a:p>
        </p:txBody>
      </p:sp>
      <p:sp>
        <p:nvSpPr>
          <p:cNvPr id="6" name="TextBox 5"/>
          <p:cNvSpPr txBox="1"/>
          <p:nvPr/>
        </p:nvSpPr>
        <p:spPr>
          <a:xfrm>
            <a:off x="3810000" y="3413100"/>
            <a:ext cx="381000" cy="533400"/>
          </a:xfrm>
          <a:prstGeom prst="rect">
            <a:avLst/>
          </a:prstGeom>
        </p:spPr>
        <p:txBody>
          <a:bodyPr vert="horz" wrap="none" lIns="0" tIns="0" rIns="0" bIns="0" rtlCol="0" anchor="t">
            <a:noAutofit/>
          </a:bodyPr>
          <a:lstStyle/>
          <a:p>
            <a:r>
              <a:rPr lang="en-GB" sz="3600" i="1" dirty="0">
                <a:latin typeface="Times New Roman" panose="02020603050405020304" pitchFamily="18" charset="0"/>
                <a:cs typeface="Times New Roman" panose="02020603050405020304" pitchFamily="18" charset="0"/>
              </a:rPr>
              <a:t>I</a:t>
            </a:r>
            <a:r>
              <a:rPr lang="en-GB" sz="3600" i="1" baseline="-25000" dirty="0">
                <a:latin typeface="Times New Roman" panose="02020603050405020304" pitchFamily="18" charset="0"/>
                <a:cs typeface="Times New Roman" panose="02020603050405020304" pitchFamily="18" charset="0"/>
              </a:rPr>
              <a:t>3</a:t>
            </a:r>
            <a:endParaRPr lang="en-GB" sz="3600" dirty="0">
              <a:latin typeface="Times New Roman" panose="02020603050405020304" pitchFamily="18" charset="0"/>
              <a:cs typeface="Times New Roman" panose="02020603050405020304" pitchFamily="18" charset="0"/>
            </a:endParaRPr>
          </a:p>
          <a:p>
            <a:endParaRPr lang="en-GB" sz="3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724400" y="3451200"/>
            <a:ext cx="304800" cy="457200"/>
          </a:xfrm>
          <a:prstGeom prst="rect">
            <a:avLst/>
          </a:prstGeom>
        </p:spPr>
        <p:txBody>
          <a:bodyPr vert="horz" wrap="none" lIns="0" tIns="0" rIns="0" bIns="0" rtlCol="0" anchor="t">
            <a:normAutofit/>
          </a:bodyPr>
          <a:lstStyle/>
          <a:p>
            <a:r>
              <a:rPr lang="en-GB" sz="2800" dirty="0"/>
              <a:t>=</a:t>
            </a:r>
          </a:p>
        </p:txBody>
      </p:sp>
      <p:sp>
        <p:nvSpPr>
          <p:cNvPr id="8" name="Content Placeholder 1"/>
          <p:cNvSpPr txBox="1">
            <a:spLocks/>
          </p:cNvSpPr>
          <p:nvPr/>
        </p:nvSpPr>
        <p:spPr>
          <a:xfrm>
            <a:off x="483865" y="4953000"/>
            <a:ext cx="11154300" cy="13272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Multiplying any matrix by the identity matrix, will provide a result of the same matrix that the identity matrix is multiplied by.  This assumes that it abides by the rule that the matrix has the same number of columns in A relative to rows in B.</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354" y="2561320"/>
            <a:ext cx="3020646" cy="2239280"/>
          </a:xfrm>
          <a:prstGeom prst="rect">
            <a:avLst/>
          </a:prstGeom>
        </p:spPr>
      </p:pic>
      <p:sp>
        <p:nvSpPr>
          <p:cNvPr id="10" name="TextBox 9"/>
          <p:cNvSpPr txBox="1"/>
          <p:nvPr/>
        </p:nvSpPr>
        <p:spPr>
          <a:xfrm>
            <a:off x="6019800" y="29192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11" name="TextBox 10"/>
          <p:cNvSpPr txBox="1"/>
          <p:nvPr/>
        </p:nvSpPr>
        <p:spPr>
          <a:xfrm>
            <a:off x="6681177" y="2910639"/>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2" name="TextBox 11"/>
          <p:cNvSpPr txBox="1"/>
          <p:nvPr/>
        </p:nvSpPr>
        <p:spPr>
          <a:xfrm>
            <a:off x="7376928" y="29192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4" name="TextBox 13"/>
          <p:cNvSpPr txBox="1"/>
          <p:nvPr/>
        </p:nvSpPr>
        <p:spPr>
          <a:xfrm>
            <a:off x="6019800" y="33764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5" name="TextBox 14"/>
          <p:cNvSpPr txBox="1"/>
          <p:nvPr/>
        </p:nvSpPr>
        <p:spPr>
          <a:xfrm>
            <a:off x="6681177" y="33764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16" name="TextBox 15"/>
          <p:cNvSpPr txBox="1"/>
          <p:nvPr/>
        </p:nvSpPr>
        <p:spPr>
          <a:xfrm>
            <a:off x="7376928" y="33750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8" name="TextBox 17"/>
          <p:cNvSpPr txBox="1"/>
          <p:nvPr/>
        </p:nvSpPr>
        <p:spPr>
          <a:xfrm>
            <a:off x="6019800" y="3891378"/>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9" name="TextBox 18"/>
          <p:cNvSpPr txBox="1"/>
          <p:nvPr/>
        </p:nvSpPr>
        <p:spPr>
          <a:xfrm>
            <a:off x="6681177" y="3894415"/>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20" name="TextBox 19"/>
          <p:cNvSpPr txBox="1"/>
          <p:nvPr/>
        </p:nvSpPr>
        <p:spPr>
          <a:xfrm>
            <a:off x="7376928" y="3894415"/>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2182768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Matrix addition is very simple; simply add the corresponding elements to obtain the result element in the final matrix.</a:t>
            </a:r>
          </a:p>
        </p:txBody>
      </p:sp>
      <p:sp>
        <p:nvSpPr>
          <p:cNvPr id="3" name="Title 2"/>
          <p:cNvSpPr>
            <a:spLocks noGrp="1"/>
          </p:cNvSpPr>
          <p:nvPr>
            <p:ph type="title"/>
          </p:nvPr>
        </p:nvSpPr>
        <p:spPr/>
        <p:txBody>
          <a:bodyPr>
            <a:normAutofit/>
          </a:bodyPr>
          <a:lstStyle/>
          <a:p>
            <a:r>
              <a:rPr lang="en-GB" dirty="0"/>
              <a:t>Matrix Addition</a:t>
            </a:r>
          </a:p>
        </p:txBody>
      </p:sp>
      <p:sp>
        <p:nvSpPr>
          <p:cNvPr id="6" name="TextBox 5"/>
          <p:cNvSpPr txBox="1"/>
          <p:nvPr/>
        </p:nvSpPr>
        <p:spPr>
          <a:xfrm>
            <a:off x="5715000" y="2928332"/>
            <a:ext cx="304800" cy="641414"/>
          </a:xfrm>
          <a:prstGeom prst="rect">
            <a:avLst/>
          </a:prstGeom>
        </p:spPr>
        <p:txBody>
          <a:bodyPr vert="horz" wrap="none" lIns="0" tIns="0" rIns="0" bIns="0" rtlCol="0" anchor="t">
            <a:normAutofit/>
          </a:bodyPr>
          <a:lstStyle/>
          <a:p>
            <a:r>
              <a:rPr lang="en-GB" sz="4000" dirty="0"/>
              <a:t>+</a:t>
            </a:r>
          </a:p>
        </p:txBody>
      </p:sp>
      <p:sp>
        <p:nvSpPr>
          <p:cNvPr id="9" name="TextBox 8"/>
          <p:cNvSpPr txBox="1"/>
          <p:nvPr/>
        </p:nvSpPr>
        <p:spPr>
          <a:xfrm>
            <a:off x="5715000" y="5334000"/>
            <a:ext cx="304800" cy="609600"/>
          </a:xfrm>
          <a:prstGeom prst="rect">
            <a:avLst/>
          </a:prstGeom>
        </p:spPr>
        <p:txBody>
          <a:bodyPr vert="horz" wrap="none" lIns="0" tIns="0" rIns="0" bIns="0" rtlCol="0" anchor="t">
            <a:normAutofit/>
          </a:bodyPr>
          <a:lstStyle/>
          <a:p>
            <a:r>
              <a:rPr lang="en-GB" sz="3200" dirty="0"/>
              <a: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5288" y="2362200"/>
            <a:ext cx="2672513" cy="1981200"/>
          </a:xfrm>
          <a:prstGeom prst="rect">
            <a:avLst/>
          </a:prstGeom>
        </p:spPr>
      </p:pic>
      <p:sp>
        <p:nvSpPr>
          <p:cNvPr id="11" name="TextBox 10"/>
          <p:cNvSpPr txBox="1"/>
          <p:nvPr/>
        </p:nvSpPr>
        <p:spPr>
          <a:xfrm>
            <a:off x="3374641" y="2667000"/>
            <a:ext cx="381000" cy="381000"/>
          </a:xfrm>
          <a:prstGeom prst="rect">
            <a:avLst/>
          </a:prstGeom>
        </p:spPr>
        <p:txBody>
          <a:bodyPr vert="horz" wrap="square" lIns="0" tIns="0" rIns="0" bIns="0" rtlCol="0" anchor="t">
            <a:noAutofit/>
          </a:bodyPr>
          <a:lstStyle/>
          <a:p>
            <a:r>
              <a:rPr lang="en-GB" sz="3600" b="1" dirty="0">
                <a:latin typeface="Arial" panose="020B0604020202020204" pitchFamily="34" charset="0"/>
                <a:cs typeface="Arial" panose="020B0604020202020204" pitchFamily="34" charset="0"/>
              </a:rPr>
              <a:t>4</a:t>
            </a:r>
          </a:p>
        </p:txBody>
      </p:sp>
      <p:sp>
        <p:nvSpPr>
          <p:cNvPr id="12" name="TextBox 11"/>
          <p:cNvSpPr txBox="1"/>
          <p:nvPr/>
        </p:nvSpPr>
        <p:spPr>
          <a:xfrm>
            <a:off x="4136641" y="2667000"/>
            <a:ext cx="381000" cy="381000"/>
          </a:xfrm>
          <a:prstGeom prst="rect">
            <a:avLst/>
          </a:prstGeom>
        </p:spPr>
        <p:txBody>
          <a:bodyPr vert="horz" wrap="square" lIns="0" tIns="0" rIns="0" bIns="0" rtlCol="0" anchor="t">
            <a:noAutofit/>
          </a:bodyPr>
          <a:lstStyle/>
          <a:p>
            <a:r>
              <a:rPr lang="en-GB" sz="3600" b="1" dirty="0">
                <a:latin typeface="Arial" panose="020B0604020202020204" pitchFamily="34" charset="0"/>
                <a:cs typeface="Arial" panose="020B0604020202020204" pitchFamily="34" charset="0"/>
              </a:rPr>
              <a:t>8</a:t>
            </a:r>
          </a:p>
        </p:txBody>
      </p:sp>
      <p:sp>
        <p:nvSpPr>
          <p:cNvPr id="14" name="TextBox 13"/>
          <p:cNvSpPr txBox="1"/>
          <p:nvPr/>
        </p:nvSpPr>
        <p:spPr>
          <a:xfrm>
            <a:off x="3374641" y="3276600"/>
            <a:ext cx="381000" cy="381000"/>
          </a:xfrm>
          <a:prstGeom prst="rect">
            <a:avLst/>
          </a:prstGeom>
        </p:spPr>
        <p:txBody>
          <a:bodyPr vert="horz" wrap="square" lIns="0" tIns="0" rIns="0" bIns="0" rtlCol="0" anchor="t">
            <a:noAutofit/>
          </a:bodyPr>
          <a:lstStyle/>
          <a:p>
            <a:r>
              <a:rPr lang="en-GB" sz="3600" b="1" dirty="0">
                <a:latin typeface="Arial" panose="020B0604020202020204" pitchFamily="34" charset="0"/>
                <a:cs typeface="Arial" panose="020B0604020202020204" pitchFamily="34" charset="0"/>
              </a:rPr>
              <a:t>5</a:t>
            </a:r>
          </a:p>
        </p:txBody>
      </p:sp>
      <p:sp>
        <p:nvSpPr>
          <p:cNvPr id="15" name="TextBox 14"/>
          <p:cNvSpPr txBox="1"/>
          <p:nvPr/>
        </p:nvSpPr>
        <p:spPr>
          <a:xfrm>
            <a:off x="4136642" y="3276600"/>
            <a:ext cx="432777" cy="632664"/>
          </a:xfrm>
          <a:prstGeom prst="rect">
            <a:avLst/>
          </a:prstGeom>
        </p:spPr>
        <p:txBody>
          <a:bodyPr vert="horz" wrap="square" lIns="0" tIns="0" rIns="0" bIns="0" rtlCol="0" anchor="t">
            <a:normAutofit/>
          </a:bodyPr>
          <a:lstStyle/>
          <a:p>
            <a:r>
              <a:rPr lang="en-GB" sz="3600" b="1" dirty="0">
                <a:latin typeface="Arial" panose="020B0604020202020204" pitchFamily="34" charset="0"/>
                <a:cs typeface="Arial" panose="020B0604020202020204" pitchFamily="34" charset="0"/>
              </a:rPr>
              <a:t>1</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88" y="2362200"/>
            <a:ext cx="2672513" cy="1981200"/>
          </a:xfrm>
          <a:prstGeom prst="rect">
            <a:avLst/>
          </a:prstGeom>
        </p:spPr>
      </p:pic>
      <p:sp>
        <p:nvSpPr>
          <p:cNvPr id="21" name="TextBox 20"/>
          <p:cNvSpPr txBox="1"/>
          <p:nvPr/>
        </p:nvSpPr>
        <p:spPr>
          <a:xfrm>
            <a:off x="7337041" y="2667000"/>
            <a:ext cx="381000" cy="381000"/>
          </a:xfrm>
          <a:prstGeom prst="rect">
            <a:avLst/>
          </a:prstGeom>
        </p:spPr>
        <p:txBody>
          <a:bodyPr vert="horz" wrap="square" lIns="0" tIns="0" rIns="0" bIns="0" rtlCol="0" anchor="t">
            <a:noAutofit/>
          </a:bodyPr>
          <a:lstStyle/>
          <a:p>
            <a:r>
              <a:rPr lang="en-GB" sz="3600" b="1" dirty="0">
                <a:latin typeface="Arial" panose="020B0604020202020204" pitchFamily="34" charset="0"/>
                <a:cs typeface="Arial" panose="020B0604020202020204" pitchFamily="34" charset="0"/>
              </a:rPr>
              <a:t>3</a:t>
            </a:r>
          </a:p>
        </p:txBody>
      </p:sp>
      <p:sp>
        <p:nvSpPr>
          <p:cNvPr id="22" name="TextBox 21"/>
          <p:cNvSpPr txBox="1"/>
          <p:nvPr/>
        </p:nvSpPr>
        <p:spPr>
          <a:xfrm>
            <a:off x="8099041" y="2667000"/>
            <a:ext cx="381000" cy="381000"/>
          </a:xfrm>
          <a:prstGeom prst="rect">
            <a:avLst/>
          </a:prstGeom>
        </p:spPr>
        <p:txBody>
          <a:bodyPr vert="horz" wrap="square" lIns="0" tIns="0" rIns="0" bIns="0" rtlCol="0" anchor="t">
            <a:noAutofit/>
          </a:bodyPr>
          <a:lstStyle/>
          <a:p>
            <a:r>
              <a:rPr lang="en-GB" sz="3600" b="1" dirty="0">
                <a:latin typeface="Arial" panose="020B0604020202020204" pitchFamily="34" charset="0"/>
                <a:cs typeface="Arial" panose="020B0604020202020204" pitchFamily="34" charset="0"/>
              </a:rPr>
              <a:t>2</a:t>
            </a:r>
          </a:p>
        </p:txBody>
      </p:sp>
      <p:sp>
        <p:nvSpPr>
          <p:cNvPr id="23" name="TextBox 22"/>
          <p:cNvSpPr txBox="1"/>
          <p:nvPr/>
        </p:nvSpPr>
        <p:spPr>
          <a:xfrm>
            <a:off x="7337041" y="3276600"/>
            <a:ext cx="381000" cy="381000"/>
          </a:xfrm>
          <a:prstGeom prst="rect">
            <a:avLst/>
          </a:prstGeom>
        </p:spPr>
        <p:txBody>
          <a:bodyPr vert="horz" wrap="square" lIns="0" tIns="0" rIns="0" bIns="0" rtlCol="0" anchor="t">
            <a:noAutofit/>
          </a:bodyPr>
          <a:lstStyle/>
          <a:p>
            <a:r>
              <a:rPr lang="en-GB" sz="3600" b="1" dirty="0">
                <a:latin typeface="Arial" panose="020B0604020202020204" pitchFamily="34" charset="0"/>
                <a:cs typeface="Arial" panose="020B0604020202020204" pitchFamily="34" charset="0"/>
              </a:rPr>
              <a:t>6</a:t>
            </a:r>
          </a:p>
        </p:txBody>
      </p:sp>
      <p:sp>
        <p:nvSpPr>
          <p:cNvPr id="24" name="TextBox 23"/>
          <p:cNvSpPr txBox="1"/>
          <p:nvPr/>
        </p:nvSpPr>
        <p:spPr>
          <a:xfrm>
            <a:off x="8099042" y="3276600"/>
            <a:ext cx="432777" cy="632664"/>
          </a:xfrm>
          <a:prstGeom prst="rect">
            <a:avLst/>
          </a:prstGeom>
        </p:spPr>
        <p:txBody>
          <a:bodyPr vert="horz" wrap="square" lIns="0" tIns="0" rIns="0" bIns="0" rtlCol="0" anchor="t">
            <a:normAutofit/>
          </a:bodyPr>
          <a:lstStyle/>
          <a:p>
            <a:r>
              <a:rPr lang="en-GB" sz="3600" b="1" dirty="0">
                <a:latin typeface="Arial" panose="020B0604020202020204" pitchFamily="34" charset="0"/>
                <a:cs typeface="Arial" panose="020B0604020202020204" pitchFamily="34" charset="0"/>
              </a:rPr>
              <a:t>1</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1" y="4495800"/>
            <a:ext cx="2672513" cy="1981200"/>
          </a:xfrm>
          <a:prstGeom prst="rect">
            <a:avLst/>
          </a:prstGeom>
        </p:spPr>
      </p:pic>
      <p:sp>
        <p:nvSpPr>
          <p:cNvPr id="26" name="TextBox 25"/>
          <p:cNvSpPr txBox="1"/>
          <p:nvPr/>
        </p:nvSpPr>
        <p:spPr>
          <a:xfrm>
            <a:off x="3084300" y="4876800"/>
            <a:ext cx="978388" cy="381000"/>
          </a:xfrm>
          <a:prstGeom prst="rect">
            <a:avLst/>
          </a:prstGeom>
        </p:spPr>
        <p:txBody>
          <a:bodyPr vert="horz" wrap="square" lIns="0" tIns="0" rIns="0" bIns="0" rtlCol="0" anchor="t">
            <a:noAutofit/>
          </a:bodyPr>
          <a:lstStyle/>
          <a:p>
            <a:r>
              <a:rPr lang="en-GB" sz="2800" b="1" dirty="0">
                <a:latin typeface="Arial" panose="020B0604020202020204" pitchFamily="34" charset="0"/>
                <a:cs typeface="Arial" panose="020B0604020202020204" pitchFamily="34" charset="0"/>
              </a:rPr>
              <a:t>4+3</a:t>
            </a:r>
          </a:p>
        </p:txBody>
      </p:sp>
      <p:sp>
        <p:nvSpPr>
          <p:cNvPr id="27" name="TextBox 26"/>
          <p:cNvSpPr txBox="1"/>
          <p:nvPr/>
        </p:nvSpPr>
        <p:spPr>
          <a:xfrm>
            <a:off x="3964429" y="4869628"/>
            <a:ext cx="1121159" cy="381000"/>
          </a:xfrm>
          <a:prstGeom prst="rect">
            <a:avLst/>
          </a:prstGeom>
        </p:spPr>
        <p:txBody>
          <a:bodyPr vert="horz" wrap="square" lIns="0" tIns="0" rIns="0" bIns="0" rtlCol="0" anchor="t">
            <a:noAutofit/>
          </a:bodyPr>
          <a:lstStyle/>
          <a:p>
            <a:r>
              <a:rPr lang="en-GB" sz="2800" b="1" dirty="0">
                <a:latin typeface="Arial" panose="020B0604020202020204" pitchFamily="34" charset="0"/>
                <a:cs typeface="Arial" panose="020B0604020202020204" pitchFamily="34" charset="0"/>
              </a:rPr>
              <a:t>8+2</a:t>
            </a:r>
          </a:p>
        </p:txBody>
      </p:sp>
      <p:sp>
        <p:nvSpPr>
          <p:cNvPr id="28" name="TextBox 27"/>
          <p:cNvSpPr txBox="1"/>
          <p:nvPr/>
        </p:nvSpPr>
        <p:spPr>
          <a:xfrm>
            <a:off x="3084301" y="5478077"/>
            <a:ext cx="1194777" cy="381000"/>
          </a:xfrm>
          <a:prstGeom prst="rect">
            <a:avLst/>
          </a:prstGeom>
        </p:spPr>
        <p:txBody>
          <a:bodyPr vert="horz" wrap="square" lIns="0" tIns="0" rIns="0" bIns="0" rtlCol="0" anchor="t">
            <a:noAutofit/>
          </a:bodyPr>
          <a:lstStyle/>
          <a:p>
            <a:r>
              <a:rPr lang="en-GB" sz="2800" b="1" dirty="0">
                <a:latin typeface="Arial" panose="020B0604020202020204" pitchFamily="34" charset="0"/>
                <a:cs typeface="Arial" panose="020B0604020202020204" pitchFamily="34" charset="0"/>
              </a:rPr>
              <a:t>5+6</a:t>
            </a:r>
          </a:p>
        </p:txBody>
      </p:sp>
      <p:sp>
        <p:nvSpPr>
          <p:cNvPr id="29" name="TextBox 28"/>
          <p:cNvSpPr txBox="1"/>
          <p:nvPr/>
        </p:nvSpPr>
        <p:spPr>
          <a:xfrm>
            <a:off x="3964429" y="5486400"/>
            <a:ext cx="789005" cy="632664"/>
          </a:xfrm>
          <a:prstGeom prst="rect">
            <a:avLst/>
          </a:prstGeom>
        </p:spPr>
        <p:txBody>
          <a:bodyPr vert="horz" wrap="square" lIns="0" tIns="0" rIns="0" bIns="0" rtlCol="0" anchor="t">
            <a:normAutofit/>
          </a:bodyPr>
          <a:lstStyle/>
          <a:p>
            <a:r>
              <a:rPr lang="en-GB" sz="2800" b="1" dirty="0">
                <a:latin typeface="Arial" panose="020B0604020202020204" pitchFamily="34" charset="0"/>
                <a:cs typeface="Arial" panose="020B0604020202020204" pitchFamily="34" charset="0"/>
              </a:rPr>
              <a:t>1+1</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88" y="4495800"/>
            <a:ext cx="2672513" cy="1981200"/>
          </a:xfrm>
          <a:prstGeom prst="rect">
            <a:avLst/>
          </a:prstGeom>
        </p:spPr>
      </p:pic>
      <p:sp>
        <p:nvSpPr>
          <p:cNvPr id="31" name="TextBox 30"/>
          <p:cNvSpPr txBox="1"/>
          <p:nvPr/>
        </p:nvSpPr>
        <p:spPr>
          <a:xfrm>
            <a:off x="7337041" y="4800600"/>
            <a:ext cx="381000" cy="381000"/>
          </a:xfrm>
          <a:prstGeom prst="rect">
            <a:avLst/>
          </a:prstGeom>
        </p:spPr>
        <p:txBody>
          <a:bodyPr vert="horz" wrap="square" lIns="0" tIns="0" rIns="0" bIns="0" rtlCol="0" anchor="t">
            <a:noAutofit/>
          </a:bodyPr>
          <a:lstStyle/>
          <a:p>
            <a:r>
              <a:rPr lang="en-GB" sz="3600" b="1" dirty="0">
                <a:latin typeface="Arial" panose="020B0604020202020204" pitchFamily="34" charset="0"/>
                <a:cs typeface="Arial" panose="020B0604020202020204" pitchFamily="34" charset="0"/>
              </a:rPr>
              <a:t>7</a:t>
            </a:r>
          </a:p>
        </p:txBody>
      </p:sp>
      <p:sp>
        <p:nvSpPr>
          <p:cNvPr id="32" name="TextBox 31"/>
          <p:cNvSpPr txBox="1"/>
          <p:nvPr/>
        </p:nvSpPr>
        <p:spPr>
          <a:xfrm>
            <a:off x="7924801" y="4800600"/>
            <a:ext cx="511559" cy="381000"/>
          </a:xfrm>
          <a:prstGeom prst="rect">
            <a:avLst/>
          </a:prstGeom>
        </p:spPr>
        <p:txBody>
          <a:bodyPr vert="horz" wrap="square" lIns="0" tIns="0" rIns="0" bIns="0" rtlCol="0" anchor="t">
            <a:noAutofit/>
          </a:bodyPr>
          <a:lstStyle/>
          <a:p>
            <a:r>
              <a:rPr lang="en-GB" sz="3600" b="1" dirty="0">
                <a:latin typeface="Arial" panose="020B0604020202020204" pitchFamily="34" charset="0"/>
                <a:cs typeface="Arial" panose="020B0604020202020204" pitchFamily="34" charset="0"/>
              </a:rPr>
              <a:t>10</a:t>
            </a:r>
          </a:p>
        </p:txBody>
      </p:sp>
      <p:sp>
        <p:nvSpPr>
          <p:cNvPr id="33" name="TextBox 32"/>
          <p:cNvSpPr txBox="1"/>
          <p:nvPr/>
        </p:nvSpPr>
        <p:spPr>
          <a:xfrm>
            <a:off x="7239000" y="5486400"/>
            <a:ext cx="546902" cy="381000"/>
          </a:xfrm>
          <a:prstGeom prst="rect">
            <a:avLst/>
          </a:prstGeom>
        </p:spPr>
        <p:txBody>
          <a:bodyPr vert="horz" wrap="square" lIns="0" tIns="0" rIns="0" bIns="0" rtlCol="0" anchor="t">
            <a:noAutofit/>
          </a:bodyPr>
          <a:lstStyle/>
          <a:p>
            <a:r>
              <a:rPr lang="en-GB" sz="3600" b="1" dirty="0">
                <a:latin typeface="Arial" panose="020B0604020202020204" pitchFamily="34" charset="0"/>
                <a:cs typeface="Arial" panose="020B0604020202020204" pitchFamily="34" charset="0"/>
              </a:rPr>
              <a:t>11</a:t>
            </a:r>
          </a:p>
        </p:txBody>
      </p:sp>
      <p:sp>
        <p:nvSpPr>
          <p:cNvPr id="34" name="TextBox 33"/>
          <p:cNvSpPr txBox="1"/>
          <p:nvPr/>
        </p:nvSpPr>
        <p:spPr>
          <a:xfrm>
            <a:off x="8077201" y="5486400"/>
            <a:ext cx="432777" cy="632664"/>
          </a:xfrm>
          <a:prstGeom prst="rect">
            <a:avLst/>
          </a:prstGeom>
        </p:spPr>
        <p:txBody>
          <a:bodyPr vert="horz" wrap="square" lIns="0" tIns="0" rIns="0" bIns="0" rtlCol="0" anchor="t">
            <a:normAutofit/>
          </a:bodyPr>
          <a:lstStyle/>
          <a:p>
            <a:r>
              <a:rPr lang="en-GB" sz="3600" b="1"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211184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83865" y="1236479"/>
            <a:ext cx="11154300" cy="4680000"/>
          </a:xfrm>
        </p:spPr>
        <p:txBody>
          <a:bodyPr/>
          <a:lstStyle/>
          <a:p>
            <a:pPr>
              <a:spcAft>
                <a:spcPts val="400"/>
              </a:spcAft>
            </a:pPr>
            <a:r>
              <a:rPr lang="en-GB" dirty="0"/>
              <a:t>Multiply the elements of a row in A with the corresponding column in B and add up the results.</a:t>
            </a:r>
          </a:p>
          <a:p>
            <a:pPr>
              <a:spcAft>
                <a:spcPts val="400"/>
              </a:spcAft>
            </a:pPr>
            <a:endParaRPr lang="en-GB" dirty="0"/>
          </a:p>
          <a:p>
            <a:pPr>
              <a:spcAft>
                <a:spcPts val="400"/>
              </a:spcAft>
            </a:pPr>
            <a:r>
              <a:rPr lang="en-GB" dirty="0"/>
              <a:t>The number of columns in the first matrix must equal the number of rows in the second matrix.</a:t>
            </a:r>
          </a:p>
          <a:p>
            <a:pPr>
              <a:spcAft>
                <a:spcPts val="400"/>
              </a:spcAft>
            </a:pPr>
            <a:endParaRPr lang="en-GB" dirty="0"/>
          </a:p>
          <a:p>
            <a:pPr>
              <a:spcAft>
                <a:spcPts val="400"/>
              </a:spcAft>
            </a:pPr>
            <a:r>
              <a:rPr lang="en-GB" dirty="0"/>
              <a:t>An example of matrix multiplication is shown on the next slide.</a:t>
            </a:r>
          </a:p>
        </p:txBody>
      </p:sp>
      <p:sp>
        <p:nvSpPr>
          <p:cNvPr id="3" name="Title 2"/>
          <p:cNvSpPr>
            <a:spLocks noGrp="1"/>
          </p:cNvSpPr>
          <p:nvPr>
            <p:ph type="title"/>
          </p:nvPr>
        </p:nvSpPr>
        <p:spPr/>
        <p:txBody>
          <a:bodyPr>
            <a:normAutofit/>
          </a:bodyPr>
          <a:lstStyle/>
          <a:p>
            <a:r>
              <a:rPr lang="en-GB" dirty="0"/>
              <a:t>Matrix Multiplication</a:t>
            </a:r>
          </a:p>
        </p:txBody>
      </p:sp>
    </p:spTree>
    <p:extLst>
      <p:ext uri="{BB962C8B-B14F-4D97-AF65-F5344CB8AC3E}">
        <p14:creationId xmlns:p14="http://schemas.microsoft.com/office/powerpoint/2010/main" val="212285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Matrix Multiplication</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9472" t="33879" r="21056" b="25014"/>
          <a:stretch/>
        </p:blipFill>
        <p:spPr>
          <a:xfrm>
            <a:off x="5798661" y="2057401"/>
            <a:ext cx="330897" cy="340693"/>
          </a:xfrm>
          <a:prstGeom prst="rect">
            <a:avLst/>
          </a:prstGeom>
        </p:spPr>
      </p:pic>
      <p:sp>
        <p:nvSpPr>
          <p:cNvPr id="9" name="TextBox 8"/>
          <p:cNvSpPr txBox="1"/>
          <p:nvPr/>
        </p:nvSpPr>
        <p:spPr>
          <a:xfrm>
            <a:off x="7600322" y="4351451"/>
            <a:ext cx="304800" cy="590808"/>
          </a:xfrm>
          <a:prstGeom prst="rect">
            <a:avLst/>
          </a:prstGeom>
        </p:spPr>
        <p:txBody>
          <a:bodyPr vert="horz" wrap="none" lIns="0" tIns="0" rIns="0" bIns="0" rtlCol="0" anchor="t">
            <a:normAutofit/>
          </a:bodyPr>
          <a:lstStyle/>
          <a:p>
            <a:r>
              <a:rPr lang="en-GB" sz="3600" dirty="0"/>
              <a: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688" y="1295400"/>
            <a:ext cx="2672513" cy="1981200"/>
          </a:xfrm>
          <a:prstGeom prst="rect">
            <a:avLst/>
          </a:prstGeom>
        </p:spPr>
      </p:pic>
      <p:sp>
        <p:nvSpPr>
          <p:cNvPr id="11" name="TextBox 10"/>
          <p:cNvSpPr txBox="1"/>
          <p:nvPr/>
        </p:nvSpPr>
        <p:spPr>
          <a:xfrm>
            <a:off x="3804487" y="15240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3</a:t>
            </a:r>
          </a:p>
        </p:txBody>
      </p:sp>
      <p:sp>
        <p:nvSpPr>
          <p:cNvPr id="12" name="TextBox 11"/>
          <p:cNvSpPr txBox="1"/>
          <p:nvPr/>
        </p:nvSpPr>
        <p:spPr>
          <a:xfrm>
            <a:off x="4337887" y="15240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4</a:t>
            </a:r>
          </a:p>
        </p:txBody>
      </p:sp>
      <p:sp>
        <p:nvSpPr>
          <p:cNvPr id="13" name="TextBox 12"/>
          <p:cNvSpPr txBox="1"/>
          <p:nvPr/>
        </p:nvSpPr>
        <p:spPr>
          <a:xfrm>
            <a:off x="3804487" y="2017093"/>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1</a:t>
            </a:r>
          </a:p>
        </p:txBody>
      </p:sp>
      <p:sp>
        <p:nvSpPr>
          <p:cNvPr id="15" name="TextBox 14"/>
          <p:cNvSpPr txBox="1"/>
          <p:nvPr/>
        </p:nvSpPr>
        <p:spPr>
          <a:xfrm>
            <a:off x="4871287" y="15240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1</a:t>
            </a:r>
          </a:p>
        </p:txBody>
      </p:sp>
      <p:sp>
        <p:nvSpPr>
          <p:cNvPr id="16" name="TextBox 15"/>
          <p:cNvSpPr txBox="1"/>
          <p:nvPr/>
        </p:nvSpPr>
        <p:spPr>
          <a:xfrm>
            <a:off x="4368087" y="2037246"/>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7</a:t>
            </a:r>
          </a:p>
        </p:txBody>
      </p:sp>
      <p:sp>
        <p:nvSpPr>
          <p:cNvPr id="17" name="TextBox 16"/>
          <p:cNvSpPr txBox="1"/>
          <p:nvPr/>
        </p:nvSpPr>
        <p:spPr>
          <a:xfrm>
            <a:off x="4871287" y="2019782"/>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3</a:t>
            </a:r>
          </a:p>
        </p:txBody>
      </p:sp>
      <p:sp>
        <p:nvSpPr>
          <p:cNvPr id="18" name="TextBox 17"/>
          <p:cNvSpPr txBox="1"/>
          <p:nvPr/>
        </p:nvSpPr>
        <p:spPr>
          <a:xfrm>
            <a:off x="3804487" y="25146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5</a:t>
            </a:r>
          </a:p>
        </p:txBody>
      </p:sp>
      <p:sp>
        <p:nvSpPr>
          <p:cNvPr id="19" name="TextBox 18"/>
          <p:cNvSpPr txBox="1"/>
          <p:nvPr/>
        </p:nvSpPr>
        <p:spPr>
          <a:xfrm>
            <a:off x="4337887" y="25146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6</a:t>
            </a:r>
          </a:p>
        </p:txBody>
      </p:sp>
      <p:sp>
        <p:nvSpPr>
          <p:cNvPr id="20" name="TextBox 19"/>
          <p:cNvSpPr txBox="1"/>
          <p:nvPr/>
        </p:nvSpPr>
        <p:spPr>
          <a:xfrm>
            <a:off x="4871287" y="25146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2</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888" y="1295400"/>
            <a:ext cx="2672513" cy="1981200"/>
          </a:xfrm>
          <a:prstGeom prst="rect">
            <a:avLst/>
          </a:prstGeom>
        </p:spPr>
      </p:pic>
      <p:sp>
        <p:nvSpPr>
          <p:cNvPr id="23" name="TextBox 22"/>
          <p:cNvSpPr txBox="1"/>
          <p:nvPr/>
        </p:nvSpPr>
        <p:spPr>
          <a:xfrm>
            <a:off x="6928687" y="15240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7</a:t>
            </a:r>
          </a:p>
        </p:txBody>
      </p:sp>
      <p:sp>
        <p:nvSpPr>
          <p:cNvPr id="24" name="TextBox 23"/>
          <p:cNvSpPr txBox="1"/>
          <p:nvPr/>
        </p:nvSpPr>
        <p:spPr>
          <a:xfrm>
            <a:off x="7462087" y="15240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1</a:t>
            </a:r>
          </a:p>
        </p:txBody>
      </p:sp>
      <p:sp>
        <p:nvSpPr>
          <p:cNvPr id="25" name="TextBox 24"/>
          <p:cNvSpPr txBox="1"/>
          <p:nvPr/>
        </p:nvSpPr>
        <p:spPr>
          <a:xfrm>
            <a:off x="6928687" y="2017093"/>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2</a:t>
            </a:r>
          </a:p>
        </p:txBody>
      </p:sp>
      <p:sp>
        <p:nvSpPr>
          <p:cNvPr id="26" name="TextBox 25"/>
          <p:cNvSpPr txBox="1"/>
          <p:nvPr/>
        </p:nvSpPr>
        <p:spPr>
          <a:xfrm>
            <a:off x="7995487" y="15240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9</a:t>
            </a:r>
          </a:p>
        </p:txBody>
      </p:sp>
      <p:sp>
        <p:nvSpPr>
          <p:cNvPr id="27" name="TextBox 26"/>
          <p:cNvSpPr txBox="1"/>
          <p:nvPr/>
        </p:nvSpPr>
        <p:spPr>
          <a:xfrm>
            <a:off x="7477680" y="2017093"/>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3</a:t>
            </a:r>
          </a:p>
        </p:txBody>
      </p:sp>
      <p:sp>
        <p:nvSpPr>
          <p:cNvPr id="28" name="TextBox 27"/>
          <p:cNvSpPr txBox="1"/>
          <p:nvPr/>
        </p:nvSpPr>
        <p:spPr>
          <a:xfrm>
            <a:off x="7995487" y="2019782"/>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4</a:t>
            </a:r>
          </a:p>
        </p:txBody>
      </p:sp>
      <p:sp>
        <p:nvSpPr>
          <p:cNvPr id="29" name="TextBox 28"/>
          <p:cNvSpPr txBox="1"/>
          <p:nvPr/>
        </p:nvSpPr>
        <p:spPr>
          <a:xfrm>
            <a:off x="6928687" y="25146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5</a:t>
            </a:r>
          </a:p>
        </p:txBody>
      </p:sp>
      <p:sp>
        <p:nvSpPr>
          <p:cNvPr id="30" name="TextBox 29"/>
          <p:cNvSpPr txBox="1"/>
          <p:nvPr/>
        </p:nvSpPr>
        <p:spPr>
          <a:xfrm>
            <a:off x="7462087" y="25146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1</a:t>
            </a:r>
          </a:p>
        </p:txBody>
      </p:sp>
      <p:sp>
        <p:nvSpPr>
          <p:cNvPr id="31" name="TextBox 30"/>
          <p:cNvSpPr txBox="1"/>
          <p:nvPr/>
        </p:nvSpPr>
        <p:spPr>
          <a:xfrm>
            <a:off x="7995487" y="25146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6</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288" y="3657600"/>
            <a:ext cx="2824913" cy="1981200"/>
          </a:xfrm>
          <a:prstGeom prst="rect">
            <a:avLst/>
          </a:prstGeom>
        </p:spPr>
      </p:pic>
      <p:sp>
        <p:nvSpPr>
          <p:cNvPr id="33" name="TextBox 32"/>
          <p:cNvSpPr txBox="1"/>
          <p:nvPr/>
        </p:nvSpPr>
        <p:spPr>
          <a:xfrm>
            <a:off x="8534400" y="38862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34</a:t>
            </a:r>
          </a:p>
        </p:txBody>
      </p:sp>
      <p:sp>
        <p:nvSpPr>
          <p:cNvPr id="34" name="TextBox 33"/>
          <p:cNvSpPr txBox="1"/>
          <p:nvPr/>
        </p:nvSpPr>
        <p:spPr>
          <a:xfrm>
            <a:off x="9067800" y="38862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16</a:t>
            </a:r>
          </a:p>
        </p:txBody>
      </p:sp>
      <p:sp>
        <p:nvSpPr>
          <p:cNvPr id="35" name="TextBox 34"/>
          <p:cNvSpPr txBox="1"/>
          <p:nvPr/>
        </p:nvSpPr>
        <p:spPr>
          <a:xfrm>
            <a:off x="8534400" y="4379293"/>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36</a:t>
            </a:r>
          </a:p>
        </p:txBody>
      </p:sp>
      <p:sp>
        <p:nvSpPr>
          <p:cNvPr id="36" name="TextBox 35"/>
          <p:cNvSpPr txBox="1"/>
          <p:nvPr/>
        </p:nvSpPr>
        <p:spPr>
          <a:xfrm>
            <a:off x="9671887" y="38862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49</a:t>
            </a:r>
          </a:p>
        </p:txBody>
      </p:sp>
      <p:sp>
        <p:nvSpPr>
          <p:cNvPr id="37" name="TextBox 36"/>
          <p:cNvSpPr txBox="1"/>
          <p:nvPr/>
        </p:nvSpPr>
        <p:spPr>
          <a:xfrm>
            <a:off x="9067800" y="44196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25</a:t>
            </a:r>
          </a:p>
        </p:txBody>
      </p:sp>
      <p:sp>
        <p:nvSpPr>
          <p:cNvPr id="38" name="TextBox 37"/>
          <p:cNvSpPr txBox="1"/>
          <p:nvPr/>
        </p:nvSpPr>
        <p:spPr>
          <a:xfrm>
            <a:off x="9671887" y="4381982"/>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55</a:t>
            </a:r>
          </a:p>
        </p:txBody>
      </p:sp>
      <p:sp>
        <p:nvSpPr>
          <p:cNvPr id="39" name="TextBox 38"/>
          <p:cNvSpPr txBox="1"/>
          <p:nvPr/>
        </p:nvSpPr>
        <p:spPr>
          <a:xfrm>
            <a:off x="8534400" y="48768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57</a:t>
            </a:r>
          </a:p>
        </p:txBody>
      </p:sp>
      <p:sp>
        <p:nvSpPr>
          <p:cNvPr id="40" name="TextBox 39"/>
          <p:cNvSpPr txBox="1"/>
          <p:nvPr/>
        </p:nvSpPr>
        <p:spPr>
          <a:xfrm>
            <a:off x="9067800" y="48768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25</a:t>
            </a:r>
          </a:p>
        </p:txBody>
      </p:sp>
      <p:sp>
        <p:nvSpPr>
          <p:cNvPr id="41" name="TextBox 40"/>
          <p:cNvSpPr txBox="1"/>
          <p:nvPr/>
        </p:nvSpPr>
        <p:spPr>
          <a:xfrm>
            <a:off x="9671887" y="4876800"/>
            <a:ext cx="381000" cy="38100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81</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8078" t="7143" r="11150" b="14887"/>
          <a:stretch/>
        </p:blipFill>
        <p:spPr>
          <a:xfrm>
            <a:off x="880470" y="3352800"/>
            <a:ext cx="6510930" cy="2495774"/>
          </a:xfrm>
          <a:prstGeom prst="rect">
            <a:avLst/>
          </a:prstGeom>
        </p:spPr>
      </p:pic>
      <p:sp>
        <p:nvSpPr>
          <p:cNvPr id="43" name="TextBox 42"/>
          <p:cNvSpPr txBox="1"/>
          <p:nvPr/>
        </p:nvSpPr>
        <p:spPr>
          <a:xfrm>
            <a:off x="1136551" y="3600674"/>
            <a:ext cx="2019301" cy="438366"/>
          </a:xfrm>
          <a:prstGeom prst="rect">
            <a:avLst/>
          </a:prstGeom>
        </p:spPr>
        <p:txBody>
          <a:bodyPr vert="horz" wrap="square" lIns="0" tIns="0" rIns="0" bIns="0" rtlCol="0" anchor="t">
            <a:noAutofit/>
          </a:bodyPr>
          <a:lstStyle/>
          <a:p>
            <a:r>
              <a:rPr lang="en-GB" sz="1600" b="1" dirty="0">
                <a:latin typeface="Arial" panose="020B0604020202020204" pitchFamily="34" charset="0"/>
                <a:cs typeface="Arial" panose="020B0604020202020204" pitchFamily="34" charset="0"/>
              </a:rPr>
              <a:t>3 * 7 + 4 * 2 + 1 * 5</a:t>
            </a:r>
          </a:p>
        </p:txBody>
      </p:sp>
      <p:sp>
        <p:nvSpPr>
          <p:cNvPr id="44" name="TextBox 43"/>
          <p:cNvSpPr txBox="1"/>
          <p:nvPr/>
        </p:nvSpPr>
        <p:spPr>
          <a:xfrm>
            <a:off x="3275664" y="3580063"/>
            <a:ext cx="2051886" cy="438366"/>
          </a:xfrm>
          <a:prstGeom prst="rect">
            <a:avLst/>
          </a:prstGeom>
        </p:spPr>
        <p:txBody>
          <a:bodyPr vert="horz" wrap="square" lIns="0" tIns="0" rIns="0" bIns="0" rtlCol="0" anchor="t">
            <a:noAutofit/>
          </a:bodyPr>
          <a:lstStyle/>
          <a:p>
            <a:r>
              <a:rPr lang="en-GB" sz="1600" b="1" dirty="0">
                <a:latin typeface="Arial" panose="020B0604020202020204" pitchFamily="34" charset="0"/>
                <a:cs typeface="Arial" panose="020B0604020202020204" pitchFamily="34" charset="0"/>
              </a:rPr>
              <a:t>3 * 1 + 4 * 3 + 1 * 1</a:t>
            </a:r>
          </a:p>
        </p:txBody>
      </p:sp>
      <p:sp>
        <p:nvSpPr>
          <p:cNvPr id="45" name="TextBox 44"/>
          <p:cNvSpPr txBox="1"/>
          <p:nvPr/>
        </p:nvSpPr>
        <p:spPr>
          <a:xfrm>
            <a:off x="1136551" y="4476974"/>
            <a:ext cx="2019301" cy="438366"/>
          </a:xfrm>
          <a:prstGeom prst="rect">
            <a:avLst/>
          </a:prstGeom>
        </p:spPr>
        <p:txBody>
          <a:bodyPr vert="horz" wrap="square" lIns="0" tIns="0" rIns="0" bIns="0" rtlCol="0" anchor="t">
            <a:noAutofit/>
          </a:bodyPr>
          <a:lstStyle/>
          <a:p>
            <a:r>
              <a:rPr lang="en-GB" sz="1600" b="1" dirty="0">
                <a:latin typeface="Arial" panose="020B0604020202020204" pitchFamily="34" charset="0"/>
                <a:cs typeface="Arial" panose="020B0604020202020204" pitchFamily="34" charset="0"/>
              </a:rPr>
              <a:t>1 * 7 + 7 * 2 + 3 * 5</a:t>
            </a:r>
          </a:p>
        </p:txBody>
      </p:sp>
      <p:sp>
        <p:nvSpPr>
          <p:cNvPr id="46" name="TextBox 45"/>
          <p:cNvSpPr txBox="1"/>
          <p:nvPr/>
        </p:nvSpPr>
        <p:spPr>
          <a:xfrm>
            <a:off x="5322036" y="3580063"/>
            <a:ext cx="1986715" cy="438366"/>
          </a:xfrm>
          <a:prstGeom prst="rect">
            <a:avLst/>
          </a:prstGeom>
        </p:spPr>
        <p:txBody>
          <a:bodyPr vert="horz" wrap="square" lIns="0" tIns="0" rIns="0" bIns="0" rtlCol="0" anchor="t">
            <a:noAutofit/>
          </a:bodyPr>
          <a:lstStyle/>
          <a:p>
            <a:r>
              <a:rPr lang="en-GB" sz="1600" b="1" dirty="0">
                <a:latin typeface="Arial" panose="020B0604020202020204" pitchFamily="34" charset="0"/>
                <a:cs typeface="Arial" panose="020B0604020202020204" pitchFamily="34" charset="0"/>
              </a:rPr>
              <a:t>3 * 9 + 4 * 4 + 1 * 6</a:t>
            </a:r>
          </a:p>
        </p:txBody>
      </p:sp>
      <p:sp>
        <p:nvSpPr>
          <p:cNvPr id="47" name="TextBox 46"/>
          <p:cNvSpPr txBox="1"/>
          <p:nvPr/>
        </p:nvSpPr>
        <p:spPr>
          <a:xfrm>
            <a:off x="3270150" y="4476974"/>
            <a:ext cx="2133601" cy="438366"/>
          </a:xfrm>
          <a:prstGeom prst="rect">
            <a:avLst/>
          </a:prstGeom>
        </p:spPr>
        <p:txBody>
          <a:bodyPr vert="horz" wrap="square" lIns="0" tIns="0" rIns="0" bIns="0" rtlCol="0" anchor="t">
            <a:noAutofit/>
          </a:bodyPr>
          <a:lstStyle/>
          <a:p>
            <a:r>
              <a:rPr lang="en-GB" sz="1600" b="1" dirty="0">
                <a:latin typeface="Arial" panose="020B0604020202020204" pitchFamily="34" charset="0"/>
                <a:cs typeface="Arial" panose="020B0604020202020204" pitchFamily="34" charset="0"/>
              </a:rPr>
              <a:t>1 * 1 + 7 * 3 + 3 * 1</a:t>
            </a:r>
          </a:p>
        </p:txBody>
      </p:sp>
      <p:sp>
        <p:nvSpPr>
          <p:cNvPr id="48" name="TextBox 47"/>
          <p:cNvSpPr txBox="1"/>
          <p:nvPr/>
        </p:nvSpPr>
        <p:spPr>
          <a:xfrm>
            <a:off x="5322036" y="4476974"/>
            <a:ext cx="2062914" cy="438366"/>
          </a:xfrm>
          <a:prstGeom prst="rect">
            <a:avLst/>
          </a:prstGeom>
        </p:spPr>
        <p:txBody>
          <a:bodyPr vert="horz" wrap="square" lIns="0" tIns="0" rIns="0" bIns="0" rtlCol="0" anchor="t">
            <a:noAutofit/>
          </a:bodyPr>
          <a:lstStyle/>
          <a:p>
            <a:r>
              <a:rPr lang="en-GB" sz="1600" b="1" dirty="0">
                <a:latin typeface="Arial" panose="020B0604020202020204" pitchFamily="34" charset="0"/>
                <a:cs typeface="Arial" panose="020B0604020202020204" pitchFamily="34" charset="0"/>
              </a:rPr>
              <a:t>1 * 9 + 7 * 4 + 3 * 6</a:t>
            </a:r>
          </a:p>
        </p:txBody>
      </p:sp>
      <p:sp>
        <p:nvSpPr>
          <p:cNvPr id="49" name="TextBox 48"/>
          <p:cNvSpPr txBox="1"/>
          <p:nvPr/>
        </p:nvSpPr>
        <p:spPr>
          <a:xfrm>
            <a:off x="1136551" y="5315174"/>
            <a:ext cx="2019301" cy="438366"/>
          </a:xfrm>
          <a:prstGeom prst="rect">
            <a:avLst/>
          </a:prstGeom>
        </p:spPr>
        <p:txBody>
          <a:bodyPr vert="horz" wrap="square" lIns="0" tIns="0" rIns="0" bIns="0" rtlCol="0" anchor="t">
            <a:noAutofit/>
          </a:bodyPr>
          <a:lstStyle/>
          <a:p>
            <a:r>
              <a:rPr lang="en-GB" sz="1600" b="1" dirty="0">
                <a:latin typeface="Arial" panose="020B0604020202020204" pitchFamily="34" charset="0"/>
                <a:cs typeface="Arial" panose="020B0604020202020204" pitchFamily="34" charset="0"/>
              </a:rPr>
              <a:t>5 * 7 + 6 * 2 + 2 * 5</a:t>
            </a:r>
          </a:p>
        </p:txBody>
      </p:sp>
      <p:sp>
        <p:nvSpPr>
          <p:cNvPr id="50" name="TextBox 49"/>
          <p:cNvSpPr txBox="1"/>
          <p:nvPr/>
        </p:nvSpPr>
        <p:spPr>
          <a:xfrm>
            <a:off x="3270148" y="5315174"/>
            <a:ext cx="2057402" cy="438366"/>
          </a:xfrm>
          <a:prstGeom prst="rect">
            <a:avLst/>
          </a:prstGeom>
        </p:spPr>
        <p:txBody>
          <a:bodyPr vert="horz" wrap="square" lIns="0" tIns="0" rIns="0" bIns="0" rtlCol="0" anchor="t">
            <a:noAutofit/>
          </a:bodyPr>
          <a:lstStyle/>
          <a:p>
            <a:r>
              <a:rPr lang="en-GB" sz="1600" b="1" dirty="0">
                <a:latin typeface="Arial" panose="020B0604020202020204" pitchFamily="34" charset="0"/>
                <a:cs typeface="Arial" panose="020B0604020202020204" pitchFamily="34" charset="0"/>
              </a:rPr>
              <a:t>5 * 1 + 6 * 3 + 2 * 1</a:t>
            </a:r>
          </a:p>
        </p:txBody>
      </p:sp>
      <p:sp>
        <p:nvSpPr>
          <p:cNvPr id="51" name="TextBox 50"/>
          <p:cNvSpPr txBox="1"/>
          <p:nvPr/>
        </p:nvSpPr>
        <p:spPr>
          <a:xfrm>
            <a:off x="5327550" y="5315174"/>
            <a:ext cx="1965920" cy="438366"/>
          </a:xfrm>
          <a:prstGeom prst="rect">
            <a:avLst/>
          </a:prstGeom>
        </p:spPr>
        <p:txBody>
          <a:bodyPr vert="horz" wrap="square" lIns="0" tIns="0" rIns="0" bIns="0" rtlCol="0" anchor="t">
            <a:noAutofit/>
          </a:bodyPr>
          <a:lstStyle/>
          <a:p>
            <a:r>
              <a:rPr lang="en-GB" sz="1600" b="1" dirty="0">
                <a:latin typeface="Arial" panose="020B0604020202020204" pitchFamily="34" charset="0"/>
                <a:cs typeface="Arial" panose="020B0604020202020204" pitchFamily="34" charset="0"/>
              </a:rPr>
              <a:t>5 * 9 + 6 * 4 + 2 * 6</a:t>
            </a:r>
          </a:p>
        </p:txBody>
      </p:sp>
    </p:spTree>
    <p:extLst>
      <p:ext uri="{BB962C8B-B14F-4D97-AF65-F5344CB8AC3E}">
        <p14:creationId xmlns:p14="http://schemas.microsoft.com/office/powerpoint/2010/main" val="398115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Multiplication: Code Example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2203" t="37206" r="16749" b="36912"/>
          <a:stretch/>
        </p:blipFill>
        <p:spPr bwMode="auto">
          <a:xfrm>
            <a:off x="990601" y="1524000"/>
            <a:ext cx="1011295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339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33600" y="2514601"/>
            <a:ext cx="3087348" cy="2763367"/>
          </a:xfrm>
        </p:spPr>
      </p:pic>
      <p:sp>
        <p:nvSpPr>
          <p:cNvPr id="3" name="Title 2"/>
          <p:cNvSpPr>
            <a:spLocks noGrp="1"/>
          </p:cNvSpPr>
          <p:nvPr>
            <p:ph type="title"/>
          </p:nvPr>
        </p:nvSpPr>
        <p:spPr/>
        <p:txBody>
          <a:bodyPr>
            <a:normAutofit/>
          </a:bodyPr>
          <a:lstStyle/>
          <a:p>
            <a:r>
              <a:rPr lang="en-GB" dirty="0"/>
              <a:t>Translation</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852" y="2514601"/>
            <a:ext cx="3087348" cy="2763367"/>
          </a:xfrm>
          <a:prstGeom prst="rect">
            <a:avLst/>
          </a:prstGeom>
        </p:spPr>
      </p:pic>
      <p:sp>
        <p:nvSpPr>
          <p:cNvPr id="6" name="Content Placeholder 1"/>
          <p:cNvSpPr txBox="1">
            <a:spLocks/>
          </p:cNvSpPr>
          <p:nvPr/>
        </p:nvSpPr>
        <p:spPr>
          <a:xfrm>
            <a:off x="483865" y="1339800"/>
            <a:ext cx="11154300" cy="13272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Translation is the process of moving an object in the X, Y, or Z axis.</a:t>
            </a:r>
          </a:p>
        </p:txBody>
      </p:sp>
      <p:sp>
        <p:nvSpPr>
          <p:cNvPr id="7" name="Rectangle 6"/>
          <p:cNvSpPr/>
          <p:nvPr/>
        </p:nvSpPr>
        <p:spPr>
          <a:xfrm>
            <a:off x="4648200" y="5061035"/>
            <a:ext cx="1924694" cy="292388"/>
          </a:xfrm>
          <a:prstGeom prst="rect">
            <a:avLst/>
          </a:prstGeom>
        </p:spPr>
        <p:txBody>
          <a:bodyPr wrap="none">
            <a:spAutoFit/>
          </a:bodyPr>
          <a:lstStyle/>
          <a:p>
            <a:r>
              <a:rPr lang="en-GB" sz="1300" i="1" dirty="0"/>
              <a:t>2D example of translation</a:t>
            </a:r>
          </a:p>
        </p:txBody>
      </p:sp>
    </p:spTree>
    <p:extLst>
      <p:ext uri="{BB962C8B-B14F-4D97-AF65-F5344CB8AC3E}">
        <p14:creationId xmlns:p14="http://schemas.microsoft.com/office/powerpoint/2010/main" val="155604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Translation</a:t>
            </a:r>
          </a:p>
        </p:txBody>
      </p:sp>
      <p:sp>
        <p:nvSpPr>
          <p:cNvPr id="5" name="Content Placeholder 1"/>
          <p:cNvSpPr txBox="1">
            <a:spLocks/>
          </p:cNvSpPr>
          <p:nvPr/>
        </p:nvSpPr>
        <p:spPr>
          <a:xfrm>
            <a:off x="468933" y="4159200"/>
            <a:ext cx="11154300" cy="13272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The elements labelled x, y and z are the ones to alter in order to translate an object.</a:t>
            </a:r>
          </a:p>
          <a:p>
            <a:pPr marL="0" indent="0">
              <a:buNone/>
            </a:pPr>
            <a:endParaRPr lang="en-GB" dirty="0">
              <a:solidFill>
                <a:schemeClr val="tx2"/>
              </a:solidFill>
              <a:latin typeface="+mn-lt"/>
              <a:ea typeface="ＭＳ Ｐゴシック" charset="0"/>
            </a:endParaRPr>
          </a:p>
          <a:p>
            <a:pPr marL="0" indent="0">
              <a:buNone/>
            </a:pPr>
            <a:r>
              <a:rPr lang="en-GB" dirty="0">
                <a:solidFill>
                  <a:schemeClr val="tx2"/>
                </a:solidFill>
                <a:latin typeface="+mn-lt"/>
                <a:ea typeface="ＭＳ Ｐゴシック" charset="0"/>
              </a:rPr>
              <a:t>x to alter the X axis, y for the Y axis, and z for the Z axis</a:t>
            </a:r>
          </a:p>
          <a:p>
            <a:endParaRPr lang="en-GB" dirty="0"/>
          </a:p>
        </p:txBody>
      </p:sp>
      <p:pic>
        <p:nvPicPr>
          <p:cNvPr id="29" name="Picture 28"/>
          <p:cNvPicPr>
            <a:picLocks noChangeAspect="1"/>
          </p:cNvPicPr>
          <p:nvPr/>
        </p:nvPicPr>
        <p:blipFill rotWithShape="1">
          <a:blip r:embed="rId3">
            <a:extLst>
              <a:ext uri="{28A0092B-C50C-407E-A947-70E740481C1C}">
                <a14:useLocalDpi xmlns:a14="http://schemas.microsoft.com/office/drawing/2010/main" val="0"/>
              </a:ext>
            </a:extLst>
          </a:blip>
          <a:srcRect l="4056" t="4804" r="9046" b="14020"/>
          <a:stretch/>
        </p:blipFill>
        <p:spPr>
          <a:xfrm>
            <a:off x="4572000" y="1422184"/>
            <a:ext cx="2624866" cy="2226833"/>
          </a:xfrm>
          <a:prstGeom prst="rect">
            <a:avLst/>
          </a:prstGeom>
        </p:spPr>
      </p:pic>
      <p:sp>
        <p:nvSpPr>
          <p:cNvPr id="30" name="TextBox 29"/>
          <p:cNvSpPr txBox="1"/>
          <p:nvPr/>
        </p:nvSpPr>
        <p:spPr>
          <a:xfrm>
            <a:off x="5107938" y="16569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31" name="TextBox 30"/>
          <p:cNvSpPr txBox="1"/>
          <p:nvPr/>
        </p:nvSpPr>
        <p:spPr>
          <a:xfrm>
            <a:off x="5565138" y="16569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32" name="TextBox 31"/>
          <p:cNvSpPr txBox="1"/>
          <p:nvPr/>
        </p:nvSpPr>
        <p:spPr>
          <a:xfrm>
            <a:off x="6022338" y="16569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33" name="TextBox 32"/>
          <p:cNvSpPr txBox="1"/>
          <p:nvPr/>
        </p:nvSpPr>
        <p:spPr>
          <a:xfrm>
            <a:off x="6479538" y="16569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x</a:t>
            </a:r>
          </a:p>
        </p:txBody>
      </p:sp>
      <p:sp>
        <p:nvSpPr>
          <p:cNvPr id="34" name="TextBox 33"/>
          <p:cNvSpPr txBox="1"/>
          <p:nvPr/>
        </p:nvSpPr>
        <p:spPr>
          <a:xfrm>
            <a:off x="5107938" y="21141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35" name="TextBox 34"/>
          <p:cNvSpPr txBox="1"/>
          <p:nvPr/>
        </p:nvSpPr>
        <p:spPr>
          <a:xfrm>
            <a:off x="5565138" y="21141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36" name="TextBox 35"/>
          <p:cNvSpPr txBox="1"/>
          <p:nvPr/>
        </p:nvSpPr>
        <p:spPr>
          <a:xfrm>
            <a:off x="6022338" y="21141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37" name="TextBox 36"/>
          <p:cNvSpPr txBox="1"/>
          <p:nvPr/>
        </p:nvSpPr>
        <p:spPr>
          <a:xfrm>
            <a:off x="6479538" y="21141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y</a:t>
            </a:r>
          </a:p>
        </p:txBody>
      </p:sp>
      <p:sp>
        <p:nvSpPr>
          <p:cNvPr id="38" name="TextBox 37"/>
          <p:cNvSpPr txBox="1"/>
          <p:nvPr/>
        </p:nvSpPr>
        <p:spPr>
          <a:xfrm>
            <a:off x="5107938" y="25943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39" name="TextBox 38"/>
          <p:cNvSpPr txBox="1"/>
          <p:nvPr/>
        </p:nvSpPr>
        <p:spPr>
          <a:xfrm>
            <a:off x="5597489" y="25943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0" name="TextBox 39"/>
          <p:cNvSpPr txBox="1"/>
          <p:nvPr/>
        </p:nvSpPr>
        <p:spPr>
          <a:xfrm>
            <a:off x="6022338" y="25943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41" name="TextBox 40"/>
          <p:cNvSpPr txBox="1"/>
          <p:nvPr/>
        </p:nvSpPr>
        <p:spPr>
          <a:xfrm>
            <a:off x="6479538" y="25943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z</a:t>
            </a:r>
          </a:p>
        </p:txBody>
      </p:sp>
      <p:sp>
        <p:nvSpPr>
          <p:cNvPr id="42" name="TextBox 41"/>
          <p:cNvSpPr txBox="1"/>
          <p:nvPr/>
        </p:nvSpPr>
        <p:spPr>
          <a:xfrm>
            <a:off x="5107938" y="305248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3" name="TextBox 42"/>
          <p:cNvSpPr txBox="1"/>
          <p:nvPr/>
        </p:nvSpPr>
        <p:spPr>
          <a:xfrm>
            <a:off x="5592492" y="30515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4" name="TextBox 43"/>
          <p:cNvSpPr txBox="1"/>
          <p:nvPr/>
        </p:nvSpPr>
        <p:spPr>
          <a:xfrm>
            <a:off x="6049692" y="30515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5" name="TextBox 44"/>
          <p:cNvSpPr txBox="1"/>
          <p:nvPr/>
        </p:nvSpPr>
        <p:spPr>
          <a:xfrm>
            <a:off x="6479538" y="30515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20994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p:cNvPicPr>
            <a:picLocks noChangeAspect="1"/>
          </p:cNvPicPr>
          <p:nvPr/>
        </p:nvPicPr>
        <p:blipFill rotWithShape="1">
          <a:blip r:embed="rId3">
            <a:extLst>
              <a:ext uri="{28A0092B-C50C-407E-A947-70E740481C1C}">
                <a14:useLocalDpi xmlns:a14="http://schemas.microsoft.com/office/drawing/2010/main" val="0"/>
              </a:ext>
            </a:extLst>
          </a:blip>
          <a:srcRect l="1" r="10873"/>
          <a:stretch/>
        </p:blipFill>
        <p:spPr>
          <a:xfrm>
            <a:off x="8305800" y="2819401"/>
            <a:ext cx="1213824" cy="1838095"/>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 r="10873"/>
          <a:stretch/>
        </p:blipFill>
        <p:spPr>
          <a:xfrm>
            <a:off x="5562600" y="2810106"/>
            <a:ext cx="1213824" cy="1838095"/>
          </a:xfrm>
          <a:prstGeom prst="rect">
            <a:avLst/>
          </a:prstGeom>
        </p:spPr>
      </p:pic>
      <p:sp>
        <p:nvSpPr>
          <p:cNvPr id="14" name="Oval 13"/>
          <p:cNvSpPr/>
          <p:nvPr/>
        </p:nvSpPr>
        <p:spPr>
          <a:xfrm>
            <a:off x="3532441" y="2971800"/>
            <a:ext cx="457200" cy="12954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a:p>
        </p:txBody>
      </p:sp>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4056" t="4804" r="9046" b="14020"/>
          <a:stretch/>
        </p:blipFill>
        <p:spPr>
          <a:xfrm>
            <a:off x="1620616" y="2726168"/>
            <a:ext cx="2570384" cy="1922032"/>
          </a:xfrm>
          <a:prstGeom prst="rect">
            <a:avLst/>
          </a:prstGeom>
        </p:spPr>
      </p:pic>
      <p:sp>
        <p:nvSpPr>
          <p:cNvPr id="23" name="TextBox 22"/>
          <p:cNvSpPr txBox="1"/>
          <p:nvPr/>
        </p:nvSpPr>
        <p:spPr>
          <a:xfrm>
            <a:off x="2230216" y="2825998"/>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1</a:t>
            </a:r>
          </a:p>
        </p:txBody>
      </p:sp>
      <p:sp>
        <p:nvSpPr>
          <p:cNvPr id="24" name="TextBox 23"/>
          <p:cNvSpPr txBox="1"/>
          <p:nvPr/>
        </p:nvSpPr>
        <p:spPr>
          <a:xfrm>
            <a:off x="2645243" y="2825998"/>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5" name="TextBox 24"/>
          <p:cNvSpPr txBox="1"/>
          <p:nvPr/>
        </p:nvSpPr>
        <p:spPr>
          <a:xfrm>
            <a:off x="3068416" y="2825998"/>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6" name="TextBox 25"/>
          <p:cNvSpPr txBox="1"/>
          <p:nvPr/>
        </p:nvSpPr>
        <p:spPr>
          <a:xfrm>
            <a:off x="3449416" y="2871550"/>
            <a:ext cx="259312" cy="328850"/>
          </a:xfrm>
          <a:prstGeom prst="rect">
            <a:avLst/>
          </a:prstGeom>
        </p:spPr>
        <p:txBody>
          <a:bodyPr vert="horz" wrap="square" lIns="0" tIns="0" rIns="0" bIns="0" rtlCol="0" anchor="t">
            <a:normAutofit/>
          </a:bodyPr>
          <a:lstStyle/>
          <a:p>
            <a:r>
              <a:rPr lang="en-GB" sz="1600" b="1" i="1" dirty="0">
                <a:latin typeface="Arial" panose="020B0604020202020204" pitchFamily="34" charset="0"/>
                <a:cs typeface="Arial" panose="020B0604020202020204" pitchFamily="34" charset="0"/>
              </a:rPr>
              <a:t>ax</a:t>
            </a:r>
          </a:p>
        </p:txBody>
      </p:sp>
      <p:sp>
        <p:nvSpPr>
          <p:cNvPr id="27" name="TextBox 26"/>
          <p:cNvSpPr txBox="1"/>
          <p:nvPr/>
        </p:nvSpPr>
        <p:spPr>
          <a:xfrm>
            <a:off x="2230216" y="3283198"/>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8" name="TextBox 27"/>
          <p:cNvSpPr txBox="1"/>
          <p:nvPr/>
        </p:nvSpPr>
        <p:spPr>
          <a:xfrm>
            <a:off x="2656704" y="3283198"/>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1</a:t>
            </a:r>
          </a:p>
        </p:txBody>
      </p:sp>
      <p:sp>
        <p:nvSpPr>
          <p:cNvPr id="29" name="TextBox 28"/>
          <p:cNvSpPr txBox="1"/>
          <p:nvPr/>
        </p:nvSpPr>
        <p:spPr>
          <a:xfrm>
            <a:off x="3068416" y="3283198"/>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0" name="TextBox 29"/>
          <p:cNvSpPr txBox="1"/>
          <p:nvPr/>
        </p:nvSpPr>
        <p:spPr>
          <a:xfrm>
            <a:off x="3449416" y="3328750"/>
            <a:ext cx="259312" cy="328850"/>
          </a:xfrm>
          <a:prstGeom prst="rect">
            <a:avLst/>
          </a:prstGeom>
        </p:spPr>
        <p:txBody>
          <a:bodyPr vert="horz" wrap="square" lIns="0" tIns="0" rIns="0" bIns="0" rtlCol="0" anchor="t">
            <a:normAutofit/>
          </a:bodyPr>
          <a:lstStyle/>
          <a:p>
            <a:r>
              <a:rPr lang="en-GB" sz="1600" b="1" dirty="0">
                <a:latin typeface="Arial" panose="020B0604020202020204" pitchFamily="34" charset="0"/>
                <a:cs typeface="Arial" panose="020B0604020202020204" pitchFamily="34" charset="0"/>
              </a:rPr>
              <a:t>ay</a:t>
            </a:r>
          </a:p>
        </p:txBody>
      </p:sp>
      <p:sp>
        <p:nvSpPr>
          <p:cNvPr id="31" name="TextBox 30"/>
          <p:cNvSpPr txBox="1"/>
          <p:nvPr/>
        </p:nvSpPr>
        <p:spPr>
          <a:xfrm>
            <a:off x="2230216" y="3763462"/>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2" name="TextBox 31"/>
          <p:cNvSpPr txBox="1"/>
          <p:nvPr/>
        </p:nvSpPr>
        <p:spPr>
          <a:xfrm>
            <a:off x="2656704" y="3763462"/>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3" name="TextBox 32"/>
          <p:cNvSpPr txBox="1"/>
          <p:nvPr/>
        </p:nvSpPr>
        <p:spPr>
          <a:xfrm>
            <a:off x="3068416" y="3763462"/>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1</a:t>
            </a:r>
          </a:p>
        </p:txBody>
      </p:sp>
      <p:sp>
        <p:nvSpPr>
          <p:cNvPr id="34" name="TextBox 33"/>
          <p:cNvSpPr txBox="1"/>
          <p:nvPr/>
        </p:nvSpPr>
        <p:spPr>
          <a:xfrm>
            <a:off x="3449416" y="3785950"/>
            <a:ext cx="259312" cy="328850"/>
          </a:xfrm>
          <a:prstGeom prst="rect">
            <a:avLst/>
          </a:prstGeom>
        </p:spPr>
        <p:txBody>
          <a:bodyPr vert="horz" wrap="square" lIns="0" tIns="0" rIns="0" bIns="0" rtlCol="0" anchor="t">
            <a:normAutofit/>
          </a:bodyPr>
          <a:lstStyle/>
          <a:p>
            <a:r>
              <a:rPr lang="en-GB" b="1" dirty="0">
                <a:latin typeface="Arial" panose="020B0604020202020204" pitchFamily="34" charset="0"/>
                <a:cs typeface="Arial" panose="020B0604020202020204" pitchFamily="34" charset="0"/>
              </a:rPr>
              <a:t>az</a:t>
            </a:r>
          </a:p>
        </p:txBody>
      </p:sp>
      <p:sp>
        <p:nvSpPr>
          <p:cNvPr id="35" name="TextBox 34"/>
          <p:cNvSpPr txBox="1"/>
          <p:nvPr/>
        </p:nvSpPr>
        <p:spPr>
          <a:xfrm>
            <a:off x="2199504" y="4221558"/>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6" name="TextBox 35"/>
          <p:cNvSpPr txBox="1"/>
          <p:nvPr/>
        </p:nvSpPr>
        <p:spPr>
          <a:xfrm>
            <a:off x="2656704" y="4220662"/>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7" name="TextBox 36"/>
          <p:cNvSpPr txBox="1"/>
          <p:nvPr/>
        </p:nvSpPr>
        <p:spPr>
          <a:xfrm>
            <a:off x="3068416" y="4220662"/>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8" name="TextBox 37"/>
          <p:cNvSpPr txBox="1"/>
          <p:nvPr/>
        </p:nvSpPr>
        <p:spPr>
          <a:xfrm>
            <a:off x="3494904" y="4220662"/>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1</a:t>
            </a:r>
          </a:p>
        </p:txBody>
      </p:sp>
      <p:sp>
        <p:nvSpPr>
          <p:cNvPr id="2" name="Content Placeholder 1"/>
          <p:cNvSpPr>
            <a:spLocks noGrp="1"/>
          </p:cNvSpPr>
          <p:nvPr>
            <p:ph sz="half" idx="1"/>
          </p:nvPr>
        </p:nvSpPr>
        <p:spPr>
          <a:xfrm>
            <a:off x="483865" y="1440000"/>
            <a:ext cx="11154300" cy="617400"/>
          </a:xfrm>
        </p:spPr>
        <p:txBody>
          <a:bodyPr/>
          <a:lstStyle/>
          <a:p>
            <a:r>
              <a:rPr lang="en-GB" dirty="0"/>
              <a:t>Translate a vector </a:t>
            </a:r>
            <a:r>
              <a:rPr lang="en-GB" i="1" dirty="0"/>
              <a:t>b </a:t>
            </a:r>
            <a:r>
              <a:rPr lang="en-GB" dirty="0"/>
              <a:t>by a vector </a:t>
            </a:r>
            <a:r>
              <a:rPr lang="en-GB" i="1" dirty="0"/>
              <a:t>a</a:t>
            </a:r>
            <a:r>
              <a:rPr lang="en-GB" dirty="0"/>
              <a:t>:</a:t>
            </a:r>
          </a:p>
          <a:p>
            <a:endParaRPr lang="en-GB" dirty="0"/>
          </a:p>
        </p:txBody>
      </p:sp>
      <p:sp>
        <p:nvSpPr>
          <p:cNvPr id="3" name="Title 2"/>
          <p:cNvSpPr>
            <a:spLocks noGrp="1"/>
          </p:cNvSpPr>
          <p:nvPr>
            <p:ph type="title"/>
          </p:nvPr>
        </p:nvSpPr>
        <p:spPr/>
        <p:txBody>
          <a:bodyPr>
            <a:normAutofit/>
          </a:bodyPr>
          <a:lstStyle/>
          <a:p>
            <a:r>
              <a:rPr lang="en-GB" dirty="0"/>
              <a:t>Translation</a:t>
            </a:r>
          </a:p>
        </p:txBody>
      </p:sp>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9472" t="33879" r="21056" b="25014"/>
          <a:stretch/>
        </p:blipFill>
        <p:spPr>
          <a:xfrm>
            <a:off x="4698304" y="3581401"/>
            <a:ext cx="330897" cy="340693"/>
          </a:xfrm>
          <a:prstGeom prst="rect">
            <a:avLst/>
          </a:prstGeom>
        </p:spPr>
      </p:pic>
      <p:sp>
        <p:nvSpPr>
          <p:cNvPr id="6" name="TextBox 5"/>
          <p:cNvSpPr txBox="1"/>
          <p:nvPr/>
        </p:nvSpPr>
        <p:spPr>
          <a:xfrm>
            <a:off x="7772400" y="4495800"/>
            <a:ext cx="914400" cy="914400"/>
          </a:xfrm>
          <a:prstGeom prst="rect">
            <a:avLst/>
          </a:prstGeom>
        </p:spPr>
        <p:txBody>
          <a:bodyPr vert="horz" wrap="none" lIns="0" tIns="0" rIns="0" bIns="0" rtlCol="0" anchor="t">
            <a:normAutofit/>
          </a:bodyPr>
          <a:lstStyle/>
          <a:p>
            <a:endParaRPr lang="en-GB" dirty="0"/>
          </a:p>
        </p:txBody>
      </p:sp>
      <p:sp>
        <p:nvSpPr>
          <p:cNvPr id="10" name="TextBox 9"/>
          <p:cNvSpPr txBox="1"/>
          <p:nvPr/>
        </p:nvSpPr>
        <p:spPr>
          <a:xfrm>
            <a:off x="7467600" y="3429000"/>
            <a:ext cx="304800" cy="590808"/>
          </a:xfrm>
          <a:prstGeom prst="rect">
            <a:avLst/>
          </a:prstGeom>
        </p:spPr>
        <p:txBody>
          <a:bodyPr vert="horz" wrap="none" lIns="0" tIns="0" rIns="0" bIns="0" rtlCol="0" anchor="t">
            <a:normAutofit/>
          </a:bodyPr>
          <a:lstStyle/>
          <a:p>
            <a:r>
              <a:rPr lang="en-GB" sz="3600" dirty="0"/>
              <a:t>=</a:t>
            </a:r>
          </a:p>
        </p:txBody>
      </p:sp>
      <p:sp>
        <p:nvSpPr>
          <p:cNvPr id="12" name="Content Placeholder 1"/>
          <p:cNvSpPr txBox="1">
            <a:spLocks/>
          </p:cNvSpPr>
          <p:nvPr/>
        </p:nvSpPr>
        <p:spPr>
          <a:xfrm>
            <a:off x="490986" y="5478600"/>
            <a:ext cx="11154300" cy="6174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The result is the original vector plus the values to translate the object by.</a:t>
            </a:r>
          </a:p>
        </p:txBody>
      </p:sp>
      <p:sp>
        <p:nvSpPr>
          <p:cNvPr id="13" name="TextBox 12"/>
          <p:cNvSpPr txBox="1"/>
          <p:nvPr/>
        </p:nvSpPr>
        <p:spPr>
          <a:xfrm>
            <a:off x="2057400" y="4572000"/>
            <a:ext cx="914400" cy="914400"/>
          </a:xfrm>
          <a:prstGeom prst="rect">
            <a:avLst/>
          </a:prstGeom>
        </p:spPr>
        <p:txBody>
          <a:bodyPr vert="horz" wrap="none" lIns="0" tIns="0" rIns="0" bIns="0" rtlCol="0" anchor="t">
            <a:normAutofit/>
          </a:bodyPr>
          <a:lstStyle/>
          <a:p>
            <a:r>
              <a:rPr lang="en-GB" sz="1600" i="1" dirty="0"/>
              <a:t>Translation matrix</a:t>
            </a:r>
          </a:p>
        </p:txBody>
      </p:sp>
      <p:sp>
        <p:nvSpPr>
          <p:cNvPr id="18" name="TextBox 17"/>
          <p:cNvSpPr txBox="1"/>
          <p:nvPr/>
        </p:nvSpPr>
        <p:spPr>
          <a:xfrm>
            <a:off x="3810000" y="2133600"/>
            <a:ext cx="914400" cy="914400"/>
          </a:xfrm>
          <a:prstGeom prst="rect">
            <a:avLst/>
          </a:prstGeom>
        </p:spPr>
        <p:txBody>
          <a:bodyPr vert="horz" wrap="none" lIns="0" tIns="0" rIns="0" bIns="0" rtlCol="0" anchor="t">
            <a:normAutofit/>
          </a:bodyPr>
          <a:lstStyle/>
          <a:p>
            <a:r>
              <a:rPr lang="en-GB" i="1" dirty="0"/>
              <a:t>The vector to </a:t>
            </a:r>
          </a:p>
          <a:p>
            <a:r>
              <a:rPr lang="en-GB" i="1" dirty="0"/>
              <a:t>translate an object by</a:t>
            </a:r>
          </a:p>
        </p:txBody>
      </p:sp>
      <p:sp>
        <p:nvSpPr>
          <p:cNvPr id="19" name="TextBox 18"/>
          <p:cNvSpPr txBox="1"/>
          <p:nvPr/>
        </p:nvSpPr>
        <p:spPr>
          <a:xfrm>
            <a:off x="5791200" y="4572000"/>
            <a:ext cx="914400" cy="914400"/>
          </a:xfrm>
          <a:prstGeom prst="rect">
            <a:avLst/>
          </a:prstGeom>
        </p:spPr>
        <p:txBody>
          <a:bodyPr vert="horz" wrap="none" lIns="0" tIns="0" rIns="0" bIns="0" rtlCol="0" anchor="t">
            <a:normAutofit/>
          </a:bodyPr>
          <a:lstStyle/>
          <a:p>
            <a:pPr algn="ctr"/>
            <a:r>
              <a:rPr lang="en-GB" sz="1600" i="1" dirty="0"/>
              <a:t>Vector b </a:t>
            </a:r>
          </a:p>
          <a:p>
            <a:pPr algn="ctr"/>
            <a:r>
              <a:rPr lang="en-GB" sz="1600" i="1" dirty="0"/>
              <a:t>(coordinates of object)</a:t>
            </a:r>
          </a:p>
        </p:txBody>
      </p:sp>
      <p:sp>
        <p:nvSpPr>
          <p:cNvPr id="20" name="TextBox 19"/>
          <p:cNvSpPr txBox="1"/>
          <p:nvPr/>
        </p:nvSpPr>
        <p:spPr>
          <a:xfrm>
            <a:off x="8534400" y="4572000"/>
            <a:ext cx="914400" cy="685800"/>
          </a:xfrm>
          <a:prstGeom prst="rect">
            <a:avLst/>
          </a:prstGeom>
        </p:spPr>
        <p:txBody>
          <a:bodyPr vert="horz" wrap="none" lIns="0" tIns="0" rIns="0" bIns="0" rtlCol="0" anchor="t">
            <a:normAutofit/>
          </a:bodyPr>
          <a:lstStyle/>
          <a:p>
            <a:pPr algn="ctr"/>
            <a:r>
              <a:rPr lang="en-GB" sz="1600" i="1" dirty="0"/>
              <a:t>Resulting vector</a:t>
            </a:r>
          </a:p>
          <a:p>
            <a:pPr algn="ctr"/>
            <a:r>
              <a:rPr lang="en-GB" sz="1600" i="1" dirty="0"/>
              <a:t>after translation</a:t>
            </a:r>
          </a:p>
        </p:txBody>
      </p:sp>
      <p:sp>
        <p:nvSpPr>
          <p:cNvPr id="17" name="TextBox 16"/>
          <p:cNvSpPr txBox="1"/>
          <p:nvPr/>
        </p:nvSpPr>
        <p:spPr>
          <a:xfrm>
            <a:off x="3783903" y="2324100"/>
            <a:ext cx="914400" cy="533400"/>
          </a:xfrm>
          <a:prstGeom prst="rect">
            <a:avLst/>
          </a:prstGeom>
        </p:spPr>
        <p:txBody>
          <a:bodyPr vert="horz" wrap="none" lIns="0" tIns="0" rIns="0" bIns="0" rtlCol="0" anchor="t">
            <a:normAutofit/>
          </a:bodyPr>
          <a:lstStyle/>
          <a:p>
            <a:endParaRPr lang="en-GB" dirty="0"/>
          </a:p>
        </p:txBody>
      </p:sp>
      <p:cxnSp>
        <p:nvCxnSpPr>
          <p:cNvPr id="16" name="Straight Connector 15"/>
          <p:cNvCxnSpPr>
            <a:stCxn id="14" idx="0"/>
          </p:cNvCxnSpPr>
          <p:nvPr/>
        </p:nvCxnSpPr>
        <p:spPr>
          <a:xfrm flipV="1">
            <a:off x="3761041" y="2667000"/>
            <a:ext cx="228600" cy="3048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3352800" y="2871550"/>
            <a:ext cx="431103" cy="1243250"/>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6" name="TextBox 55"/>
          <p:cNvSpPr txBox="1"/>
          <p:nvPr/>
        </p:nvSpPr>
        <p:spPr>
          <a:xfrm>
            <a:off x="6112054" y="2998660"/>
            <a:ext cx="304800" cy="328850"/>
          </a:xfrm>
          <a:prstGeom prst="rect">
            <a:avLst/>
          </a:prstGeom>
        </p:spPr>
        <p:txBody>
          <a:bodyPr vert="horz" wrap="square" lIns="0" tIns="0" rIns="0" bIns="0" rtlCol="0" anchor="t">
            <a:noAutofit/>
          </a:bodyPr>
          <a:lstStyle/>
          <a:p>
            <a:r>
              <a:rPr lang="en-GB" b="1" i="1" dirty="0">
                <a:latin typeface="Arial" panose="020B0604020202020204" pitchFamily="34" charset="0"/>
                <a:cs typeface="Arial" panose="020B0604020202020204" pitchFamily="34" charset="0"/>
              </a:rPr>
              <a:t>bx</a:t>
            </a:r>
          </a:p>
        </p:txBody>
      </p:sp>
      <p:sp>
        <p:nvSpPr>
          <p:cNvPr id="57" name="TextBox 56"/>
          <p:cNvSpPr txBox="1"/>
          <p:nvPr/>
        </p:nvSpPr>
        <p:spPr>
          <a:xfrm>
            <a:off x="6112054" y="3352800"/>
            <a:ext cx="304800" cy="328850"/>
          </a:xfrm>
          <a:prstGeom prst="rect">
            <a:avLst/>
          </a:prstGeom>
        </p:spPr>
        <p:txBody>
          <a:bodyPr vert="horz" wrap="square" lIns="0" tIns="0" rIns="0" bIns="0" rtlCol="0" anchor="t">
            <a:noAutofit/>
          </a:bodyPr>
          <a:lstStyle/>
          <a:p>
            <a:r>
              <a:rPr lang="en-GB" b="1" i="1" dirty="0">
                <a:latin typeface="Arial" panose="020B0604020202020204" pitchFamily="34" charset="0"/>
                <a:cs typeface="Arial" panose="020B0604020202020204" pitchFamily="34" charset="0"/>
              </a:rPr>
              <a:t>by</a:t>
            </a:r>
          </a:p>
        </p:txBody>
      </p:sp>
      <p:sp>
        <p:nvSpPr>
          <p:cNvPr id="58" name="TextBox 57"/>
          <p:cNvSpPr txBox="1"/>
          <p:nvPr/>
        </p:nvSpPr>
        <p:spPr>
          <a:xfrm>
            <a:off x="6112054" y="3733800"/>
            <a:ext cx="259312" cy="328850"/>
          </a:xfrm>
          <a:prstGeom prst="rect">
            <a:avLst/>
          </a:prstGeom>
        </p:spPr>
        <p:txBody>
          <a:bodyPr vert="horz" wrap="square" lIns="0" tIns="0" rIns="0" bIns="0" rtlCol="0" anchor="t">
            <a:normAutofit/>
          </a:bodyPr>
          <a:lstStyle/>
          <a:p>
            <a:r>
              <a:rPr lang="en-GB" b="1" i="1" dirty="0">
                <a:latin typeface="Arial" panose="020B0604020202020204" pitchFamily="34" charset="0"/>
                <a:cs typeface="Arial" panose="020B0604020202020204" pitchFamily="34" charset="0"/>
              </a:rPr>
              <a:t>bz</a:t>
            </a:r>
          </a:p>
        </p:txBody>
      </p:sp>
      <p:sp>
        <p:nvSpPr>
          <p:cNvPr id="59" name="TextBox 58"/>
          <p:cNvSpPr txBox="1"/>
          <p:nvPr/>
        </p:nvSpPr>
        <p:spPr>
          <a:xfrm>
            <a:off x="6157542" y="4114800"/>
            <a:ext cx="259312" cy="328850"/>
          </a:xfrm>
          <a:prstGeom prst="rect">
            <a:avLst/>
          </a:prstGeom>
        </p:spPr>
        <p:txBody>
          <a:bodyPr vert="horz" wrap="square" lIns="0" tIns="0" rIns="0" bIns="0" rtlCol="0" anchor="t">
            <a:normAutofit/>
          </a:bodyPr>
          <a:lstStyle/>
          <a:p>
            <a:r>
              <a:rPr lang="en-GB" b="1" i="1" dirty="0">
                <a:latin typeface="Arial" panose="020B0604020202020204" pitchFamily="34" charset="0"/>
                <a:cs typeface="Arial" panose="020B0604020202020204" pitchFamily="34" charset="0"/>
              </a:rPr>
              <a:t>1</a:t>
            </a:r>
          </a:p>
        </p:txBody>
      </p:sp>
      <p:sp>
        <p:nvSpPr>
          <p:cNvPr id="61" name="TextBox 60"/>
          <p:cNvSpPr txBox="1"/>
          <p:nvPr/>
        </p:nvSpPr>
        <p:spPr>
          <a:xfrm>
            <a:off x="8605224" y="3023950"/>
            <a:ext cx="816770" cy="328850"/>
          </a:xfrm>
          <a:prstGeom prst="rect">
            <a:avLst/>
          </a:prstGeom>
        </p:spPr>
        <p:txBody>
          <a:bodyPr vert="horz" wrap="square" lIns="0" tIns="0" rIns="0" bIns="0" rtlCol="0" anchor="t">
            <a:noAutofit/>
          </a:bodyPr>
          <a:lstStyle/>
          <a:p>
            <a:r>
              <a:rPr lang="en-GB" b="1" i="1" dirty="0">
                <a:latin typeface="Arial" panose="020B0604020202020204" pitchFamily="34" charset="0"/>
                <a:cs typeface="Arial" panose="020B0604020202020204" pitchFamily="34" charset="0"/>
              </a:rPr>
              <a:t>Bx + ax</a:t>
            </a:r>
          </a:p>
        </p:txBody>
      </p:sp>
      <p:sp>
        <p:nvSpPr>
          <p:cNvPr id="62" name="TextBox 61"/>
          <p:cNvSpPr txBox="1"/>
          <p:nvPr/>
        </p:nvSpPr>
        <p:spPr>
          <a:xfrm>
            <a:off x="8605224" y="3404950"/>
            <a:ext cx="816770" cy="328850"/>
          </a:xfrm>
          <a:prstGeom prst="rect">
            <a:avLst/>
          </a:prstGeom>
        </p:spPr>
        <p:txBody>
          <a:bodyPr vert="horz" wrap="square" lIns="0" tIns="0" rIns="0" bIns="0" rtlCol="0" anchor="t">
            <a:noAutofit/>
          </a:bodyPr>
          <a:lstStyle/>
          <a:p>
            <a:r>
              <a:rPr lang="en-GB" b="1" i="1" dirty="0">
                <a:latin typeface="Arial" panose="020B0604020202020204" pitchFamily="34" charset="0"/>
                <a:cs typeface="Arial" panose="020B0604020202020204" pitchFamily="34" charset="0"/>
              </a:rPr>
              <a:t>By + ay</a:t>
            </a:r>
          </a:p>
        </p:txBody>
      </p:sp>
      <p:sp>
        <p:nvSpPr>
          <p:cNvPr id="63" name="TextBox 62"/>
          <p:cNvSpPr txBox="1"/>
          <p:nvPr/>
        </p:nvSpPr>
        <p:spPr>
          <a:xfrm>
            <a:off x="8605224" y="3785950"/>
            <a:ext cx="816770" cy="328850"/>
          </a:xfrm>
          <a:prstGeom prst="rect">
            <a:avLst/>
          </a:prstGeom>
        </p:spPr>
        <p:txBody>
          <a:bodyPr vert="horz" wrap="square" lIns="0" tIns="0" rIns="0" bIns="0" rtlCol="0" anchor="t">
            <a:normAutofit/>
          </a:bodyPr>
          <a:lstStyle/>
          <a:p>
            <a:r>
              <a:rPr lang="en-GB" b="1" i="1" dirty="0">
                <a:latin typeface="Arial" panose="020B0604020202020204" pitchFamily="34" charset="0"/>
                <a:cs typeface="Arial" panose="020B0604020202020204" pitchFamily="34" charset="0"/>
              </a:rPr>
              <a:t>Bz + az</a:t>
            </a:r>
          </a:p>
        </p:txBody>
      </p:sp>
      <p:sp>
        <p:nvSpPr>
          <p:cNvPr id="64" name="TextBox 63"/>
          <p:cNvSpPr txBox="1"/>
          <p:nvPr/>
        </p:nvSpPr>
        <p:spPr>
          <a:xfrm>
            <a:off x="8900742" y="4166950"/>
            <a:ext cx="259312" cy="328850"/>
          </a:xfrm>
          <a:prstGeom prst="rect">
            <a:avLst/>
          </a:prstGeom>
        </p:spPr>
        <p:txBody>
          <a:bodyPr vert="horz" wrap="square" lIns="0" tIns="0" rIns="0" bIns="0" rtlCol="0" anchor="t">
            <a:normAutofit/>
          </a:bodyPr>
          <a:lstStyle/>
          <a:p>
            <a:r>
              <a:rPr lang="en-GB" b="1" i="1"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425637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83865" y="1440000"/>
            <a:ext cx="11154300" cy="2674800"/>
          </a:xfrm>
        </p:spPr>
        <p:txBody>
          <a:bodyPr/>
          <a:lstStyle/>
          <a:p>
            <a:r>
              <a:rPr lang="en-GB" dirty="0"/>
              <a:t>3D Graphics</a:t>
            </a:r>
          </a:p>
          <a:p>
            <a:r>
              <a:rPr lang="en-GB" dirty="0"/>
              <a:t>Matrices: Model, View, and Projection</a:t>
            </a:r>
          </a:p>
          <a:p>
            <a:r>
              <a:rPr lang="en-GB" dirty="0"/>
              <a:t>Matrix Manipulation</a:t>
            </a:r>
          </a:p>
          <a:p>
            <a:pPr lvl="1"/>
            <a:r>
              <a:rPr lang="en-GB" dirty="0"/>
              <a:t>Addition</a:t>
            </a:r>
          </a:p>
          <a:p>
            <a:pPr lvl="1"/>
            <a:r>
              <a:rPr lang="en-GB" dirty="0"/>
              <a:t>Multiplication</a:t>
            </a:r>
          </a:p>
          <a:p>
            <a:pPr lvl="1"/>
            <a:r>
              <a:rPr lang="en-GB" dirty="0"/>
              <a:t>Identity Matrix</a:t>
            </a:r>
          </a:p>
          <a:p>
            <a:pPr lvl="1"/>
            <a:r>
              <a:rPr lang="en-GB" dirty="0"/>
              <a:t>Scaling</a:t>
            </a:r>
          </a:p>
          <a:p>
            <a:pPr lvl="1"/>
            <a:r>
              <a:rPr lang="en-GB" dirty="0"/>
              <a:t>Rotation</a:t>
            </a:r>
          </a:p>
          <a:p>
            <a:pPr lvl="1"/>
            <a:r>
              <a:rPr lang="en-GB" dirty="0"/>
              <a:t>Projection</a:t>
            </a:r>
          </a:p>
          <a:p>
            <a:pPr lvl="1"/>
            <a:endParaRPr lang="en-GB" dirty="0"/>
          </a:p>
        </p:txBody>
      </p:sp>
      <p:sp>
        <p:nvSpPr>
          <p:cNvPr id="3" name="Title 2"/>
          <p:cNvSpPr>
            <a:spLocks noGrp="1"/>
          </p:cNvSpPr>
          <p:nvPr>
            <p:ph type="title"/>
          </p:nvPr>
        </p:nvSpPr>
        <p:spPr/>
        <p:txBody>
          <a:bodyPr>
            <a:normAutofit/>
          </a:bodyPr>
          <a:lstStyle/>
          <a:p>
            <a:r>
              <a:rPr lang="en-GB" dirty="0"/>
              <a:t>Module Syllabus</a:t>
            </a:r>
          </a:p>
        </p:txBody>
      </p:sp>
      <p:sp>
        <p:nvSpPr>
          <p:cNvPr id="4" name="Content Placeholder 1"/>
          <p:cNvSpPr txBox="1">
            <a:spLocks/>
          </p:cNvSpPr>
          <p:nvPr/>
        </p:nvSpPr>
        <p:spPr>
          <a:xfrm>
            <a:off x="486504" y="5097600"/>
            <a:ext cx="11154300" cy="26748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endParaRPr lang="en-GB" dirty="0"/>
          </a:p>
        </p:txBody>
      </p:sp>
    </p:spTree>
    <p:extLst>
      <p:ext uri="{BB962C8B-B14F-4D97-AF65-F5344CB8AC3E}">
        <p14:creationId xmlns:p14="http://schemas.microsoft.com/office/powerpoint/2010/main" val="4137107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Scaling is the process of enlarging or shrinking an object in some or all of the X, Y, and Z axes.</a:t>
            </a:r>
          </a:p>
          <a:p>
            <a:endParaRPr lang="en-GB" dirty="0"/>
          </a:p>
        </p:txBody>
      </p:sp>
      <p:sp>
        <p:nvSpPr>
          <p:cNvPr id="3" name="Title 2"/>
          <p:cNvSpPr>
            <a:spLocks noGrp="1"/>
          </p:cNvSpPr>
          <p:nvPr>
            <p:ph type="title"/>
          </p:nvPr>
        </p:nvSpPr>
        <p:spPr/>
        <p:txBody>
          <a:bodyPr>
            <a:normAutofit/>
          </a:bodyPr>
          <a:lstStyle/>
          <a:p>
            <a:r>
              <a:rPr lang="en-GB" dirty="0"/>
              <a:t>Scaling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1" y="2597806"/>
            <a:ext cx="3086531" cy="27626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475" y="2590801"/>
            <a:ext cx="3087348" cy="2763367"/>
          </a:xfrm>
          <a:prstGeom prst="rect">
            <a:avLst/>
          </a:prstGeom>
        </p:spPr>
      </p:pic>
      <p:sp>
        <p:nvSpPr>
          <p:cNvPr id="6" name="TextBox 5"/>
          <p:cNvSpPr txBox="1"/>
          <p:nvPr/>
        </p:nvSpPr>
        <p:spPr>
          <a:xfrm>
            <a:off x="4724400" y="5220880"/>
            <a:ext cx="2209800" cy="450925"/>
          </a:xfrm>
          <a:prstGeom prst="rect">
            <a:avLst/>
          </a:prstGeom>
        </p:spPr>
        <p:txBody>
          <a:bodyPr vert="horz" wrap="none" lIns="0" tIns="0" rIns="0" bIns="0" rtlCol="0" anchor="t">
            <a:normAutofit/>
          </a:bodyPr>
          <a:lstStyle/>
          <a:p>
            <a:r>
              <a:rPr lang="en-GB" i="1" dirty="0"/>
              <a:t>Example of 2D scaling</a:t>
            </a:r>
          </a:p>
        </p:txBody>
      </p:sp>
    </p:spTree>
    <p:extLst>
      <p:ext uri="{BB962C8B-B14F-4D97-AF65-F5344CB8AC3E}">
        <p14:creationId xmlns:p14="http://schemas.microsoft.com/office/powerpoint/2010/main" val="404178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3654217" y="3352799"/>
            <a:ext cx="457200" cy="12954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4056" t="4804" r="9046" b="14020"/>
          <a:stretch/>
        </p:blipFill>
        <p:spPr>
          <a:xfrm>
            <a:off x="1752600" y="3107168"/>
            <a:ext cx="2570384" cy="1922032"/>
          </a:xfrm>
          <a:prstGeom prst="rect">
            <a:avLst/>
          </a:prstGeom>
        </p:spPr>
      </p:pic>
      <p:sp>
        <p:nvSpPr>
          <p:cNvPr id="19" name="TextBox 18"/>
          <p:cNvSpPr txBox="1"/>
          <p:nvPr/>
        </p:nvSpPr>
        <p:spPr>
          <a:xfrm>
            <a:off x="2275792" y="3311717"/>
            <a:ext cx="259312" cy="328850"/>
          </a:xfrm>
          <a:prstGeom prst="rect">
            <a:avLst/>
          </a:prstGeom>
        </p:spPr>
        <p:txBody>
          <a:bodyPr vert="horz" wrap="square" lIns="0" tIns="0" rIns="0" bIns="0" rtlCol="0" anchor="t">
            <a:normAutofit fontScale="85000" lnSpcReduction="10000"/>
          </a:bodyPr>
          <a:lstStyle/>
          <a:p>
            <a:r>
              <a:rPr lang="en-GB" sz="2000" b="1" dirty="0">
                <a:latin typeface="Arial" panose="020B0604020202020204" pitchFamily="34" charset="0"/>
                <a:cs typeface="Arial" panose="020B0604020202020204" pitchFamily="34" charset="0"/>
              </a:rPr>
              <a:t>ax</a:t>
            </a:r>
          </a:p>
        </p:txBody>
      </p:sp>
      <p:sp>
        <p:nvSpPr>
          <p:cNvPr id="20" name="TextBox 19"/>
          <p:cNvSpPr txBox="1"/>
          <p:nvPr/>
        </p:nvSpPr>
        <p:spPr>
          <a:xfrm>
            <a:off x="2767019" y="3259567"/>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1" name="TextBox 20"/>
          <p:cNvSpPr txBox="1"/>
          <p:nvPr/>
        </p:nvSpPr>
        <p:spPr>
          <a:xfrm>
            <a:off x="3190192" y="3259567"/>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2" name="TextBox 21"/>
          <p:cNvSpPr txBox="1"/>
          <p:nvPr/>
        </p:nvSpPr>
        <p:spPr>
          <a:xfrm>
            <a:off x="3616680" y="3259567"/>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3" name="TextBox 22"/>
          <p:cNvSpPr txBox="1"/>
          <p:nvPr/>
        </p:nvSpPr>
        <p:spPr>
          <a:xfrm>
            <a:off x="2321280" y="3692717"/>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4" name="TextBox 23"/>
          <p:cNvSpPr txBox="1"/>
          <p:nvPr/>
        </p:nvSpPr>
        <p:spPr>
          <a:xfrm>
            <a:off x="2732992" y="3716767"/>
            <a:ext cx="259312" cy="328850"/>
          </a:xfrm>
          <a:prstGeom prst="rect">
            <a:avLst/>
          </a:prstGeom>
        </p:spPr>
        <p:txBody>
          <a:bodyPr vert="horz" wrap="square" lIns="0" tIns="0" rIns="0" bIns="0" rtlCol="0" anchor="t">
            <a:normAutofit fontScale="85000" lnSpcReduction="10000"/>
          </a:bodyPr>
          <a:lstStyle/>
          <a:p>
            <a:r>
              <a:rPr lang="en-GB" sz="2000" b="1" dirty="0">
                <a:latin typeface="Arial" panose="020B0604020202020204" pitchFamily="34" charset="0"/>
                <a:cs typeface="Arial" panose="020B0604020202020204" pitchFamily="34" charset="0"/>
              </a:rPr>
              <a:t>ay</a:t>
            </a:r>
          </a:p>
        </p:txBody>
      </p:sp>
      <p:sp>
        <p:nvSpPr>
          <p:cNvPr id="25" name="TextBox 24"/>
          <p:cNvSpPr txBox="1"/>
          <p:nvPr/>
        </p:nvSpPr>
        <p:spPr>
          <a:xfrm>
            <a:off x="3190192" y="3692717"/>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6" name="TextBox 25"/>
          <p:cNvSpPr txBox="1"/>
          <p:nvPr/>
        </p:nvSpPr>
        <p:spPr>
          <a:xfrm>
            <a:off x="3616680" y="3698055"/>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7" name="TextBox 26"/>
          <p:cNvSpPr txBox="1"/>
          <p:nvPr/>
        </p:nvSpPr>
        <p:spPr>
          <a:xfrm>
            <a:off x="2321280" y="4173967"/>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8" name="TextBox 27"/>
          <p:cNvSpPr txBox="1"/>
          <p:nvPr/>
        </p:nvSpPr>
        <p:spPr>
          <a:xfrm>
            <a:off x="2778480" y="4173967"/>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29" name="TextBox 28"/>
          <p:cNvSpPr txBox="1"/>
          <p:nvPr/>
        </p:nvSpPr>
        <p:spPr>
          <a:xfrm>
            <a:off x="3159480" y="4226117"/>
            <a:ext cx="259312" cy="328850"/>
          </a:xfrm>
          <a:prstGeom prst="rect">
            <a:avLst/>
          </a:prstGeom>
        </p:spPr>
        <p:txBody>
          <a:bodyPr vert="horz" wrap="square" lIns="0" tIns="0" rIns="0" bIns="0" rtlCol="0" anchor="t">
            <a:normAutofit fontScale="92500"/>
          </a:bodyPr>
          <a:lstStyle/>
          <a:p>
            <a:r>
              <a:rPr lang="en-GB" sz="2000" b="1" dirty="0">
                <a:latin typeface="Arial" panose="020B0604020202020204" pitchFamily="34" charset="0"/>
                <a:cs typeface="Arial" panose="020B0604020202020204" pitchFamily="34" charset="0"/>
              </a:rPr>
              <a:t>az</a:t>
            </a:r>
          </a:p>
        </p:txBody>
      </p:sp>
      <p:sp>
        <p:nvSpPr>
          <p:cNvPr id="30" name="TextBox 29"/>
          <p:cNvSpPr txBox="1"/>
          <p:nvPr/>
        </p:nvSpPr>
        <p:spPr>
          <a:xfrm>
            <a:off x="3616680" y="4166949"/>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1" name="TextBox 30"/>
          <p:cNvSpPr txBox="1"/>
          <p:nvPr/>
        </p:nvSpPr>
        <p:spPr>
          <a:xfrm>
            <a:off x="2321280" y="4602557"/>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2" name="TextBox 31"/>
          <p:cNvSpPr txBox="1"/>
          <p:nvPr/>
        </p:nvSpPr>
        <p:spPr>
          <a:xfrm>
            <a:off x="2778480" y="4601661"/>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3" name="TextBox 32"/>
          <p:cNvSpPr txBox="1"/>
          <p:nvPr/>
        </p:nvSpPr>
        <p:spPr>
          <a:xfrm>
            <a:off x="3190192" y="4601661"/>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0</a:t>
            </a:r>
          </a:p>
        </p:txBody>
      </p:sp>
      <p:sp>
        <p:nvSpPr>
          <p:cNvPr id="34" name="TextBox 33"/>
          <p:cNvSpPr txBox="1"/>
          <p:nvPr/>
        </p:nvSpPr>
        <p:spPr>
          <a:xfrm>
            <a:off x="3616680" y="4601661"/>
            <a:ext cx="259312" cy="328850"/>
          </a:xfrm>
          <a:prstGeom prst="rect">
            <a:avLst/>
          </a:prstGeom>
        </p:spPr>
        <p:txBody>
          <a:bodyPr vert="horz" wrap="square" lIns="0" tIns="0" rIns="0" bIns="0" rtlCol="0" anchor="t">
            <a:normAutofit/>
          </a:bodyPr>
          <a:lstStyle/>
          <a:p>
            <a:r>
              <a:rPr lang="en-GB" sz="2000" b="1" dirty="0">
                <a:latin typeface="Arial" panose="020B0604020202020204" pitchFamily="34" charset="0"/>
                <a:cs typeface="Arial" panose="020B0604020202020204" pitchFamily="34" charset="0"/>
              </a:rPr>
              <a:t>1</a:t>
            </a:r>
          </a:p>
        </p:txBody>
      </p:sp>
      <p:sp>
        <p:nvSpPr>
          <p:cNvPr id="2" name="Content Placeholder 1"/>
          <p:cNvSpPr>
            <a:spLocks noGrp="1"/>
          </p:cNvSpPr>
          <p:nvPr>
            <p:ph sz="half" idx="1"/>
          </p:nvPr>
        </p:nvSpPr>
        <p:spPr>
          <a:xfrm>
            <a:off x="483865" y="1440000"/>
            <a:ext cx="11154300" cy="922200"/>
          </a:xfrm>
        </p:spPr>
        <p:txBody>
          <a:bodyPr/>
          <a:lstStyle/>
          <a:p>
            <a:r>
              <a:rPr lang="en-GB" dirty="0"/>
              <a:t>Scaling is applied to a matrix in a similar way to translation. </a:t>
            </a:r>
          </a:p>
          <a:p>
            <a:r>
              <a:rPr lang="en-GB" dirty="0"/>
              <a:t>To scale a vector </a:t>
            </a:r>
            <a:r>
              <a:rPr lang="en-GB" i="1" dirty="0"/>
              <a:t>b </a:t>
            </a:r>
            <a:r>
              <a:rPr lang="en-GB" dirty="0"/>
              <a:t>by a vector </a:t>
            </a:r>
            <a:r>
              <a:rPr lang="en-GB" i="1" dirty="0"/>
              <a:t>a</a:t>
            </a:r>
            <a:endParaRPr lang="en-GB" dirty="0"/>
          </a:p>
          <a:p>
            <a:endParaRPr lang="en-GB" dirty="0"/>
          </a:p>
          <a:p>
            <a:endParaRPr lang="en-GB" dirty="0"/>
          </a:p>
        </p:txBody>
      </p:sp>
      <p:sp>
        <p:nvSpPr>
          <p:cNvPr id="3" name="Title 2"/>
          <p:cNvSpPr>
            <a:spLocks noGrp="1"/>
          </p:cNvSpPr>
          <p:nvPr>
            <p:ph type="title"/>
          </p:nvPr>
        </p:nvSpPr>
        <p:spPr/>
        <p:txBody>
          <a:bodyPr>
            <a:normAutofit/>
          </a:bodyPr>
          <a:lstStyle/>
          <a:p>
            <a:r>
              <a:rPr lang="en-GB" dirty="0"/>
              <a:t>Scaling</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39472" t="33879" r="21056" b="25014"/>
          <a:stretch/>
        </p:blipFill>
        <p:spPr>
          <a:xfrm>
            <a:off x="5155504" y="3922939"/>
            <a:ext cx="330897" cy="340693"/>
          </a:xfrm>
          <a:prstGeom prst="rect">
            <a:avLst/>
          </a:prstGeom>
        </p:spPr>
      </p:pic>
      <p:sp>
        <p:nvSpPr>
          <p:cNvPr id="11" name="TextBox 10"/>
          <p:cNvSpPr txBox="1"/>
          <p:nvPr/>
        </p:nvSpPr>
        <p:spPr>
          <a:xfrm>
            <a:off x="7924800" y="3797880"/>
            <a:ext cx="304800" cy="590808"/>
          </a:xfrm>
          <a:prstGeom prst="rect">
            <a:avLst/>
          </a:prstGeom>
        </p:spPr>
        <p:txBody>
          <a:bodyPr vert="horz" wrap="none" lIns="0" tIns="0" rIns="0" bIns="0" rtlCol="0" anchor="t">
            <a:normAutofit/>
          </a:bodyPr>
          <a:lstStyle/>
          <a:p>
            <a:r>
              <a:rPr lang="en-GB" sz="3600" dirty="0"/>
              <a:t>=</a:t>
            </a:r>
          </a:p>
        </p:txBody>
      </p:sp>
      <p:sp>
        <p:nvSpPr>
          <p:cNvPr id="4" name="Oval 3"/>
          <p:cNvSpPr/>
          <p:nvPr/>
        </p:nvSpPr>
        <p:spPr>
          <a:xfrm rot="18969512">
            <a:off x="2663881" y="3016707"/>
            <a:ext cx="378364" cy="176321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Straight Connector 9"/>
          <p:cNvCxnSpPr/>
          <p:nvPr/>
        </p:nvCxnSpPr>
        <p:spPr>
          <a:xfrm flipV="1">
            <a:off x="2362200" y="2971800"/>
            <a:ext cx="228600" cy="3048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590800" y="2438400"/>
            <a:ext cx="914400" cy="914400"/>
          </a:xfrm>
          <a:prstGeom prst="rect">
            <a:avLst/>
          </a:prstGeom>
        </p:spPr>
        <p:txBody>
          <a:bodyPr vert="horz" wrap="none" lIns="0" tIns="0" rIns="0" bIns="0" rtlCol="0" anchor="t">
            <a:normAutofit/>
          </a:bodyPr>
          <a:lstStyle/>
          <a:p>
            <a:r>
              <a:rPr lang="en-GB" i="1" dirty="0"/>
              <a:t>The vector to </a:t>
            </a:r>
          </a:p>
          <a:p>
            <a:r>
              <a:rPr lang="en-GB" i="1" dirty="0"/>
              <a:t>scale an object by</a:t>
            </a:r>
          </a:p>
        </p:txBody>
      </p:sp>
      <p:sp>
        <p:nvSpPr>
          <p:cNvPr id="5" name="TextBox 4"/>
          <p:cNvSpPr txBox="1"/>
          <p:nvPr/>
        </p:nvSpPr>
        <p:spPr>
          <a:xfrm>
            <a:off x="2476500" y="5029200"/>
            <a:ext cx="914400" cy="914400"/>
          </a:xfrm>
          <a:prstGeom prst="rect">
            <a:avLst/>
          </a:prstGeom>
        </p:spPr>
        <p:txBody>
          <a:bodyPr vert="horz" wrap="none" lIns="0" tIns="0" rIns="0" bIns="0" rtlCol="0" anchor="t">
            <a:normAutofit/>
          </a:bodyPr>
          <a:lstStyle/>
          <a:p>
            <a:r>
              <a:rPr lang="en-GB" sz="1600" i="1" dirty="0"/>
              <a:t>Scaling matrix</a:t>
            </a:r>
          </a:p>
        </p:txBody>
      </p:sp>
      <p:sp>
        <p:nvSpPr>
          <p:cNvPr id="16" name="Content Placeholder 1"/>
          <p:cNvSpPr txBox="1">
            <a:spLocks/>
          </p:cNvSpPr>
          <p:nvPr/>
        </p:nvSpPr>
        <p:spPr>
          <a:xfrm>
            <a:off x="472161" y="5783400"/>
            <a:ext cx="11154300" cy="9222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The result is the original vector, multiplied by the scaling vector.</a:t>
            </a:r>
          </a:p>
          <a:p>
            <a:endParaRPr lang="en-GB" dirty="0"/>
          </a:p>
        </p:txBody>
      </p:sp>
      <p:pic>
        <p:nvPicPr>
          <p:cNvPr id="36" name="Picture 35"/>
          <p:cNvPicPr>
            <a:picLocks noChangeAspect="1"/>
          </p:cNvPicPr>
          <p:nvPr/>
        </p:nvPicPr>
        <p:blipFill rotWithShape="1">
          <a:blip r:embed="rId5">
            <a:extLst>
              <a:ext uri="{28A0092B-C50C-407E-A947-70E740481C1C}">
                <a14:useLocalDpi xmlns:a14="http://schemas.microsoft.com/office/drawing/2010/main" val="0"/>
              </a:ext>
            </a:extLst>
          </a:blip>
          <a:srcRect l="1" r="10873"/>
          <a:stretch/>
        </p:blipFill>
        <p:spPr>
          <a:xfrm>
            <a:off x="6019800" y="3200401"/>
            <a:ext cx="1213824" cy="1838095"/>
          </a:xfrm>
          <a:prstGeom prst="rect">
            <a:avLst/>
          </a:prstGeom>
        </p:spPr>
      </p:pic>
      <p:sp>
        <p:nvSpPr>
          <p:cNvPr id="37" name="TextBox 36"/>
          <p:cNvSpPr txBox="1"/>
          <p:nvPr/>
        </p:nvSpPr>
        <p:spPr>
          <a:xfrm>
            <a:off x="6569254" y="3388955"/>
            <a:ext cx="304800" cy="328850"/>
          </a:xfrm>
          <a:prstGeom prst="rect">
            <a:avLst/>
          </a:prstGeom>
        </p:spPr>
        <p:txBody>
          <a:bodyPr vert="horz" wrap="square" lIns="0" tIns="0" rIns="0" bIns="0" rtlCol="0" anchor="t">
            <a:noAutofit/>
          </a:bodyPr>
          <a:lstStyle/>
          <a:p>
            <a:r>
              <a:rPr lang="en-GB" b="1" i="1" dirty="0">
                <a:latin typeface="Arial" panose="020B0604020202020204" pitchFamily="34" charset="0"/>
                <a:cs typeface="Arial" panose="020B0604020202020204" pitchFamily="34" charset="0"/>
              </a:rPr>
              <a:t>bx</a:t>
            </a:r>
          </a:p>
        </p:txBody>
      </p:sp>
      <p:sp>
        <p:nvSpPr>
          <p:cNvPr id="38" name="TextBox 37"/>
          <p:cNvSpPr txBox="1"/>
          <p:nvPr/>
        </p:nvSpPr>
        <p:spPr>
          <a:xfrm>
            <a:off x="6569254" y="3743095"/>
            <a:ext cx="304800" cy="328850"/>
          </a:xfrm>
          <a:prstGeom prst="rect">
            <a:avLst/>
          </a:prstGeom>
        </p:spPr>
        <p:txBody>
          <a:bodyPr vert="horz" wrap="square" lIns="0" tIns="0" rIns="0" bIns="0" rtlCol="0" anchor="t">
            <a:noAutofit/>
          </a:bodyPr>
          <a:lstStyle/>
          <a:p>
            <a:r>
              <a:rPr lang="en-GB" b="1" i="1" dirty="0">
                <a:latin typeface="Arial" panose="020B0604020202020204" pitchFamily="34" charset="0"/>
                <a:cs typeface="Arial" panose="020B0604020202020204" pitchFamily="34" charset="0"/>
              </a:rPr>
              <a:t>by</a:t>
            </a:r>
          </a:p>
        </p:txBody>
      </p:sp>
      <p:sp>
        <p:nvSpPr>
          <p:cNvPr id="39" name="TextBox 38"/>
          <p:cNvSpPr txBox="1"/>
          <p:nvPr/>
        </p:nvSpPr>
        <p:spPr>
          <a:xfrm>
            <a:off x="6569254" y="4124095"/>
            <a:ext cx="259312" cy="328850"/>
          </a:xfrm>
          <a:prstGeom prst="rect">
            <a:avLst/>
          </a:prstGeom>
        </p:spPr>
        <p:txBody>
          <a:bodyPr vert="horz" wrap="square" lIns="0" tIns="0" rIns="0" bIns="0" rtlCol="0" anchor="t">
            <a:normAutofit/>
          </a:bodyPr>
          <a:lstStyle/>
          <a:p>
            <a:r>
              <a:rPr lang="en-GB" b="1" i="1" dirty="0">
                <a:latin typeface="Arial" panose="020B0604020202020204" pitchFamily="34" charset="0"/>
                <a:cs typeface="Arial" panose="020B0604020202020204" pitchFamily="34" charset="0"/>
              </a:rPr>
              <a:t>bz</a:t>
            </a:r>
          </a:p>
        </p:txBody>
      </p:sp>
      <p:sp>
        <p:nvSpPr>
          <p:cNvPr id="40" name="TextBox 39"/>
          <p:cNvSpPr txBox="1"/>
          <p:nvPr/>
        </p:nvSpPr>
        <p:spPr>
          <a:xfrm>
            <a:off x="6614742" y="4505095"/>
            <a:ext cx="259312" cy="328850"/>
          </a:xfrm>
          <a:prstGeom prst="rect">
            <a:avLst/>
          </a:prstGeom>
        </p:spPr>
        <p:txBody>
          <a:bodyPr vert="horz" wrap="square" lIns="0" tIns="0" rIns="0" bIns="0" rtlCol="0" anchor="t">
            <a:normAutofit/>
          </a:bodyPr>
          <a:lstStyle/>
          <a:p>
            <a:r>
              <a:rPr lang="en-GB" b="1" i="1" dirty="0">
                <a:latin typeface="Arial" panose="020B0604020202020204" pitchFamily="34" charset="0"/>
                <a:cs typeface="Arial" panose="020B0604020202020204" pitchFamily="34" charset="0"/>
              </a:rPr>
              <a:t>1</a:t>
            </a:r>
          </a:p>
        </p:txBody>
      </p:sp>
      <p:pic>
        <p:nvPicPr>
          <p:cNvPr id="41" name="Picture 40"/>
          <p:cNvPicPr>
            <a:picLocks noChangeAspect="1"/>
          </p:cNvPicPr>
          <p:nvPr/>
        </p:nvPicPr>
        <p:blipFill rotWithShape="1">
          <a:blip r:embed="rId5">
            <a:extLst>
              <a:ext uri="{28A0092B-C50C-407E-A947-70E740481C1C}">
                <a14:useLocalDpi xmlns:a14="http://schemas.microsoft.com/office/drawing/2010/main" val="0"/>
              </a:ext>
            </a:extLst>
          </a:blip>
          <a:srcRect l="1" r="10873"/>
          <a:stretch/>
        </p:blipFill>
        <p:spPr>
          <a:xfrm>
            <a:off x="8839200" y="3200401"/>
            <a:ext cx="1213824" cy="1838095"/>
          </a:xfrm>
          <a:prstGeom prst="rect">
            <a:avLst/>
          </a:prstGeom>
        </p:spPr>
      </p:pic>
      <p:sp>
        <p:nvSpPr>
          <p:cNvPr id="42" name="TextBox 41"/>
          <p:cNvSpPr txBox="1"/>
          <p:nvPr/>
        </p:nvSpPr>
        <p:spPr>
          <a:xfrm>
            <a:off x="9138624" y="3404950"/>
            <a:ext cx="816770" cy="328850"/>
          </a:xfrm>
          <a:prstGeom prst="rect">
            <a:avLst/>
          </a:prstGeom>
        </p:spPr>
        <p:txBody>
          <a:bodyPr vert="horz" wrap="square" lIns="0" tIns="0" rIns="0" bIns="0" rtlCol="0" anchor="t">
            <a:noAutofit/>
          </a:bodyPr>
          <a:lstStyle/>
          <a:p>
            <a:r>
              <a:rPr lang="en-GB" b="1" i="1" dirty="0">
                <a:latin typeface="Arial" panose="020B0604020202020204" pitchFamily="34" charset="0"/>
                <a:cs typeface="Arial" panose="020B0604020202020204" pitchFamily="34" charset="0"/>
              </a:rPr>
              <a:t>Bx * ax</a:t>
            </a:r>
          </a:p>
        </p:txBody>
      </p:sp>
      <p:sp>
        <p:nvSpPr>
          <p:cNvPr id="43" name="TextBox 42"/>
          <p:cNvSpPr txBox="1"/>
          <p:nvPr/>
        </p:nvSpPr>
        <p:spPr>
          <a:xfrm>
            <a:off x="9138624" y="3785950"/>
            <a:ext cx="816770" cy="328850"/>
          </a:xfrm>
          <a:prstGeom prst="rect">
            <a:avLst/>
          </a:prstGeom>
        </p:spPr>
        <p:txBody>
          <a:bodyPr vert="horz" wrap="square" lIns="0" tIns="0" rIns="0" bIns="0" rtlCol="0" anchor="t">
            <a:noAutofit/>
          </a:bodyPr>
          <a:lstStyle/>
          <a:p>
            <a:r>
              <a:rPr lang="en-GB" b="1" i="1" dirty="0">
                <a:latin typeface="Arial" panose="020B0604020202020204" pitchFamily="34" charset="0"/>
                <a:cs typeface="Arial" panose="020B0604020202020204" pitchFamily="34" charset="0"/>
              </a:rPr>
              <a:t>By * ay</a:t>
            </a:r>
          </a:p>
        </p:txBody>
      </p:sp>
      <p:sp>
        <p:nvSpPr>
          <p:cNvPr id="44" name="TextBox 43"/>
          <p:cNvSpPr txBox="1"/>
          <p:nvPr/>
        </p:nvSpPr>
        <p:spPr>
          <a:xfrm>
            <a:off x="9138624" y="4166950"/>
            <a:ext cx="816770" cy="328850"/>
          </a:xfrm>
          <a:prstGeom prst="rect">
            <a:avLst/>
          </a:prstGeom>
        </p:spPr>
        <p:txBody>
          <a:bodyPr vert="horz" wrap="square" lIns="0" tIns="0" rIns="0" bIns="0" rtlCol="0" anchor="t">
            <a:normAutofit/>
          </a:bodyPr>
          <a:lstStyle/>
          <a:p>
            <a:r>
              <a:rPr lang="en-GB" b="1" i="1" dirty="0">
                <a:latin typeface="Arial" panose="020B0604020202020204" pitchFamily="34" charset="0"/>
                <a:cs typeface="Arial" panose="020B0604020202020204" pitchFamily="34" charset="0"/>
              </a:rPr>
              <a:t>Bz * az</a:t>
            </a:r>
          </a:p>
        </p:txBody>
      </p:sp>
      <p:sp>
        <p:nvSpPr>
          <p:cNvPr id="45" name="TextBox 44"/>
          <p:cNvSpPr txBox="1"/>
          <p:nvPr/>
        </p:nvSpPr>
        <p:spPr>
          <a:xfrm>
            <a:off x="9434142" y="4547950"/>
            <a:ext cx="259312" cy="328850"/>
          </a:xfrm>
          <a:prstGeom prst="rect">
            <a:avLst/>
          </a:prstGeom>
        </p:spPr>
        <p:txBody>
          <a:bodyPr vert="horz" wrap="square" lIns="0" tIns="0" rIns="0" bIns="0" rtlCol="0" anchor="t">
            <a:normAutofit/>
          </a:bodyPr>
          <a:lstStyle/>
          <a:p>
            <a:r>
              <a:rPr lang="en-GB" b="1" i="1" dirty="0">
                <a:latin typeface="Arial" panose="020B0604020202020204" pitchFamily="34" charset="0"/>
                <a:cs typeface="Arial" panose="020B0604020202020204" pitchFamily="34" charset="0"/>
              </a:rPr>
              <a:t>1</a:t>
            </a:r>
          </a:p>
        </p:txBody>
      </p:sp>
      <p:sp>
        <p:nvSpPr>
          <p:cNvPr id="14" name="TextBox 13"/>
          <p:cNvSpPr txBox="1"/>
          <p:nvPr/>
        </p:nvSpPr>
        <p:spPr>
          <a:xfrm>
            <a:off x="6248400" y="4940450"/>
            <a:ext cx="914400" cy="622150"/>
          </a:xfrm>
          <a:prstGeom prst="rect">
            <a:avLst/>
          </a:prstGeom>
        </p:spPr>
        <p:txBody>
          <a:bodyPr vert="horz" wrap="none" lIns="0" tIns="0" rIns="0" bIns="0" rtlCol="0" anchor="t">
            <a:normAutofit/>
          </a:bodyPr>
          <a:lstStyle/>
          <a:p>
            <a:pPr algn="ctr"/>
            <a:r>
              <a:rPr lang="en-GB" sz="1600" i="1" dirty="0"/>
              <a:t>Vector b </a:t>
            </a:r>
          </a:p>
          <a:p>
            <a:pPr algn="ctr"/>
            <a:r>
              <a:rPr lang="en-GB" sz="1600" i="1" dirty="0"/>
              <a:t>(coordinates of object)</a:t>
            </a:r>
          </a:p>
        </p:txBody>
      </p:sp>
      <p:sp>
        <p:nvSpPr>
          <p:cNvPr id="15" name="TextBox 14"/>
          <p:cNvSpPr txBox="1"/>
          <p:nvPr/>
        </p:nvSpPr>
        <p:spPr>
          <a:xfrm>
            <a:off x="9067800" y="4953000"/>
            <a:ext cx="914400" cy="754200"/>
          </a:xfrm>
          <a:prstGeom prst="rect">
            <a:avLst/>
          </a:prstGeom>
        </p:spPr>
        <p:txBody>
          <a:bodyPr vert="horz" wrap="none" lIns="0" tIns="0" rIns="0" bIns="0" rtlCol="0" anchor="t">
            <a:normAutofit/>
          </a:bodyPr>
          <a:lstStyle/>
          <a:p>
            <a:pPr algn="ctr"/>
            <a:r>
              <a:rPr lang="en-GB" sz="1600" i="1" dirty="0"/>
              <a:t>Resulting vector</a:t>
            </a:r>
          </a:p>
          <a:p>
            <a:pPr algn="ctr"/>
            <a:r>
              <a:rPr lang="en-GB" sz="1600" i="1" dirty="0"/>
              <a:t>after scaling</a:t>
            </a:r>
          </a:p>
        </p:txBody>
      </p:sp>
    </p:spTree>
    <p:extLst>
      <p:ext uri="{BB962C8B-B14F-4D97-AF65-F5344CB8AC3E}">
        <p14:creationId xmlns:p14="http://schemas.microsoft.com/office/powerpoint/2010/main" val="413382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Rotation is the act of rotating an object around an axis or point.</a:t>
            </a:r>
          </a:p>
        </p:txBody>
      </p:sp>
      <p:sp>
        <p:nvSpPr>
          <p:cNvPr id="3" name="Title 2"/>
          <p:cNvSpPr>
            <a:spLocks noGrp="1"/>
          </p:cNvSpPr>
          <p:nvPr>
            <p:ph type="title"/>
          </p:nvPr>
        </p:nvSpPr>
        <p:spPr/>
        <p:txBody>
          <a:bodyPr>
            <a:normAutofit/>
          </a:bodyPr>
          <a:lstStyle/>
          <a:p>
            <a:r>
              <a:rPr lang="en-GB" dirty="0"/>
              <a:t>Rotation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4252" y="2743201"/>
            <a:ext cx="3087348" cy="27633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1452" y="2743201"/>
            <a:ext cx="3087348" cy="2763367"/>
          </a:xfrm>
          <a:prstGeom prst="rect">
            <a:avLst/>
          </a:prstGeom>
        </p:spPr>
      </p:pic>
      <p:sp>
        <p:nvSpPr>
          <p:cNvPr id="6" name="Oval 5"/>
          <p:cNvSpPr/>
          <p:nvPr/>
        </p:nvSpPr>
        <p:spPr>
          <a:xfrm>
            <a:off x="7828926" y="4035911"/>
            <a:ext cx="152400" cy="15240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p:cNvSpPr/>
          <p:nvPr/>
        </p:nvSpPr>
        <p:spPr>
          <a:xfrm>
            <a:off x="3561726" y="4038600"/>
            <a:ext cx="152400" cy="15240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3810000" y="5410200"/>
            <a:ext cx="914400" cy="914400"/>
          </a:xfrm>
          <a:prstGeom prst="rect">
            <a:avLst/>
          </a:prstGeom>
        </p:spPr>
        <p:txBody>
          <a:bodyPr vert="horz" wrap="none" lIns="0" tIns="0" rIns="0" bIns="0" rtlCol="0" anchor="t">
            <a:normAutofit/>
          </a:bodyPr>
          <a:lstStyle/>
          <a:p>
            <a:r>
              <a:rPr lang="en-GB" i="1" dirty="0"/>
              <a:t>2D example of rotation around the point 0,0</a:t>
            </a:r>
          </a:p>
        </p:txBody>
      </p:sp>
    </p:spTree>
    <p:extLst>
      <p:ext uri="{BB962C8B-B14F-4D97-AF65-F5344CB8AC3E}">
        <p14:creationId xmlns:p14="http://schemas.microsoft.com/office/powerpoint/2010/main" val="3587738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spcAft>
                <a:spcPts val="400"/>
              </a:spcAft>
            </a:pPr>
            <a:r>
              <a:rPr lang="en-GB" dirty="0"/>
              <a:t>Performing rotation using matrices is a bit more complex than translation and scaling.</a:t>
            </a:r>
          </a:p>
          <a:p>
            <a:pPr>
              <a:spcAft>
                <a:spcPts val="400"/>
              </a:spcAft>
            </a:pPr>
            <a:endParaRPr lang="en-GB" dirty="0"/>
          </a:p>
          <a:p>
            <a:pPr>
              <a:spcAft>
                <a:spcPts val="400"/>
              </a:spcAft>
            </a:pPr>
            <a:r>
              <a:rPr lang="en-GB" dirty="0"/>
              <a:t>To rotate a shape by an angle </a:t>
            </a:r>
            <a:r>
              <a:rPr lang="el-GR" i="1" dirty="0"/>
              <a:t>θ</a:t>
            </a:r>
            <a:r>
              <a:rPr lang="en-GB" i="1" dirty="0"/>
              <a:t> </a:t>
            </a:r>
            <a:r>
              <a:rPr lang="en-GB" dirty="0"/>
              <a:t>requires three matrices to complete the rotation for the X, Y, or Z axis.</a:t>
            </a:r>
          </a:p>
        </p:txBody>
      </p:sp>
      <p:sp>
        <p:nvSpPr>
          <p:cNvPr id="3" name="Title 2"/>
          <p:cNvSpPr>
            <a:spLocks noGrp="1"/>
          </p:cNvSpPr>
          <p:nvPr>
            <p:ph type="title"/>
          </p:nvPr>
        </p:nvSpPr>
        <p:spPr/>
        <p:txBody>
          <a:bodyPr>
            <a:normAutofit/>
          </a:bodyPr>
          <a:lstStyle/>
          <a:p>
            <a:r>
              <a:rPr lang="en-GB" dirty="0"/>
              <a:t>Rotation</a:t>
            </a:r>
          </a:p>
        </p:txBody>
      </p:sp>
      <p:sp>
        <p:nvSpPr>
          <p:cNvPr id="5" name="TextBox 4"/>
          <p:cNvSpPr txBox="1"/>
          <p:nvPr/>
        </p:nvSpPr>
        <p:spPr>
          <a:xfrm>
            <a:off x="1371600" y="5562600"/>
            <a:ext cx="914400" cy="609600"/>
          </a:xfrm>
          <a:prstGeom prst="rect">
            <a:avLst/>
          </a:prstGeom>
        </p:spPr>
        <p:txBody>
          <a:bodyPr vert="horz" wrap="none" lIns="0" tIns="0" rIns="0" bIns="0" rtlCol="0" anchor="t">
            <a:normAutofit/>
          </a:bodyPr>
          <a:lstStyle/>
          <a:p>
            <a:r>
              <a:rPr lang="en-GB" i="1" dirty="0"/>
              <a:t>Rotation in the X axis</a:t>
            </a:r>
          </a:p>
        </p:txBody>
      </p:sp>
      <p:sp>
        <p:nvSpPr>
          <p:cNvPr id="7" name="TextBox 6"/>
          <p:cNvSpPr txBox="1"/>
          <p:nvPr/>
        </p:nvSpPr>
        <p:spPr>
          <a:xfrm>
            <a:off x="5257800" y="5562600"/>
            <a:ext cx="914400" cy="609600"/>
          </a:xfrm>
          <a:prstGeom prst="rect">
            <a:avLst/>
          </a:prstGeom>
        </p:spPr>
        <p:txBody>
          <a:bodyPr vert="horz" wrap="none" lIns="0" tIns="0" rIns="0" bIns="0" rtlCol="0" anchor="t">
            <a:normAutofit/>
          </a:bodyPr>
          <a:lstStyle/>
          <a:p>
            <a:r>
              <a:rPr lang="en-GB" i="1" dirty="0"/>
              <a:t>Rotation in the Y axis</a:t>
            </a:r>
          </a:p>
        </p:txBody>
      </p:sp>
      <p:sp>
        <p:nvSpPr>
          <p:cNvPr id="9" name="TextBox 8"/>
          <p:cNvSpPr txBox="1"/>
          <p:nvPr/>
        </p:nvSpPr>
        <p:spPr>
          <a:xfrm>
            <a:off x="8991600" y="5562600"/>
            <a:ext cx="914400" cy="609600"/>
          </a:xfrm>
          <a:prstGeom prst="rect">
            <a:avLst/>
          </a:prstGeom>
        </p:spPr>
        <p:txBody>
          <a:bodyPr vert="horz" wrap="none" lIns="0" tIns="0" rIns="0" bIns="0" rtlCol="0" anchor="t">
            <a:normAutofit/>
          </a:bodyPr>
          <a:lstStyle/>
          <a:p>
            <a:r>
              <a:rPr lang="en-GB" i="1" dirty="0"/>
              <a:t>Rotation in the Z axis</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4056" t="4804" r="9046" b="14020"/>
          <a:stretch/>
        </p:blipFill>
        <p:spPr>
          <a:xfrm>
            <a:off x="956534" y="3335768"/>
            <a:ext cx="2624866" cy="2226833"/>
          </a:xfrm>
          <a:prstGeom prst="rect">
            <a:avLst/>
          </a:prstGeom>
        </p:spPr>
      </p:pic>
      <p:sp>
        <p:nvSpPr>
          <p:cNvPr id="11" name="TextBox 10"/>
          <p:cNvSpPr txBox="1"/>
          <p:nvPr/>
        </p:nvSpPr>
        <p:spPr>
          <a:xfrm>
            <a:off x="1492472" y="35619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12" name="TextBox 11"/>
          <p:cNvSpPr txBox="1"/>
          <p:nvPr/>
        </p:nvSpPr>
        <p:spPr>
          <a:xfrm>
            <a:off x="1949672" y="35619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3" name="TextBox 12"/>
          <p:cNvSpPr txBox="1"/>
          <p:nvPr/>
        </p:nvSpPr>
        <p:spPr>
          <a:xfrm>
            <a:off x="2406872" y="35619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4" name="TextBox 13"/>
          <p:cNvSpPr txBox="1"/>
          <p:nvPr/>
        </p:nvSpPr>
        <p:spPr>
          <a:xfrm>
            <a:off x="2864072" y="35619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5" name="TextBox 14"/>
          <p:cNvSpPr txBox="1"/>
          <p:nvPr/>
        </p:nvSpPr>
        <p:spPr>
          <a:xfrm>
            <a:off x="1492472" y="40191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6" name="TextBox 15"/>
          <p:cNvSpPr txBox="1"/>
          <p:nvPr/>
        </p:nvSpPr>
        <p:spPr>
          <a:xfrm>
            <a:off x="1843580" y="4152051"/>
            <a:ext cx="484554" cy="381000"/>
          </a:xfrm>
          <a:prstGeom prst="rect">
            <a:avLst/>
          </a:prstGeom>
        </p:spPr>
        <p:txBody>
          <a:bodyPr vert="horz" wrap="square" lIns="0" tIns="0" rIns="0" bIns="0" rtlCol="0" anchor="t">
            <a:normAutofit/>
          </a:bodyPr>
          <a:lstStyle/>
          <a:p>
            <a:r>
              <a:rPr lang="en-GB" sz="1400" b="1" dirty="0">
                <a:latin typeface="Arial" panose="020B0604020202020204" pitchFamily="34" charset="0"/>
                <a:cs typeface="Arial" panose="020B0604020202020204" pitchFamily="34" charset="0"/>
              </a:rPr>
              <a:t>cos</a:t>
            </a:r>
            <a:r>
              <a:rPr lang="el-GR" sz="1400" b="1" dirty="0">
                <a:latin typeface="Calibri"/>
                <a:cs typeface="Arial" panose="020B0604020202020204" pitchFamily="34" charset="0"/>
              </a:rPr>
              <a:t>θ</a:t>
            </a:r>
            <a:endParaRPr lang="en-GB" sz="1400" b="1" dirty="0">
              <a:latin typeface="Arial" panose="020B0604020202020204" pitchFamily="34" charset="0"/>
              <a:cs typeface="Arial" panose="020B0604020202020204" pitchFamily="34" charset="0"/>
            </a:endParaRPr>
          </a:p>
        </p:txBody>
      </p:sp>
      <p:sp>
        <p:nvSpPr>
          <p:cNvPr id="17" name="TextBox 16"/>
          <p:cNvSpPr txBox="1"/>
          <p:nvPr/>
        </p:nvSpPr>
        <p:spPr>
          <a:xfrm>
            <a:off x="2328134" y="4186116"/>
            <a:ext cx="457200" cy="381000"/>
          </a:xfrm>
          <a:prstGeom prst="rect">
            <a:avLst/>
          </a:prstGeom>
        </p:spPr>
        <p:txBody>
          <a:bodyPr vert="horz" wrap="square" lIns="0" tIns="0" rIns="0" bIns="0" rtlCol="0" anchor="t">
            <a:normAutofit fontScale="70000" lnSpcReduction="20000"/>
          </a:bodyPr>
          <a:lstStyle/>
          <a:p>
            <a:r>
              <a:rPr lang="en-GB" sz="2000" b="1" dirty="0">
                <a:latin typeface="Arial" panose="020B0604020202020204" pitchFamily="34" charset="0"/>
                <a:cs typeface="Arial" panose="020B0604020202020204" pitchFamily="34" charset="0"/>
              </a:rPr>
              <a:t>-sin</a:t>
            </a:r>
            <a:r>
              <a:rPr lang="el-GR" sz="2000" b="1" dirty="0">
                <a:latin typeface="Calibri"/>
                <a:cs typeface="Arial" panose="020B0604020202020204" pitchFamily="34" charset="0"/>
              </a:rPr>
              <a:t>θ</a:t>
            </a:r>
            <a:endParaRPr lang="en-GB" sz="20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
        <p:nvSpPr>
          <p:cNvPr id="18" name="TextBox 17"/>
          <p:cNvSpPr txBox="1"/>
          <p:nvPr/>
        </p:nvSpPr>
        <p:spPr>
          <a:xfrm>
            <a:off x="2864072" y="401912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19" name="TextBox 18"/>
          <p:cNvSpPr txBox="1"/>
          <p:nvPr/>
        </p:nvSpPr>
        <p:spPr>
          <a:xfrm>
            <a:off x="1492472" y="44993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20" name="TextBox 19"/>
          <p:cNvSpPr txBox="1"/>
          <p:nvPr/>
        </p:nvSpPr>
        <p:spPr>
          <a:xfrm>
            <a:off x="1870934" y="4648200"/>
            <a:ext cx="381000" cy="381000"/>
          </a:xfrm>
          <a:prstGeom prst="rect">
            <a:avLst/>
          </a:prstGeom>
        </p:spPr>
        <p:txBody>
          <a:bodyPr vert="horz" wrap="square" lIns="0" tIns="0" rIns="0" bIns="0" rtlCol="0" anchor="t">
            <a:normAutofit fontScale="70000" lnSpcReduction="20000"/>
          </a:bodyPr>
          <a:lstStyle/>
          <a:p>
            <a:r>
              <a:rPr lang="en-GB" sz="2000" b="1" dirty="0">
                <a:latin typeface="Arial" panose="020B0604020202020204" pitchFamily="34" charset="0"/>
                <a:cs typeface="Arial" panose="020B0604020202020204" pitchFamily="34" charset="0"/>
              </a:rPr>
              <a:t>sin</a:t>
            </a:r>
            <a:r>
              <a:rPr lang="el-GR" sz="2000" b="1" dirty="0">
                <a:latin typeface="Calibri"/>
                <a:cs typeface="Arial" panose="020B0604020202020204" pitchFamily="34" charset="0"/>
              </a:rPr>
              <a:t>θ</a:t>
            </a:r>
            <a:endParaRPr lang="en-GB" sz="20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
        <p:nvSpPr>
          <p:cNvPr id="21" name="TextBox 20"/>
          <p:cNvSpPr txBox="1"/>
          <p:nvPr/>
        </p:nvSpPr>
        <p:spPr>
          <a:xfrm>
            <a:off x="2330672" y="4662544"/>
            <a:ext cx="457200" cy="381000"/>
          </a:xfrm>
          <a:prstGeom prst="rect">
            <a:avLst/>
          </a:prstGeom>
        </p:spPr>
        <p:txBody>
          <a:bodyPr vert="horz" wrap="square" lIns="0" tIns="0" rIns="0" bIns="0" rtlCol="0" anchor="t">
            <a:normAutofit fontScale="70000" lnSpcReduction="20000"/>
          </a:bodyPr>
          <a:lstStyle/>
          <a:p>
            <a:r>
              <a:rPr lang="en-GB" sz="2000" b="1" dirty="0">
                <a:latin typeface="Arial" panose="020B0604020202020204" pitchFamily="34" charset="0"/>
                <a:cs typeface="Arial" panose="020B0604020202020204" pitchFamily="34" charset="0"/>
              </a:rPr>
              <a:t>cos</a:t>
            </a:r>
            <a:r>
              <a:rPr lang="el-GR" sz="2000" b="1" dirty="0">
                <a:latin typeface="Calibri"/>
                <a:cs typeface="Arial" panose="020B0604020202020204" pitchFamily="34" charset="0"/>
              </a:rPr>
              <a:t>θ</a:t>
            </a:r>
            <a:endParaRPr lang="en-GB" sz="20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
        <p:nvSpPr>
          <p:cNvPr id="22" name="TextBox 21"/>
          <p:cNvSpPr txBox="1"/>
          <p:nvPr/>
        </p:nvSpPr>
        <p:spPr>
          <a:xfrm>
            <a:off x="2864072" y="44993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23" name="TextBox 22"/>
          <p:cNvSpPr txBox="1"/>
          <p:nvPr/>
        </p:nvSpPr>
        <p:spPr>
          <a:xfrm>
            <a:off x="1492472" y="495748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24" name="TextBox 23"/>
          <p:cNvSpPr txBox="1"/>
          <p:nvPr/>
        </p:nvSpPr>
        <p:spPr>
          <a:xfrm>
            <a:off x="1947134" y="49530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25" name="TextBox 24"/>
          <p:cNvSpPr txBox="1"/>
          <p:nvPr/>
        </p:nvSpPr>
        <p:spPr>
          <a:xfrm>
            <a:off x="2404334" y="49530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26" name="TextBox 25"/>
          <p:cNvSpPr txBox="1"/>
          <p:nvPr/>
        </p:nvSpPr>
        <p:spPr>
          <a:xfrm>
            <a:off x="2864072" y="49565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l="4056" t="4804" r="9046" b="14020"/>
          <a:stretch/>
        </p:blipFill>
        <p:spPr>
          <a:xfrm>
            <a:off x="4800600" y="3352801"/>
            <a:ext cx="2624866" cy="2226833"/>
          </a:xfrm>
          <a:prstGeom prst="rect">
            <a:avLst/>
          </a:prstGeom>
        </p:spPr>
      </p:pic>
      <p:sp>
        <p:nvSpPr>
          <p:cNvPr id="29" name="TextBox 28"/>
          <p:cNvSpPr txBox="1"/>
          <p:nvPr/>
        </p:nvSpPr>
        <p:spPr>
          <a:xfrm>
            <a:off x="5793738" y="35789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31" name="TextBox 30"/>
          <p:cNvSpPr txBox="1"/>
          <p:nvPr/>
        </p:nvSpPr>
        <p:spPr>
          <a:xfrm>
            <a:off x="6708138" y="35789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32" name="TextBox 31"/>
          <p:cNvSpPr txBox="1"/>
          <p:nvPr/>
        </p:nvSpPr>
        <p:spPr>
          <a:xfrm>
            <a:off x="5336538" y="40361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33" name="TextBox 32"/>
          <p:cNvSpPr txBox="1"/>
          <p:nvPr/>
        </p:nvSpPr>
        <p:spPr>
          <a:xfrm>
            <a:off x="5215666" y="3693256"/>
            <a:ext cx="484554" cy="381000"/>
          </a:xfrm>
          <a:prstGeom prst="rect">
            <a:avLst/>
          </a:prstGeom>
        </p:spPr>
        <p:txBody>
          <a:bodyPr vert="horz" wrap="square" lIns="0" tIns="0" rIns="0" bIns="0" rtlCol="0" anchor="t">
            <a:normAutofit/>
          </a:bodyPr>
          <a:lstStyle/>
          <a:p>
            <a:r>
              <a:rPr lang="en-GB" sz="1400" b="1" dirty="0">
                <a:latin typeface="Arial" panose="020B0604020202020204" pitchFamily="34" charset="0"/>
                <a:cs typeface="Arial" panose="020B0604020202020204" pitchFamily="34" charset="0"/>
              </a:rPr>
              <a:t>cos</a:t>
            </a:r>
            <a:r>
              <a:rPr lang="el-GR" sz="1400" b="1" dirty="0">
                <a:latin typeface="Calibri"/>
                <a:cs typeface="Arial" panose="020B0604020202020204" pitchFamily="34" charset="0"/>
              </a:rPr>
              <a:t>θ</a:t>
            </a:r>
            <a:endParaRPr lang="en-GB" sz="1400" b="1" dirty="0">
              <a:latin typeface="Arial" panose="020B0604020202020204" pitchFamily="34" charset="0"/>
              <a:cs typeface="Arial" panose="020B0604020202020204" pitchFamily="34" charset="0"/>
            </a:endParaRPr>
          </a:p>
        </p:txBody>
      </p:sp>
      <p:sp>
        <p:nvSpPr>
          <p:cNvPr id="34" name="TextBox 33"/>
          <p:cNvSpPr txBox="1"/>
          <p:nvPr/>
        </p:nvSpPr>
        <p:spPr>
          <a:xfrm>
            <a:off x="5215666" y="4679577"/>
            <a:ext cx="457200" cy="381000"/>
          </a:xfrm>
          <a:prstGeom prst="rect">
            <a:avLst/>
          </a:prstGeom>
        </p:spPr>
        <p:txBody>
          <a:bodyPr vert="horz" wrap="square" lIns="0" tIns="0" rIns="0" bIns="0" rtlCol="0" anchor="t">
            <a:normAutofit fontScale="70000" lnSpcReduction="20000"/>
          </a:bodyPr>
          <a:lstStyle/>
          <a:p>
            <a:r>
              <a:rPr lang="en-GB" sz="2000" b="1" dirty="0">
                <a:latin typeface="Arial" panose="020B0604020202020204" pitchFamily="34" charset="0"/>
                <a:cs typeface="Arial" panose="020B0604020202020204" pitchFamily="34" charset="0"/>
              </a:rPr>
              <a:t>-sin</a:t>
            </a:r>
            <a:r>
              <a:rPr lang="el-GR" sz="2000" b="1" dirty="0">
                <a:latin typeface="Calibri"/>
                <a:cs typeface="Arial" panose="020B0604020202020204" pitchFamily="34" charset="0"/>
              </a:rPr>
              <a:t>θ</a:t>
            </a:r>
            <a:endParaRPr lang="en-GB" sz="20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
        <p:nvSpPr>
          <p:cNvPr id="35" name="TextBox 34"/>
          <p:cNvSpPr txBox="1"/>
          <p:nvPr/>
        </p:nvSpPr>
        <p:spPr>
          <a:xfrm>
            <a:off x="6708138" y="40361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37" name="TextBox 36"/>
          <p:cNvSpPr txBox="1"/>
          <p:nvPr/>
        </p:nvSpPr>
        <p:spPr>
          <a:xfrm>
            <a:off x="6206266" y="3750833"/>
            <a:ext cx="381000" cy="381000"/>
          </a:xfrm>
          <a:prstGeom prst="rect">
            <a:avLst/>
          </a:prstGeom>
        </p:spPr>
        <p:txBody>
          <a:bodyPr vert="horz" wrap="square" lIns="0" tIns="0" rIns="0" bIns="0" rtlCol="0" anchor="t">
            <a:normAutofit fontScale="70000" lnSpcReduction="20000"/>
          </a:bodyPr>
          <a:lstStyle/>
          <a:p>
            <a:r>
              <a:rPr lang="en-GB" sz="2000" b="1" dirty="0">
                <a:latin typeface="Arial" panose="020B0604020202020204" pitchFamily="34" charset="0"/>
                <a:cs typeface="Arial" panose="020B0604020202020204" pitchFamily="34" charset="0"/>
              </a:rPr>
              <a:t>sin</a:t>
            </a:r>
            <a:r>
              <a:rPr lang="el-GR" sz="2000" b="1" dirty="0">
                <a:latin typeface="Calibri"/>
                <a:cs typeface="Arial" panose="020B0604020202020204" pitchFamily="34" charset="0"/>
              </a:rPr>
              <a:t>θ</a:t>
            </a:r>
            <a:endParaRPr lang="en-GB" sz="20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
        <p:nvSpPr>
          <p:cNvPr id="38" name="TextBox 37"/>
          <p:cNvSpPr txBox="1"/>
          <p:nvPr/>
        </p:nvSpPr>
        <p:spPr>
          <a:xfrm>
            <a:off x="6174738" y="4679577"/>
            <a:ext cx="457200" cy="381000"/>
          </a:xfrm>
          <a:prstGeom prst="rect">
            <a:avLst/>
          </a:prstGeom>
        </p:spPr>
        <p:txBody>
          <a:bodyPr vert="horz" wrap="square" lIns="0" tIns="0" rIns="0" bIns="0" rtlCol="0" anchor="t">
            <a:normAutofit fontScale="70000" lnSpcReduction="20000"/>
          </a:bodyPr>
          <a:lstStyle/>
          <a:p>
            <a:r>
              <a:rPr lang="en-GB" sz="2000" b="1" dirty="0">
                <a:latin typeface="Arial" panose="020B0604020202020204" pitchFamily="34" charset="0"/>
                <a:cs typeface="Arial" panose="020B0604020202020204" pitchFamily="34" charset="0"/>
              </a:rPr>
              <a:t>cos</a:t>
            </a:r>
            <a:r>
              <a:rPr lang="el-GR" sz="2000" b="1" dirty="0">
                <a:latin typeface="Calibri"/>
                <a:cs typeface="Arial" panose="020B0604020202020204" pitchFamily="34" charset="0"/>
              </a:rPr>
              <a:t>θ</a:t>
            </a:r>
            <a:endParaRPr lang="en-GB" sz="20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
        <p:nvSpPr>
          <p:cNvPr id="39" name="TextBox 38"/>
          <p:cNvSpPr txBox="1"/>
          <p:nvPr/>
        </p:nvSpPr>
        <p:spPr>
          <a:xfrm>
            <a:off x="6708138" y="455452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0" name="TextBox 39"/>
          <p:cNvSpPr txBox="1"/>
          <p:nvPr/>
        </p:nvSpPr>
        <p:spPr>
          <a:xfrm>
            <a:off x="5336538" y="497451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1" name="TextBox 40"/>
          <p:cNvSpPr txBox="1"/>
          <p:nvPr/>
        </p:nvSpPr>
        <p:spPr>
          <a:xfrm>
            <a:off x="5791200" y="497003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2" name="TextBox 41"/>
          <p:cNvSpPr txBox="1"/>
          <p:nvPr/>
        </p:nvSpPr>
        <p:spPr>
          <a:xfrm>
            <a:off x="6248400" y="497003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3" name="TextBox 42"/>
          <p:cNvSpPr txBox="1"/>
          <p:nvPr/>
        </p:nvSpPr>
        <p:spPr>
          <a:xfrm>
            <a:off x="6708138" y="497362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44" name="TextBox 43"/>
          <p:cNvSpPr txBox="1"/>
          <p:nvPr/>
        </p:nvSpPr>
        <p:spPr>
          <a:xfrm>
            <a:off x="5793738" y="40361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45" name="TextBox 44"/>
          <p:cNvSpPr txBox="1"/>
          <p:nvPr/>
        </p:nvSpPr>
        <p:spPr>
          <a:xfrm>
            <a:off x="6282466" y="40361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6" name="TextBox 45"/>
          <p:cNvSpPr txBox="1"/>
          <p:nvPr/>
        </p:nvSpPr>
        <p:spPr>
          <a:xfrm>
            <a:off x="5825266" y="4552728"/>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pic>
        <p:nvPicPr>
          <p:cNvPr id="47" name="Picture 46"/>
          <p:cNvPicPr>
            <a:picLocks noChangeAspect="1"/>
          </p:cNvPicPr>
          <p:nvPr/>
        </p:nvPicPr>
        <p:blipFill rotWithShape="1">
          <a:blip r:embed="rId3">
            <a:extLst>
              <a:ext uri="{28A0092B-C50C-407E-A947-70E740481C1C}">
                <a14:useLocalDpi xmlns:a14="http://schemas.microsoft.com/office/drawing/2010/main" val="0"/>
              </a:ext>
            </a:extLst>
          </a:blip>
          <a:srcRect l="4056" t="4804" r="9046" b="14020"/>
          <a:stretch/>
        </p:blipFill>
        <p:spPr>
          <a:xfrm>
            <a:off x="8576534" y="3352801"/>
            <a:ext cx="2624866" cy="2226833"/>
          </a:xfrm>
          <a:prstGeom prst="rect">
            <a:avLst/>
          </a:prstGeom>
        </p:spPr>
      </p:pic>
      <p:sp>
        <p:nvSpPr>
          <p:cNvPr id="48" name="TextBox 47"/>
          <p:cNvSpPr txBox="1"/>
          <p:nvPr/>
        </p:nvSpPr>
        <p:spPr>
          <a:xfrm>
            <a:off x="9112472" y="4502971"/>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49" name="TextBox 48"/>
          <p:cNvSpPr txBox="1"/>
          <p:nvPr/>
        </p:nvSpPr>
        <p:spPr>
          <a:xfrm>
            <a:off x="10484072" y="357895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50" name="TextBox 49"/>
          <p:cNvSpPr txBox="1"/>
          <p:nvPr/>
        </p:nvSpPr>
        <p:spPr>
          <a:xfrm>
            <a:off x="10484072" y="40386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51" name="TextBox 50"/>
          <p:cNvSpPr txBox="1"/>
          <p:nvPr/>
        </p:nvSpPr>
        <p:spPr>
          <a:xfrm>
            <a:off x="8991600" y="3693256"/>
            <a:ext cx="484554" cy="381000"/>
          </a:xfrm>
          <a:prstGeom prst="rect">
            <a:avLst/>
          </a:prstGeom>
        </p:spPr>
        <p:txBody>
          <a:bodyPr vert="horz" wrap="square" lIns="0" tIns="0" rIns="0" bIns="0" rtlCol="0" anchor="t">
            <a:normAutofit/>
          </a:bodyPr>
          <a:lstStyle/>
          <a:p>
            <a:r>
              <a:rPr lang="en-GB" sz="1400" b="1" dirty="0">
                <a:latin typeface="Arial" panose="020B0604020202020204" pitchFamily="34" charset="0"/>
                <a:cs typeface="Arial" panose="020B0604020202020204" pitchFamily="34" charset="0"/>
              </a:rPr>
              <a:t>cos</a:t>
            </a:r>
            <a:r>
              <a:rPr lang="el-GR" sz="1400" b="1" dirty="0">
                <a:latin typeface="Calibri"/>
                <a:cs typeface="Arial" panose="020B0604020202020204" pitchFamily="34" charset="0"/>
              </a:rPr>
              <a:t>θ</a:t>
            </a:r>
            <a:endParaRPr lang="en-GB" sz="1400" b="1" dirty="0">
              <a:latin typeface="Arial" panose="020B0604020202020204" pitchFamily="34" charset="0"/>
              <a:cs typeface="Arial" panose="020B0604020202020204" pitchFamily="34" charset="0"/>
            </a:endParaRPr>
          </a:p>
        </p:txBody>
      </p:sp>
      <p:sp>
        <p:nvSpPr>
          <p:cNvPr id="52" name="TextBox 51"/>
          <p:cNvSpPr txBox="1"/>
          <p:nvPr/>
        </p:nvSpPr>
        <p:spPr>
          <a:xfrm>
            <a:off x="9448800" y="3737183"/>
            <a:ext cx="457200" cy="381000"/>
          </a:xfrm>
          <a:prstGeom prst="rect">
            <a:avLst/>
          </a:prstGeom>
        </p:spPr>
        <p:txBody>
          <a:bodyPr vert="horz" wrap="square" lIns="0" tIns="0" rIns="0" bIns="0" rtlCol="0" anchor="t">
            <a:normAutofit fontScale="70000" lnSpcReduction="20000"/>
          </a:bodyPr>
          <a:lstStyle/>
          <a:p>
            <a:r>
              <a:rPr lang="en-GB" sz="2000" b="1" dirty="0">
                <a:latin typeface="Arial" panose="020B0604020202020204" pitchFamily="34" charset="0"/>
                <a:cs typeface="Arial" panose="020B0604020202020204" pitchFamily="34" charset="0"/>
              </a:rPr>
              <a:t>-sin</a:t>
            </a:r>
            <a:r>
              <a:rPr lang="el-GR" sz="2000" b="1" dirty="0">
                <a:latin typeface="Calibri"/>
                <a:cs typeface="Arial" panose="020B0604020202020204" pitchFamily="34" charset="0"/>
              </a:rPr>
              <a:t>θ</a:t>
            </a:r>
            <a:endParaRPr lang="en-GB" sz="20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
        <p:nvSpPr>
          <p:cNvPr id="53" name="TextBox 52"/>
          <p:cNvSpPr txBox="1"/>
          <p:nvPr/>
        </p:nvSpPr>
        <p:spPr>
          <a:xfrm>
            <a:off x="10020160" y="35814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54" name="TextBox 53"/>
          <p:cNvSpPr txBox="1"/>
          <p:nvPr/>
        </p:nvSpPr>
        <p:spPr>
          <a:xfrm>
            <a:off x="8991600" y="4173967"/>
            <a:ext cx="381000" cy="381000"/>
          </a:xfrm>
          <a:prstGeom prst="rect">
            <a:avLst/>
          </a:prstGeom>
        </p:spPr>
        <p:txBody>
          <a:bodyPr vert="horz" wrap="square" lIns="0" tIns="0" rIns="0" bIns="0" rtlCol="0" anchor="t">
            <a:normAutofit fontScale="70000" lnSpcReduction="20000"/>
          </a:bodyPr>
          <a:lstStyle/>
          <a:p>
            <a:r>
              <a:rPr lang="en-GB" sz="2000" b="1" dirty="0">
                <a:latin typeface="Arial" panose="020B0604020202020204" pitchFamily="34" charset="0"/>
                <a:cs typeface="Arial" panose="020B0604020202020204" pitchFamily="34" charset="0"/>
              </a:rPr>
              <a:t>sin</a:t>
            </a:r>
            <a:r>
              <a:rPr lang="el-GR" sz="2000" b="1" dirty="0">
                <a:latin typeface="Calibri"/>
                <a:cs typeface="Arial" panose="020B0604020202020204" pitchFamily="34" charset="0"/>
              </a:rPr>
              <a:t>θ</a:t>
            </a:r>
            <a:endParaRPr lang="en-GB" sz="20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
        <p:nvSpPr>
          <p:cNvPr id="55" name="TextBox 54"/>
          <p:cNvSpPr txBox="1"/>
          <p:nvPr/>
        </p:nvSpPr>
        <p:spPr>
          <a:xfrm>
            <a:off x="9448800" y="4173967"/>
            <a:ext cx="457200" cy="381000"/>
          </a:xfrm>
          <a:prstGeom prst="rect">
            <a:avLst/>
          </a:prstGeom>
        </p:spPr>
        <p:txBody>
          <a:bodyPr vert="horz" wrap="square" lIns="0" tIns="0" rIns="0" bIns="0" rtlCol="0" anchor="t">
            <a:normAutofit fontScale="70000" lnSpcReduction="20000"/>
          </a:bodyPr>
          <a:lstStyle/>
          <a:p>
            <a:r>
              <a:rPr lang="en-GB" sz="2000" b="1" dirty="0">
                <a:latin typeface="Arial" panose="020B0604020202020204" pitchFamily="34" charset="0"/>
                <a:cs typeface="Arial" panose="020B0604020202020204" pitchFamily="34" charset="0"/>
              </a:rPr>
              <a:t>cos</a:t>
            </a:r>
            <a:r>
              <a:rPr lang="el-GR" sz="2000" b="1" dirty="0">
                <a:latin typeface="Calibri"/>
                <a:cs typeface="Arial" panose="020B0604020202020204" pitchFamily="34" charset="0"/>
              </a:rPr>
              <a:t>θ</a:t>
            </a:r>
            <a:endParaRPr lang="en-GB" sz="20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p:txBody>
      </p:sp>
      <p:sp>
        <p:nvSpPr>
          <p:cNvPr id="56" name="TextBox 55"/>
          <p:cNvSpPr txBox="1"/>
          <p:nvPr/>
        </p:nvSpPr>
        <p:spPr>
          <a:xfrm>
            <a:off x="10484072" y="4510595"/>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57" name="TextBox 56"/>
          <p:cNvSpPr txBox="1"/>
          <p:nvPr/>
        </p:nvSpPr>
        <p:spPr>
          <a:xfrm>
            <a:off x="9112472" y="4974516"/>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58" name="TextBox 57"/>
          <p:cNvSpPr txBox="1"/>
          <p:nvPr/>
        </p:nvSpPr>
        <p:spPr>
          <a:xfrm>
            <a:off x="9567134" y="497003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59" name="TextBox 58"/>
          <p:cNvSpPr txBox="1"/>
          <p:nvPr/>
        </p:nvSpPr>
        <p:spPr>
          <a:xfrm>
            <a:off x="10024334" y="4970033"/>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60" name="TextBox 59"/>
          <p:cNvSpPr txBox="1"/>
          <p:nvPr/>
        </p:nvSpPr>
        <p:spPr>
          <a:xfrm>
            <a:off x="10484072" y="497362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61" name="TextBox 60"/>
          <p:cNvSpPr txBox="1"/>
          <p:nvPr/>
        </p:nvSpPr>
        <p:spPr>
          <a:xfrm>
            <a:off x="10024334" y="4499387"/>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62" name="TextBox 61"/>
          <p:cNvSpPr txBox="1"/>
          <p:nvPr/>
        </p:nvSpPr>
        <p:spPr>
          <a:xfrm>
            <a:off x="10020160" y="40386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
        <p:nvSpPr>
          <p:cNvPr id="63" name="TextBox 62"/>
          <p:cNvSpPr txBox="1"/>
          <p:nvPr/>
        </p:nvSpPr>
        <p:spPr>
          <a:xfrm>
            <a:off x="9567134" y="4510595"/>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0</a:t>
            </a:r>
          </a:p>
        </p:txBody>
      </p:sp>
    </p:spTree>
    <p:extLst>
      <p:ext uri="{BB962C8B-B14F-4D97-AF65-F5344CB8AC3E}">
        <p14:creationId xmlns:p14="http://schemas.microsoft.com/office/powerpoint/2010/main" val="193113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83865" y="1440000"/>
            <a:ext cx="11154300" cy="769800"/>
          </a:xfrm>
        </p:spPr>
        <p:txBody>
          <a:bodyPr/>
          <a:lstStyle/>
          <a:p>
            <a:r>
              <a:rPr lang="en-GB" dirty="0"/>
              <a:t>An example is a Z rotation of 270º on a vector</a:t>
            </a:r>
          </a:p>
        </p:txBody>
      </p:sp>
      <p:sp>
        <p:nvSpPr>
          <p:cNvPr id="3" name="Title 2"/>
          <p:cNvSpPr>
            <a:spLocks noGrp="1"/>
          </p:cNvSpPr>
          <p:nvPr>
            <p:ph type="title"/>
          </p:nvPr>
        </p:nvSpPr>
        <p:spPr/>
        <p:txBody>
          <a:bodyPr>
            <a:normAutofit/>
          </a:bodyPr>
          <a:lstStyle/>
          <a:p>
            <a:r>
              <a:rPr lang="en-GB" dirty="0"/>
              <a:t>Rotation</a:t>
            </a:r>
            <a:endParaRPr lang="en-GB" dirty="0">
              <a:solidFill>
                <a:schemeClr val="tx1"/>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9472" t="33879" r="21056" b="25014"/>
          <a:stretch/>
        </p:blipFill>
        <p:spPr>
          <a:xfrm>
            <a:off x="7422990" y="3264035"/>
            <a:ext cx="349411" cy="359755"/>
          </a:xfrm>
          <a:prstGeom prst="rect">
            <a:avLst/>
          </a:prstGeom>
        </p:spPr>
      </p:pic>
      <p:sp>
        <p:nvSpPr>
          <p:cNvPr id="9" name="TextBox 8"/>
          <p:cNvSpPr txBox="1"/>
          <p:nvPr/>
        </p:nvSpPr>
        <p:spPr>
          <a:xfrm>
            <a:off x="4095138" y="3201406"/>
            <a:ext cx="248263" cy="568084"/>
          </a:xfrm>
          <a:prstGeom prst="rect">
            <a:avLst/>
          </a:prstGeom>
        </p:spPr>
        <p:txBody>
          <a:bodyPr vert="horz" wrap="none" lIns="0" tIns="0" rIns="0" bIns="0" rtlCol="0" anchor="t">
            <a:normAutofit/>
          </a:bodyPr>
          <a:lstStyle/>
          <a:p>
            <a:r>
              <a:rPr lang="en-GB" sz="3600" dirty="0"/>
              <a:t>=</a:t>
            </a:r>
          </a:p>
        </p:txBody>
      </p:sp>
      <p:sp>
        <p:nvSpPr>
          <p:cNvPr id="11" name="TextBox 10"/>
          <p:cNvSpPr txBox="1"/>
          <p:nvPr/>
        </p:nvSpPr>
        <p:spPr>
          <a:xfrm>
            <a:off x="9124338" y="3210802"/>
            <a:ext cx="248263" cy="568084"/>
          </a:xfrm>
          <a:prstGeom prst="rect">
            <a:avLst/>
          </a:prstGeom>
        </p:spPr>
        <p:txBody>
          <a:bodyPr vert="horz" wrap="none" lIns="0" tIns="0" rIns="0" bIns="0" rtlCol="0" anchor="t">
            <a:normAutofit/>
          </a:bodyPr>
          <a:lstStyle/>
          <a:p>
            <a:r>
              <a:rPr lang="en-GB" sz="3600" dirty="0"/>
              <a:t>=</a:t>
            </a:r>
          </a:p>
        </p:txBody>
      </p:sp>
      <p:sp>
        <p:nvSpPr>
          <p:cNvPr id="13" name="Content Placeholder 1"/>
          <p:cNvSpPr txBox="1">
            <a:spLocks/>
          </p:cNvSpPr>
          <p:nvPr/>
        </p:nvSpPr>
        <p:spPr>
          <a:xfrm>
            <a:off x="483506" y="5097600"/>
            <a:ext cx="11154300" cy="7698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Original position is 1 in the X direction, but rotate 270 degrees anti-clockwise and reach -1 in the Y axis</a:t>
            </a:r>
          </a:p>
        </p:txBody>
      </p:sp>
      <p:pic>
        <p:nvPicPr>
          <p:cNvPr id="31" name="Picture 30"/>
          <p:cNvPicPr>
            <a:picLocks noChangeAspect="1"/>
          </p:cNvPicPr>
          <p:nvPr/>
        </p:nvPicPr>
        <p:blipFill rotWithShape="1">
          <a:blip r:embed="rId4">
            <a:extLst>
              <a:ext uri="{28A0092B-C50C-407E-A947-70E740481C1C}">
                <a14:useLocalDpi xmlns:a14="http://schemas.microsoft.com/office/drawing/2010/main" val="0"/>
              </a:ext>
            </a:extLst>
          </a:blip>
          <a:srcRect l="7549" t="5558" r="9033" b="13546"/>
          <a:stretch/>
        </p:blipFill>
        <p:spPr>
          <a:xfrm>
            <a:off x="1066801" y="2438400"/>
            <a:ext cx="2915323" cy="2095844"/>
          </a:xfrm>
          <a:prstGeom prst="rect">
            <a:avLst/>
          </a:prstGeom>
        </p:spPr>
      </p:pic>
      <p:sp>
        <p:nvSpPr>
          <p:cNvPr id="32" name="TextBox 31"/>
          <p:cNvSpPr txBox="1"/>
          <p:nvPr/>
        </p:nvSpPr>
        <p:spPr>
          <a:xfrm>
            <a:off x="1290330" y="2903991"/>
            <a:ext cx="762000" cy="304800"/>
          </a:xfrm>
          <a:prstGeom prst="rect">
            <a:avLst/>
          </a:prstGeom>
        </p:spPr>
        <p:txBody>
          <a:bodyPr vert="horz" wrap="square" lIns="0" tIns="0" rIns="0" bIns="0" rtlCol="0" anchor="t">
            <a:noAutofit/>
          </a:bodyPr>
          <a:lstStyle/>
          <a:p>
            <a:r>
              <a:rPr lang="en-GB" sz="1400" b="1" dirty="0">
                <a:latin typeface="Arial" panose="020B0604020202020204" pitchFamily="34" charset="0"/>
                <a:cs typeface="Arial" panose="020B0604020202020204" pitchFamily="34" charset="0"/>
              </a:rPr>
              <a:t>cos(270)</a:t>
            </a:r>
          </a:p>
        </p:txBody>
      </p:sp>
      <p:sp>
        <p:nvSpPr>
          <p:cNvPr id="33" name="TextBox 32"/>
          <p:cNvSpPr txBox="1"/>
          <p:nvPr/>
        </p:nvSpPr>
        <p:spPr>
          <a:xfrm>
            <a:off x="2128530" y="2903991"/>
            <a:ext cx="838200" cy="315202"/>
          </a:xfrm>
          <a:prstGeom prst="rect">
            <a:avLst/>
          </a:prstGeom>
        </p:spPr>
        <p:txBody>
          <a:bodyPr vert="horz" wrap="square" lIns="0" tIns="0" rIns="0" bIns="0" rtlCol="0" anchor="t">
            <a:noAutofit/>
          </a:bodyPr>
          <a:lstStyle/>
          <a:p>
            <a:r>
              <a:rPr lang="en-GB" sz="1400" b="1" dirty="0">
                <a:latin typeface="Arial" panose="020B0604020202020204" pitchFamily="34" charset="0"/>
                <a:cs typeface="Arial" panose="020B0604020202020204" pitchFamily="34" charset="0"/>
              </a:rPr>
              <a:t>-sin(270)</a:t>
            </a:r>
            <a:endParaRPr lang="en-GB" sz="1200" b="1" dirty="0">
              <a:latin typeface="Arial" panose="020B0604020202020204" pitchFamily="34" charset="0"/>
              <a:cs typeface="Arial" panose="020B0604020202020204" pitchFamily="34" charset="0"/>
            </a:endParaRPr>
          </a:p>
        </p:txBody>
      </p:sp>
      <p:sp>
        <p:nvSpPr>
          <p:cNvPr id="34" name="TextBox 33"/>
          <p:cNvSpPr txBox="1"/>
          <p:nvPr/>
        </p:nvSpPr>
        <p:spPr>
          <a:xfrm>
            <a:off x="1290331" y="3361191"/>
            <a:ext cx="754101" cy="381000"/>
          </a:xfrm>
          <a:prstGeom prst="rect">
            <a:avLst/>
          </a:prstGeom>
        </p:spPr>
        <p:txBody>
          <a:bodyPr vert="horz" wrap="square" lIns="0" tIns="0" rIns="0" bIns="0" rtlCol="0" anchor="t">
            <a:noAutofit/>
          </a:bodyPr>
          <a:lstStyle/>
          <a:p>
            <a:r>
              <a:rPr lang="en-GB" sz="1400" b="1" dirty="0">
                <a:latin typeface="Arial" panose="020B0604020202020204" pitchFamily="34" charset="0"/>
                <a:cs typeface="Arial" panose="020B0604020202020204" pitchFamily="34" charset="0"/>
              </a:rPr>
              <a:t>sin(270)</a:t>
            </a:r>
          </a:p>
        </p:txBody>
      </p:sp>
      <p:sp>
        <p:nvSpPr>
          <p:cNvPr id="35" name="TextBox 34"/>
          <p:cNvSpPr txBox="1"/>
          <p:nvPr/>
        </p:nvSpPr>
        <p:spPr>
          <a:xfrm>
            <a:off x="3271530" y="2855691"/>
            <a:ext cx="381000" cy="381000"/>
          </a:xfrm>
          <a:prstGeom prst="rect">
            <a:avLst/>
          </a:prstGeom>
        </p:spPr>
        <p:txBody>
          <a:bodyPr vert="horz" wrap="square" lIns="0" tIns="0" rIns="0" bIns="0" rtlCol="0" anchor="t">
            <a:noAutofit/>
          </a:bodyPr>
          <a:lstStyle/>
          <a:p>
            <a:r>
              <a:rPr lang="en-GB" sz="2000" b="1" dirty="0">
                <a:latin typeface="Arial" panose="020B0604020202020204" pitchFamily="34" charset="0"/>
                <a:cs typeface="Arial" panose="020B0604020202020204" pitchFamily="34" charset="0"/>
              </a:rPr>
              <a:t>0</a:t>
            </a:r>
          </a:p>
        </p:txBody>
      </p:sp>
      <p:sp>
        <p:nvSpPr>
          <p:cNvPr id="36" name="TextBox 35"/>
          <p:cNvSpPr txBox="1"/>
          <p:nvPr/>
        </p:nvSpPr>
        <p:spPr>
          <a:xfrm>
            <a:off x="2128530" y="3361191"/>
            <a:ext cx="846100" cy="381000"/>
          </a:xfrm>
          <a:prstGeom prst="rect">
            <a:avLst/>
          </a:prstGeom>
        </p:spPr>
        <p:txBody>
          <a:bodyPr vert="horz" wrap="square" lIns="0" tIns="0" rIns="0" bIns="0" rtlCol="0" anchor="t">
            <a:noAutofit/>
          </a:bodyPr>
          <a:lstStyle/>
          <a:p>
            <a:r>
              <a:rPr lang="en-GB" sz="1400" b="1" dirty="0">
                <a:latin typeface="Arial" panose="020B0604020202020204" pitchFamily="34" charset="0"/>
                <a:cs typeface="Arial" panose="020B0604020202020204" pitchFamily="34" charset="0"/>
              </a:rPr>
              <a:t>cos(270)</a:t>
            </a:r>
          </a:p>
        </p:txBody>
      </p:sp>
      <p:sp>
        <p:nvSpPr>
          <p:cNvPr id="37" name="TextBox 36"/>
          <p:cNvSpPr txBox="1"/>
          <p:nvPr/>
        </p:nvSpPr>
        <p:spPr>
          <a:xfrm>
            <a:off x="3271530" y="3323573"/>
            <a:ext cx="381000" cy="381000"/>
          </a:xfrm>
          <a:prstGeom prst="rect">
            <a:avLst/>
          </a:prstGeom>
        </p:spPr>
        <p:txBody>
          <a:bodyPr vert="horz" wrap="square" lIns="0" tIns="0" rIns="0" bIns="0" rtlCol="0" anchor="t">
            <a:noAutofit/>
          </a:bodyPr>
          <a:lstStyle/>
          <a:p>
            <a:r>
              <a:rPr lang="en-GB" sz="2000" b="1" dirty="0">
                <a:latin typeface="Arial" panose="020B0604020202020204" pitchFamily="34" charset="0"/>
                <a:cs typeface="Arial" panose="020B0604020202020204" pitchFamily="34" charset="0"/>
              </a:rPr>
              <a:t>0</a:t>
            </a:r>
          </a:p>
        </p:txBody>
      </p:sp>
      <p:sp>
        <p:nvSpPr>
          <p:cNvPr id="38" name="TextBox 37"/>
          <p:cNvSpPr txBox="1"/>
          <p:nvPr/>
        </p:nvSpPr>
        <p:spPr>
          <a:xfrm>
            <a:off x="1595130" y="3818391"/>
            <a:ext cx="381000" cy="381000"/>
          </a:xfrm>
          <a:prstGeom prst="rect">
            <a:avLst/>
          </a:prstGeom>
        </p:spPr>
        <p:txBody>
          <a:bodyPr vert="horz" wrap="square" lIns="0" tIns="0" rIns="0" bIns="0" rtlCol="0" anchor="t">
            <a:noAutofit/>
          </a:bodyPr>
          <a:lstStyle/>
          <a:p>
            <a:r>
              <a:rPr lang="en-GB" sz="2000" b="1" dirty="0">
                <a:latin typeface="Arial" panose="020B0604020202020204" pitchFamily="34" charset="0"/>
                <a:cs typeface="Arial" panose="020B0604020202020204" pitchFamily="34" charset="0"/>
              </a:rPr>
              <a:t>0</a:t>
            </a:r>
          </a:p>
        </p:txBody>
      </p:sp>
      <p:sp>
        <p:nvSpPr>
          <p:cNvPr id="39" name="TextBox 38"/>
          <p:cNvSpPr txBox="1"/>
          <p:nvPr/>
        </p:nvSpPr>
        <p:spPr>
          <a:xfrm>
            <a:off x="2433330" y="3818391"/>
            <a:ext cx="381000" cy="381000"/>
          </a:xfrm>
          <a:prstGeom prst="rect">
            <a:avLst/>
          </a:prstGeom>
        </p:spPr>
        <p:txBody>
          <a:bodyPr vert="horz" wrap="square" lIns="0" tIns="0" rIns="0" bIns="0" rtlCol="0" anchor="t">
            <a:noAutofit/>
          </a:bodyPr>
          <a:lstStyle/>
          <a:p>
            <a:r>
              <a:rPr lang="en-GB" sz="2000" b="1" dirty="0">
                <a:latin typeface="Arial" panose="020B0604020202020204" pitchFamily="34" charset="0"/>
                <a:cs typeface="Arial" panose="020B0604020202020204" pitchFamily="34" charset="0"/>
              </a:rPr>
              <a:t>0</a:t>
            </a:r>
          </a:p>
        </p:txBody>
      </p:sp>
      <p:sp>
        <p:nvSpPr>
          <p:cNvPr id="40" name="TextBox 39"/>
          <p:cNvSpPr txBox="1"/>
          <p:nvPr/>
        </p:nvSpPr>
        <p:spPr>
          <a:xfrm>
            <a:off x="3271530" y="3818391"/>
            <a:ext cx="381000" cy="381000"/>
          </a:xfrm>
          <a:prstGeom prst="rect">
            <a:avLst/>
          </a:prstGeom>
        </p:spPr>
        <p:txBody>
          <a:bodyPr vert="horz" wrap="square" lIns="0" tIns="0" rIns="0" bIns="0" rtlCol="0" anchor="t">
            <a:noAutofit/>
          </a:bodyPr>
          <a:lstStyle/>
          <a:p>
            <a:r>
              <a:rPr lang="en-GB" sz="2000" b="1" dirty="0">
                <a:latin typeface="Arial" panose="020B0604020202020204" pitchFamily="34" charset="0"/>
                <a:cs typeface="Arial" panose="020B0604020202020204" pitchFamily="34" charset="0"/>
              </a:rPr>
              <a:t>1</a:t>
            </a:r>
          </a:p>
        </p:txBody>
      </p:sp>
      <p:pic>
        <p:nvPicPr>
          <p:cNvPr id="41" name="Picture 40"/>
          <p:cNvPicPr>
            <a:picLocks noChangeAspect="1"/>
          </p:cNvPicPr>
          <p:nvPr/>
        </p:nvPicPr>
        <p:blipFill rotWithShape="1">
          <a:blip r:embed="rId4">
            <a:extLst>
              <a:ext uri="{28A0092B-C50C-407E-A947-70E740481C1C}">
                <a14:useLocalDpi xmlns:a14="http://schemas.microsoft.com/office/drawing/2010/main" val="0"/>
              </a:ext>
            </a:extLst>
          </a:blip>
          <a:srcRect l="6161" t="7600" r="10627" b="13867"/>
          <a:stretch/>
        </p:blipFill>
        <p:spPr>
          <a:xfrm>
            <a:off x="4343400" y="2438400"/>
            <a:ext cx="3009284" cy="2105356"/>
          </a:xfrm>
          <a:prstGeom prst="rect">
            <a:avLst/>
          </a:prstGeom>
        </p:spPr>
      </p:pic>
      <p:sp>
        <p:nvSpPr>
          <p:cNvPr id="42" name="TextBox 41"/>
          <p:cNvSpPr txBox="1"/>
          <p:nvPr/>
        </p:nvSpPr>
        <p:spPr>
          <a:xfrm>
            <a:off x="5028668" y="2638756"/>
            <a:ext cx="502534" cy="51556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0</a:t>
            </a:r>
          </a:p>
        </p:txBody>
      </p:sp>
      <p:sp>
        <p:nvSpPr>
          <p:cNvPr id="43" name="TextBox 42"/>
          <p:cNvSpPr txBox="1"/>
          <p:nvPr/>
        </p:nvSpPr>
        <p:spPr>
          <a:xfrm>
            <a:off x="5729901" y="2638756"/>
            <a:ext cx="502534" cy="51556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1</a:t>
            </a:r>
          </a:p>
        </p:txBody>
      </p:sp>
      <p:sp>
        <p:nvSpPr>
          <p:cNvPr id="44" name="TextBox 43"/>
          <p:cNvSpPr txBox="1"/>
          <p:nvPr/>
        </p:nvSpPr>
        <p:spPr>
          <a:xfrm>
            <a:off x="4952468" y="3263507"/>
            <a:ext cx="502534" cy="51556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-1</a:t>
            </a:r>
          </a:p>
        </p:txBody>
      </p:sp>
      <p:sp>
        <p:nvSpPr>
          <p:cNvPr id="45" name="TextBox 44"/>
          <p:cNvSpPr txBox="1"/>
          <p:nvPr/>
        </p:nvSpPr>
        <p:spPr>
          <a:xfrm>
            <a:off x="6431134" y="2638756"/>
            <a:ext cx="502534" cy="51556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0</a:t>
            </a:r>
          </a:p>
        </p:txBody>
      </p:sp>
      <p:sp>
        <p:nvSpPr>
          <p:cNvPr id="46" name="TextBox 45"/>
          <p:cNvSpPr txBox="1"/>
          <p:nvPr/>
        </p:nvSpPr>
        <p:spPr>
          <a:xfrm>
            <a:off x="5729901" y="3263507"/>
            <a:ext cx="502534" cy="51556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0</a:t>
            </a:r>
          </a:p>
        </p:txBody>
      </p:sp>
      <p:sp>
        <p:nvSpPr>
          <p:cNvPr id="47" name="TextBox 46"/>
          <p:cNvSpPr txBox="1"/>
          <p:nvPr/>
        </p:nvSpPr>
        <p:spPr>
          <a:xfrm>
            <a:off x="6431134" y="3266196"/>
            <a:ext cx="502534" cy="51556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0</a:t>
            </a:r>
          </a:p>
        </p:txBody>
      </p:sp>
      <p:sp>
        <p:nvSpPr>
          <p:cNvPr id="48" name="TextBox 47"/>
          <p:cNvSpPr txBox="1"/>
          <p:nvPr/>
        </p:nvSpPr>
        <p:spPr>
          <a:xfrm>
            <a:off x="5028668" y="3875796"/>
            <a:ext cx="502534" cy="51556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0</a:t>
            </a:r>
          </a:p>
        </p:txBody>
      </p:sp>
      <p:sp>
        <p:nvSpPr>
          <p:cNvPr id="49" name="TextBox 48"/>
          <p:cNvSpPr txBox="1"/>
          <p:nvPr/>
        </p:nvSpPr>
        <p:spPr>
          <a:xfrm>
            <a:off x="5729901" y="3875796"/>
            <a:ext cx="502534" cy="51556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0</a:t>
            </a:r>
          </a:p>
        </p:txBody>
      </p:sp>
      <p:sp>
        <p:nvSpPr>
          <p:cNvPr id="50" name="TextBox 49"/>
          <p:cNvSpPr txBox="1"/>
          <p:nvPr/>
        </p:nvSpPr>
        <p:spPr>
          <a:xfrm>
            <a:off x="6431134" y="3875796"/>
            <a:ext cx="502534" cy="515560"/>
          </a:xfrm>
          <a:prstGeom prst="rect">
            <a:avLst/>
          </a:prstGeom>
        </p:spPr>
        <p:txBody>
          <a:bodyPr vert="horz" wrap="square" lIns="0" tIns="0" rIns="0" bIns="0" rtlCol="0" anchor="t">
            <a:noAutofit/>
          </a:bodyPr>
          <a:lstStyle/>
          <a:p>
            <a:r>
              <a:rPr lang="en-GB" sz="2400" b="1" dirty="0">
                <a:latin typeface="Arial" panose="020B0604020202020204" pitchFamily="34" charset="0"/>
                <a:cs typeface="Arial" panose="020B0604020202020204" pitchFamily="34" charset="0"/>
              </a:rPr>
              <a:t>1</a:t>
            </a:r>
          </a:p>
        </p:txBody>
      </p:sp>
      <p:pic>
        <p:nvPicPr>
          <p:cNvPr id="51" name="Picture 50"/>
          <p:cNvPicPr>
            <a:picLocks noChangeAspect="1"/>
          </p:cNvPicPr>
          <p:nvPr/>
        </p:nvPicPr>
        <p:blipFill rotWithShape="1">
          <a:blip r:embed="rId5">
            <a:extLst>
              <a:ext uri="{28A0092B-C50C-407E-A947-70E740481C1C}">
                <a14:useLocalDpi xmlns:a14="http://schemas.microsoft.com/office/drawing/2010/main" val="0"/>
              </a:ext>
            </a:extLst>
          </a:blip>
          <a:srcRect l="9982" r="10873"/>
          <a:stretch/>
        </p:blipFill>
        <p:spPr>
          <a:xfrm>
            <a:off x="7854568" y="2438400"/>
            <a:ext cx="1213233" cy="2068876"/>
          </a:xfrm>
          <a:prstGeom prst="rect">
            <a:avLst/>
          </a:prstGeom>
        </p:spPr>
      </p:pic>
      <p:sp>
        <p:nvSpPr>
          <p:cNvPr id="56" name="TextBox 55"/>
          <p:cNvSpPr txBox="1"/>
          <p:nvPr/>
        </p:nvSpPr>
        <p:spPr>
          <a:xfrm>
            <a:off x="8382001" y="2629990"/>
            <a:ext cx="502534" cy="515560"/>
          </a:xfrm>
          <a:prstGeom prst="rect">
            <a:avLst/>
          </a:prstGeom>
        </p:spPr>
        <p:txBody>
          <a:bodyPr vert="horz" wrap="square" lIns="0" tIns="0" rIns="0" bIns="0" rtlCol="0" anchor="t">
            <a:noAutofit/>
          </a:bodyPr>
          <a:lstStyle/>
          <a:p>
            <a:r>
              <a:rPr lang="en-GB" sz="3200" b="1" dirty="0">
                <a:latin typeface="Arial" panose="020B0604020202020204" pitchFamily="34" charset="0"/>
                <a:cs typeface="Arial" panose="020B0604020202020204" pitchFamily="34" charset="0"/>
              </a:rPr>
              <a:t>1</a:t>
            </a:r>
          </a:p>
        </p:txBody>
      </p:sp>
      <p:sp>
        <p:nvSpPr>
          <p:cNvPr id="57" name="TextBox 56"/>
          <p:cNvSpPr txBox="1"/>
          <p:nvPr/>
        </p:nvSpPr>
        <p:spPr>
          <a:xfrm>
            <a:off x="8377827" y="3176552"/>
            <a:ext cx="502534" cy="515560"/>
          </a:xfrm>
          <a:prstGeom prst="rect">
            <a:avLst/>
          </a:prstGeom>
        </p:spPr>
        <p:txBody>
          <a:bodyPr vert="horz" wrap="square" lIns="0" tIns="0" rIns="0" bIns="0" rtlCol="0" anchor="t">
            <a:noAutofit/>
          </a:bodyPr>
          <a:lstStyle/>
          <a:p>
            <a:r>
              <a:rPr lang="en-GB" sz="3200" b="1" dirty="0">
                <a:latin typeface="Arial" panose="020B0604020202020204" pitchFamily="34" charset="0"/>
                <a:cs typeface="Arial" panose="020B0604020202020204" pitchFamily="34" charset="0"/>
              </a:rPr>
              <a:t>0</a:t>
            </a:r>
          </a:p>
        </p:txBody>
      </p:sp>
      <p:sp>
        <p:nvSpPr>
          <p:cNvPr id="58" name="TextBox 57"/>
          <p:cNvSpPr txBox="1"/>
          <p:nvPr/>
        </p:nvSpPr>
        <p:spPr>
          <a:xfrm>
            <a:off x="8382001" y="3772990"/>
            <a:ext cx="502534" cy="515560"/>
          </a:xfrm>
          <a:prstGeom prst="rect">
            <a:avLst/>
          </a:prstGeom>
        </p:spPr>
        <p:txBody>
          <a:bodyPr vert="horz" wrap="square" lIns="0" tIns="0" rIns="0" bIns="0" rtlCol="0" anchor="t">
            <a:noAutofit/>
          </a:bodyPr>
          <a:lstStyle/>
          <a:p>
            <a:r>
              <a:rPr lang="en-GB" sz="3200" b="1" dirty="0">
                <a:latin typeface="Arial" panose="020B0604020202020204" pitchFamily="34" charset="0"/>
                <a:cs typeface="Arial" panose="020B0604020202020204" pitchFamily="34" charset="0"/>
              </a:rPr>
              <a:t>0</a:t>
            </a:r>
          </a:p>
        </p:txBody>
      </p:sp>
      <p:pic>
        <p:nvPicPr>
          <p:cNvPr id="59" name="Picture 58"/>
          <p:cNvPicPr>
            <a:picLocks noChangeAspect="1"/>
          </p:cNvPicPr>
          <p:nvPr/>
        </p:nvPicPr>
        <p:blipFill rotWithShape="1">
          <a:blip r:embed="rId5">
            <a:extLst>
              <a:ext uri="{28A0092B-C50C-407E-A947-70E740481C1C}">
                <a14:useLocalDpi xmlns:a14="http://schemas.microsoft.com/office/drawing/2010/main" val="0"/>
              </a:ext>
            </a:extLst>
          </a:blip>
          <a:srcRect l="9982" r="10873"/>
          <a:stretch/>
        </p:blipFill>
        <p:spPr>
          <a:xfrm>
            <a:off x="9448801" y="2438400"/>
            <a:ext cx="1213233" cy="2068876"/>
          </a:xfrm>
          <a:prstGeom prst="rect">
            <a:avLst/>
          </a:prstGeom>
        </p:spPr>
      </p:pic>
      <p:sp>
        <p:nvSpPr>
          <p:cNvPr id="60" name="TextBox 59"/>
          <p:cNvSpPr txBox="1"/>
          <p:nvPr/>
        </p:nvSpPr>
        <p:spPr>
          <a:xfrm>
            <a:off x="9976234" y="2629990"/>
            <a:ext cx="502534" cy="515560"/>
          </a:xfrm>
          <a:prstGeom prst="rect">
            <a:avLst/>
          </a:prstGeom>
        </p:spPr>
        <p:txBody>
          <a:bodyPr vert="horz" wrap="square" lIns="0" tIns="0" rIns="0" bIns="0" rtlCol="0" anchor="t">
            <a:noAutofit/>
          </a:bodyPr>
          <a:lstStyle/>
          <a:p>
            <a:r>
              <a:rPr lang="en-GB" sz="3200" b="1" dirty="0">
                <a:latin typeface="Arial" panose="020B0604020202020204" pitchFamily="34" charset="0"/>
                <a:cs typeface="Arial" panose="020B0604020202020204" pitchFamily="34" charset="0"/>
              </a:rPr>
              <a:t>0</a:t>
            </a:r>
          </a:p>
        </p:txBody>
      </p:sp>
      <p:sp>
        <p:nvSpPr>
          <p:cNvPr id="61" name="TextBox 60"/>
          <p:cNvSpPr txBox="1"/>
          <p:nvPr/>
        </p:nvSpPr>
        <p:spPr>
          <a:xfrm>
            <a:off x="9900033" y="3176552"/>
            <a:ext cx="502534" cy="515560"/>
          </a:xfrm>
          <a:prstGeom prst="rect">
            <a:avLst/>
          </a:prstGeom>
        </p:spPr>
        <p:txBody>
          <a:bodyPr vert="horz" wrap="square" lIns="0" tIns="0" rIns="0" bIns="0" rtlCol="0" anchor="t">
            <a:noAutofit/>
          </a:bodyPr>
          <a:lstStyle/>
          <a:p>
            <a:r>
              <a:rPr lang="en-GB" sz="3200" b="1" dirty="0">
                <a:latin typeface="Arial" panose="020B0604020202020204" pitchFamily="34" charset="0"/>
                <a:cs typeface="Arial" panose="020B0604020202020204" pitchFamily="34" charset="0"/>
              </a:rPr>
              <a:t>-1</a:t>
            </a:r>
          </a:p>
        </p:txBody>
      </p:sp>
      <p:sp>
        <p:nvSpPr>
          <p:cNvPr id="62" name="TextBox 61"/>
          <p:cNvSpPr txBox="1"/>
          <p:nvPr/>
        </p:nvSpPr>
        <p:spPr>
          <a:xfrm>
            <a:off x="9976234" y="3772990"/>
            <a:ext cx="502534" cy="515560"/>
          </a:xfrm>
          <a:prstGeom prst="rect">
            <a:avLst/>
          </a:prstGeom>
        </p:spPr>
        <p:txBody>
          <a:bodyPr vert="horz" wrap="square" lIns="0" tIns="0" rIns="0" bIns="0" rtlCol="0" anchor="t">
            <a:noAutofit/>
          </a:bodyPr>
          <a:lstStyle/>
          <a:p>
            <a:r>
              <a:rPr lang="en-GB" sz="3200" b="1" dirty="0">
                <a:latin typeface="Arial" panose="020B0604020202020204" pitchFamily="34" charset="0"/>
                <a:cs typeface="Arial" panose="020B0604020202020204" pitchFamily="34" charset="0"/>
              </a:rPr>
              <a:t>0</a:t>
            </a:r>
          </a:p>
        </p:txBody>
      </p:sp>
    </p:spTree>
    <p:extLst>
      <p:ext uri="{BB962C8B-B14F-4D97-AF65-F5344CB8AC3E}">
        <p14:creationId xmlns:p14="http://schemas.microsoft.com/office/powerpoint/2010/main" val="4026760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99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83866" y="1516200"/>
            <a:ext cx="8050535" cy="846000"/>
          </a:xfrm>
        </p:spPr>
        <p:txBody>
          <a:bodyPr/>
          <a:lstStyle/>
          <a:p>
            <a:r>
              <a:rPr lang="en-GB" dirty="0"/>
              <a:t>3D computer graphics are graphics that make use of the third dimension, conveying depth to display models, etc.</a:t>
            </a:r>
          </a:p>
        </p:txBody>
      </p:sp>
      <p:sp>
        <p:nvSpPr>
          <p:cNvPr id="3" name="Title 2"/>
          <p:cNvSpPr>
            <a:spLocks noGrp="1"/>
          </p:cNvSpPr>
          <p:nvPr>
            <p:ph type="title"/>
          </p:nvPr>
        </p:nvSpPr>
        <p:spPr/>
        <p:txBody>
          <a:bodyPr>
            <a:normAutofit/>
          </a:bodyPr>
          <a:lstStyle/>
          <a:p>
            <a:r>
              <a:rPr lang="en-GB" dirty="0"/>
              <a:t>3D Graphics</a:t>
            </a:r>
          </a:p>
        </p:txBody>
      </p:sp>
      <p:sp>
        <p:nvSpPr>
          <p:cNvPr id="4" name="Rectangle 3"/>
          <p:cNvSpPr/>
          <p:nvPr/>
        </p:nvSpPr>
        <p:spPr>
          <a:xfrm>
            <a:off x="9525000" y="2667000"/>
            <a:ext cx="1600200" cy="1828800"/>
          </a:xfrm>
          <a:prstGeom prst="rect">
            <a:avLst/>
          </a:prstGeom>
          <a:solidFill>
            <a:schemeClr val="accent1"/>
          </a:solidFill>
          <a:ln>
            <a:solidFill>
              <a:schemeClr val="tx1"/>
            </a:solidFill>
          </a:ln>
          <a:effectLst/>
          <a:scene3d>
            <a:camera prst="perspectiveHeroicExtremeLeftFacing" fov="6300000">
              <a:rot lat="74096" lon="19764559" rev="144968"/>
            </a:camera>
            <a:lightRig rig="balanced" dir="t"/>
          </a:scene3d>
          <a:sp3d extrusionH="1905000">
            <a:extrusionClr>
              <a:schemeClr val="accent1">
                <a:lumMod val="75000"/>
              </a:schemeClr>
            </a:extrusion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Content Placeholder 1"/>
          <p:cNvSpPr txBox="1">
            <a:spLocks/>
          </p:cNvSpPr>
          <p:nvPr/>
        </p:nvSpPr>
        <p:spPr>
          <a:xfrm>
            <a:off x="482192" y="2667000"/>
            <a:ext cx="8275012" cy="8460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Earlier material showed how to create a 2D triangle using a vertex array, which defined the X and Y coordinates for each vertex. When defining a 3D object, a value for the Z axis must also be defined.</a:t>
            </a:r>
          </a:p>
          <a:p>
            <a:endParaRPr lang="en-GB" dirty="0"/>
          </a:p>
          <a:p>
            <a:pPr marL="0" indent="0">
              <a:buNone/>
            </a:pPr>
            <a:r>
              <a:rPr lang="en-GB" dirty="0">
                <a:solidFill>
                  <a:schemeClr val="tx2"/>
                </a:solidFill>
                <a:latin typeface="+mn-lt"/>
                <a:ea typeface="ＭＳ Ｐゴシック" charset="0"/>
              </a:rPr>
              <a:t>Creating 3D graphics is generally done in three stages:</a:t>
            </a:r>
          </a:p>
          <a:p>
            <a:pPr lvl="1">
              <a:buClr>
                <a:schemeClr val="accent1"/>
              </a:buClr>
              <a:buFont typeface="Arial" panose="020B0604020202020204" pitchFamily="34" charset="0"/>
              <a:buChar char="•"/>
            </a:pPr>
            <a:r>
              <a:rPr lang="en-GB" sz="1800" dirty="0">
                <a:solidFill>
                  <a:schemeClr val="tx2"/>
                </a:solidFill>
                <a:latin typeface="+mn-lt"/>
                <a:ea typeface="ＭＳ Ｐゴシック" charset="0"/>
              </a:rPr>
              <a:t>Modelling</a:t>
            </a:r>
          </a:p>
          <a:p>
            <a:pPr lvl="1">
              <a:buClr>
                <a:schemeClr val="accent1"/>
              </a:buClr>
              <a:buFont typeface="Arial" panose="020B0604020202020204" pitchFamily="34" charset="0"/>
              <a:buChar char="•"/>
            </a:pPr>
            <a:r>
              <a:rPr lang="en-GB" sz="1800" dirty="0">
                <a:solidFill>
                  <a:schemeClr val="tx2"/>
                </a:solidFill>
                <a:latin typeface="+mn-lt"/>
                <a:ea typeface="ＭＳ Ｐゴシック" charset="0"/>
              </a:rPr>
              <a:t>Animation</a:t>
            </a:r>
          </a:p>
          <a:p>
            <a:pPr lvl="1">
              <a:buClr>
                <a:schemeClr val="accent1"/>
              </a:buClr>
              <a:buFont typeface="Arial" panose="020B0604020202020204" pitchFamily="34" charset="0"/>
              <a:buChar char="•"/>
            </a:pPr>
            <a:r>
              <a:rPr lang="en-GB" sz="1800" dirty="0">
                <a:solidFill>
                  <a:schemeClr val="tx2"/>
                </a:solidFill>
                <a:latin typeface="+mn-lt"/>
                <a:ea typeface="ＭＳ Ｐゴシック" charset="0"/>
              </a:rPr>
              <a:t>Rendering</a:t>
            </a:r>
          </a:p>
        </p:txBody>
      </p:sp>
    </p:spTree>
    <p:extLst>
      <p:ext uri="{BB962C8B-B14F-4D97-AF65-F5344CB8AC3E}">
        <p14:creationId xmlns:p14="http://schemas.microsoft.com/office/powerpoint/2010/main" val="332398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712466" y="4110927"/>
            <a:ext cx="4697735" cy="846000"/>
          </a:xfrm>
        </p:spPr>
        <p:txBody>
          <a:bodyPr/>
          <a:lstStyle/>
          <a:p>
            <a:r>
              <a:rPr lang="en-GB" dirty="0"/>
              <a:t>The points are linked into a collection of primitives, commonly triangles, that represent the shape</a:t>
            </a:r>
            <a:r>
              <a:rPr lang="en-GB" sz="2000" dirty="0"/>
              <a:t>.</a:t>
            </a:r>
          </a:p>
        </p:txBody>
      </p:sp>
      <p:sp>
        <p:nvSpPr>
          <p:cNvPr id="3" name="Title 2"/>
          <p:cNvSpPr>
            <a:spLocks noGrp="1"/>
          </p:cNvSpPr>
          <p:nvPr>
            <p:ph type="title"/>
          </p:nvPr>
        </p:nvSpPr>
        <p:spPr/>
        <p:txBody>
          <a:bodyPr>
            <a:normAutofit/>
          </a:bodyPr>
          <a:lstStyle/>
          <a:p>
            <a:r>
              <a:rPr lang="en-GB" dirty="0"/>
              <a:t>A 3D Object</a:t>
            </a:r>
          </a:p>
        </p:txBody>
      </p:sp>
      <p:pic>
        <p:nvPicPr>
          <p:cNvPr id="28" name="Picture 2" descr="C:\Users\Pete\Desktop\MPD_Mali_Training\Done\Day1\500xXX_BlenderFiles\CubeLines.jpg"/>
          <p:cNvPicPr>
            <a:picLocks noChangeAspect="1" noChangeArrowheads="1"/>
          </p:cNvPicPr>
          <p:nvPr/>
        </p:nvPicPr>
        <p:blipFill>
          <a:blip r:embed="rId3" cstate="print"/>
          <a:srcRect/>
          <a:stretch>
            <a:fillRect/>
          </a:stretch>
        </p:blipFill>
        <p:spPr bwMode="auto">
          <a:xfrm>
            <a:off x="6477000" y="1506482"/>
            <a:ext cx="4419600" cy="4056118"/>
          </a:xfrm>
          <a:prstGeom prst="rect">
            <a:avLst/>
          </a:prstGeom>
          <a:noFill/>
          <a:ln>
            <a:solidFill>
              <a:schemeClr val="accent5">
                <a:lumMod val="50000"/>
              </a:schemeClr>
            </a:solidFill>
          </a:ln>
        </p:spPr>
      </p:pic>
      <p:sp>
        <p:nvSpPr>
          <p:cNvPr id="29" name="Content Placeholder 1"/>
          <p:cNvSpPr txBox="1">
            <a:spLocks/>
          </p:cNvSpPr>
          <p:nvPr/>
        </p:nvSpPr>
        <p:spPr>
          <a:xfrm>
            <a:off x="712466" y="1676400"/>
            <a:ext cx="4697735" cy="84600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Begin with a number of vertices that define the points of the object.</a:t>
            </a:r>
          </a:p>
          <a:p>
            <a:pPr marL="0" indent="0">
              <a:buNone/>
            </a:pPr>
            <a:endParaRPr lang="en-GB" dirty="0">
              <a:solidFill>
                <a:schemeClr val="tx2"/>
              </a:solidFill>
              <a:latin typeface="+mn-lt"/>
              <a:ea typeface="ＭＳ Ｐゴシック" charset="0"/>
            </a:endParaRPr>
          </a:p>
          <a:p>
            <a:pPr marL="0" indent="0">
              <a:buNone/>
            </a:pPr>
            <a:r>
              <a:rPr lang="en-GB" dirty="0">
                <a:solidFill>
                  <a:schemeClr val="tx2"/>
                </a:solidFill>
                <a:latin typeface="+mn-lt"/>
                <a:ea typeface="ＭＳ Ｐゴシック" charset="0"/>
              </a:rPr>
              <a:t>These defined points are within an XYZ coordinate space.</a:t>
            </a:r>
          </a:p>
        </p:txBody>
      </p:sp>
    </p:spTree>
    <p:extLst>
      <p:ext uri="{BB962C8B-B14F-4D97-AF65-F5344CB8AC3E}">
        <p14:creationId xmlns:p14="http://schemas.microsoft.com/office/powerpoint/2010/main" val="60992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334000" y="1440000"/>
            <a:ext cx="6304165" cy="4680000"/>
          </a:xfrm>
        </p:spPr>
        <p:txBody>
          <a:bodyPr/>
          <a:lstStyle/>
          <a:p>
            <a:pPr>
              <a:spcBef>
                <a:spcPts val="400"/>
              </a:spcBef>
              <a:spcAft>
                <a:spcPts val="0"/>
              </a:spcAft>
            </a:pPr>
            <a:r>
              <a:rPr lang="en-GB" dirty="0"/>
              <a:t>This code defines the vertex array for a cube.</a:t>
            </a:r>
          </a:p>
          <a:p>
            <a:pPr>
              <a:spcBef>
                <a:spcPts val="400"/>
              </a:spcBef>
              <a:spcAft>
                <a:spcPts val="0"/>
              </a:spcAft>
            </a:pPr>
            <a:endParaRPr lang="en-GB" dirty="0"/>
          </a:p>
          <a:p>
            <a:pPr>
              <a:spcBef>
                <a:spcPts val="400"/>
              </a:spcBef>
              <a:spcAft>
                <a:spcPts val="0"/>
              </a:spcAft>
            </a:pPr>
            <a:r>
              <a:rPr lang="en-GB" dirty="0"/>
              <a:t>What is the difference between this and the triangle vertex array?</a:t>
            </a:r>
          </a:p>
          <a:p>
            <a:pPr>
              <a:spcBef>
                <a:spcPts val="400"/>
              </a:spcBef>
              <a:spcAft>
                <a:spcPts val="0"/>
              </a:spcAft>
            </a:pPr>
            <a:endParaRPr lang="en-GB" dirty="0"/>
          </a:p>
          <a:p>
            <a:pPr>
              <a:spcBef>
                <a:spcPts val="400"/>
              </a:spcBef>
              <a:spcAft>
                <a:spcPts val="0"/>
              </a:spcAft>
            </a:pPr>
            <a:r>
              <a:rPr lang="en-GB" dirty="0"/>
              <a:t>The former is much larger, because four vertices must be defined for each face of the cube, as well as an extra Z coordinate per vertex.</a:t>
            </a:r>
          </a:p>
        </p:txBody>
      </p:sp>
      <p:sp>
        <p:nvSpPr>
          <p:cNvPr id="3" name="Title 2"/>
          <p:cNvSpPr>
            <a:spLocks noGrp="1"/>
          </p:cNvSpPr>
          <p:nvPr>
            <p:ph type="title"/>
          </p:nvPr>
        </p:nvSpPr>
        <p:spPr/>
        <p:txBody>
          <a:bodyPr>
            <a:normAutofit/>
          </a:bodyPr>
          <a:lstStyle/>
          <a:p>
            <a:r>
              <a:rPr lang="en-GB" dirty="0"/>
              <a:t>Cube:  Vertex Array</a:t>
            </a:r>
          </a:p>
        </p:txBody>
      </p:sp>
      <p:sp>
        <p:nvSpPr>
          <p:cNvPr id="4" name="Rectangle 3"/>
          <p:cNvSpPr/>
          <p:nvPr/>
        </p:nvSpPr>
        <p:spPr>
          <a:xfrm>
            <a:off x="457201" y="1039102"/>
            <a:ext cx="6092825" cy="5478423"/>
          </a:xfrm>
          <a:prstGeom prst="rect">
            <a:avLst/>
          </a:prstGeom>
        </p:spPr>
        <p:txBody>
          <a:bodyPr>
            <a:spAutoFit/>
          </a:bodyPr>
          <a:lstStyle/>
          <a:p>
            <a:r>
              <a:rPr lang="en-GB" sz="1400" dirty="0" err="1"/>
              <a:t>GLfloat</a:t>
            </a:r>
            <a:r>
              <a:rPr lang="en-GB" sz="1400" dirty="0"/>
              <a:t> </a:t>
            </a:r>
            <a:r>
              <a:rPr lang="en-GB" sz="1400" dirty="0" err="1"/>
              <a:t>cubeVertices</a:t>
            </a:r>
            <a:r>
              <a:rPr lang="en-GB" sz="1400" dirty="0"/>
              <a:t>[] = {-1.0f,  1.0f, -1.0f, /* Back. */</a:t>
            </a:r>
          </a:p>
          <a:p>
            <a:r>
              <a:rPr lang="en-GB" sz="1400" dirty="0"/>
              <a:t>                           1.0f,  1.0f, -1.0f,</a:t>
            </a:r>
          </a:p>
          <a:p>
            <a:r>
              <a:rPr lang="en-GB" sz="1400" dirty="0"/>
              <a:t>                          -1.0f, -1.0f, -1.0f,</a:t>
            </a:r>
          </a:p>
          <a:p>
            <a:r>
              <a:rPr lang="en-GB" sz="1400" dirty="0"/>
              <a:t>                           1.0f, -1.0f, -1.0f,</a:t>
            </a:r>
          </a:p>
          <a:p>
            <a:r>
              <a:rPr lang="en-GB" sz="1400" dirty="0"/>
              <a:t>                          -1.0f,  1.0f,  1.0f, /* Front. */</a:t>
            </a:r>
          </a:p>
          <a:p>
            <a:r>
              <a:rPr lang="en-GB" sz="1400" dirty="0"/>
              <a:t>                           1.0f,  1.0f,  1.0f,</a:t>
            </a:r>
          </a:p>
          <a:p>
            <a:r>
              <a:rPr lang="en-GB" sz="1400" dirty="0"/>
              <a:t>                          -1.0f, -1.0f,  1.0f,</a:t>
            </a:r>
          </a:p>
          <a:p>
            <a:r>
              <a:rPr lang="en-GB" sz="1400" dirty="0"/>
              <a:t>                           1.0f, -1.0f,  1.0f,</a:t>
            </a:r>
          </a:p>
          <a:p>
            <a:r>
              <a:rPr lang="en-GB" sz="1400" dirty="0"/>
              <a:t>                          -1.0f,  1.0f, -1.0f, /* Left. */</a:t>
            </a:r>
          </a:p>
          <a:p>
            <a:r>
              <a:rPr lang="en-GB" sz="1400" dirty="0"/>
              <a:t>                          -1.0f, -1.0f, -1.0f,</a:t>
            </a:r>
          </a:p>
          <a:p>
            <a:r>
              <a:rPr lang="en-GB" sz="1400" dirty="0"/>
              <a:t>                          -1.0f, -1.0f,  1.0f,</a:t>
            </a:r>
          </a:p>
          <a:p>
            <a:r>
              <a:rPr lang="en-GB" sz="1400" dirty="0"/>
              <a:t>                          -1.0f,  1.0f,  1.0f,</a:t>
            </a:r>
          </a:p>
          <a:p>
            <a:r>
              <a:rPr lang="en-GB" sz="1400" dirty="0"/>
              <a:t>                           1.0f,  1.0f, -1.0f, /* Right. */</a:t>
            </a:r>
          </a:p>
          <a:p>
            <a:r>
              <a:rPr lang="en-GB" sz="1400" dirty="0"/>
              <a:t>                           1.0f, -1.0f, -1.0f,</a:t>
            </a:r>
          </a:p>
          <a:p>
            <a:r>
              <a:rPr lang="en-GB" sz="1400" dirty="0"/>
              <a:t>                           1.0f, -1.0f,  1.0f,</a:t>
            </a:r>
          </a:p>
          <a:p>
            <a:r>
              <a:rPr lang="en-GB" sz="1400" dirty="0"/>
              <a:t>                           1.0f,  1.0f,  1.0f,</a:t>
            </a:r>
          </a:p>
          <a:p>
            <a:r>
              <a:rPr lang="en-GB" sz="1400" dirty="0"/>
              <a:t>                          -1.0f, -1.0f, -1.0f, /* Top. */</a:t>
            </a:r>
          </a:p>
          <a:p>
            <a:r>
              <a:rPr lang="en-GB" sz="1400" dirty="0"/>
              <a:t>                          -1.0f, -1.0f,  1.0f,</a:t>
            </a:r>
          </a:p>
          <a:p>
            <a:r>
              <a:rPr lang="en-GB" sz="1400" dirty="0"/>
              <a:t>                           1.0f, -1.0f,  1.0f,</a:t>
            </a:r>
          </a:p>
          <a:p>
            <a:r>
              <a:rPr lang="en-GB" sz="1400" dirty="0"/>
              <a:t>                           1.0f, -1.0f, -1.0f,</a:t>
            </a:r>
          </a:p>
          <a:p>
            <a:r>
              <a:rPr lang="en-GB" sz="1400" dirty="0"/>
              <a:t>                          -1.0f,  1.0f, -1.0f, /* Bottom. */</a:t>
            </a:r>
          </a:p>
          <a:p>
            <a:r>
              <a:rPr lang="en-GB" sz="1400" dirty="0"/>
              <a:t>                          -1.0f,  1.0f,  1.0f,</a:t>
            </a:r>
          </a:p>
          <a:p>
            <a:r>
              <a:rPr lang="en-GB" sz="1400" dirty="0"/>
              <a:t>                           1.0f,  1.0f,  1.0f,</a:t>
            </a:r>
          </a:p>
          <a:p>
            <a:r>
              <a:rPr lang="en-GB" sz="1400" dirty="0"/>
              <a:t>                           1.0f,  1.0f, -1.0f</a:t>
            </a:r>
          </a:p>
          <a:p>
            <a:r>
              <a:rPr lang="en-GB" sz="1400" dirty="0"/>
              <a:t>                         };</a:t>
            </a:r>
          </a:p>
        </p:txBody>
      </p:sp>
    </p:spTree>
    <p:extLst>
      <p:ext uri="{BB962C8B-B14F-4D97-AF65-F5344CB8AC3E}">
        <p14:creationId xmlns:p14="http://schemas.microsoft.com/office/powerpoint/2010/main" val="211539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A number of transformations can be performed to make objects move, rotate etc.</a:t>
            </a:r>
          </a:p>
          <a:p>
            <a:r>
              <a:rPr lang="en-GB" dirty="0"/>
              <a:t>This is done via matrix manipulation.</a:t>
            </a:r>
          </a:p>
        </p:txBody>
      </p:sp>
      <p:sp>
        <p:nvSpPr>
          <p:cNvPr id="3" name="Title 2"/>
          <p:cNvSpPr>
            <a:spLocks noGrp="1"/>
          </p:cNvSpPr>
          <p:nvPr>
            <p:ph type="title"/>
          </p:nvPr>
        </p:nvSpPr>
        <p:spPr/>
        <p:txBody>
          <a:bodyPr>
            <a:normAutofit/>
          </a:bodyPr>
          <a:lstStyle/>
          <a:p>
            <a:r>
              <a:rPr lang="en-GB" dirty="0"/>
              <a:t>3D Objects: Transformations</a:t>
            </a:r>
          </a:p>
        </p:txBody>
      </p:sp>
    </p:spTree>
    <p:extLst>
      <p:ext uri="{BB962C8B-B14F-4D97-AF65-F5344CB8AC3E}">
        <p14:creationId xmlns:p14="http://schemas.microsoft.com/office/powerpoint/2010/main" val="8475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154" y="2309064"/>
            <a:ext cx="3020646" cy="2239280"/>
          </a:xfrm>
          <a:prstGeom prst="rect">
            <a:avLst/>
          </a:prstGeom>
        </p:spPr>
      </p:pic>
      <p:sp>
        <p:nvSpPr>
          <p:cNvPr id="2" name="Content Placeholder 1"/>
          <p:cNvSpPr>
            <a:spLocks noGrp="1"/>
          </p:cNvSpPr>
          <p:nvPr>
            <p:ph sz="half" idx="1"/>
          </p:nvPr>
        </p:nvSpPr>
        <p:spPr>
          <a:xfrm>
            <a:off x="483865" y="1440000"/>
            <a:ext cx="11154300" cy="869656"/>
          </a:xfrm>
        </p:spPr>
        <p:txBody>
          <a:bodyPr/>
          <a:lstStyle/>
          <a:p>
            <a:r>
              <a:rPr lang="en-GB" dirty="0"/>
              <a:t>A matrix is an array of numbers typically displayed in the form of a rectangle or square.</a:t>
            </a:r>
          </a:p>
        </p:txBody>
      </p:sp>
      <p:sp>
        <p:nvSpPr>
          <p:cNvPr id="3" name="Title 2"/>
          <p:cNvSpPr>
            <a:spLocks noGrp="1"/>
          </p:cNvSpPr>
          <p:nvPr>
            <p:ph type="title"/>
          </p:nvPr>
        </p:nvSpPr>
        <p:spPr/>
        <p:txBody>
          <a:bodyPr>
            <a:normAutofit/>
          </a:bodyPr>
          <a:lstStyle/>
          <a:p>
            <a:r>
              <a:rPr lang="en-GB" dirty="0"/>
              <a:t>What is a Matrix?</a:t>
            </a:r>
          </a:p>
        </p:txBody>
      </p:sp>
      <p:sp>
        <p:nvSpPr>
          <p:cNvPr id="5" name="Content Placeholder 1"/>
          <p:cNvSpPr txBox="1">
            <a:spLocks/>
          </p:cNvSpPr>
          <p:nvPr/>
        </p:nvSpPr>
        <p:spPr>
          <a:xfrm>
            <a:off x="472160" y="4540544"/>
            <a:ext cx="11154300" cy="869656"/>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The example above is of a 3x4 matrix, consisting of three rows and four columns.</a:t>
            </a:r>
            <a:endParaRPr lang="en-GB" dirty="0"/>
          </a:p>
        </p:txBody>
      </p:sp>
      <p:sp>
        <p:nvSpPr>
          <p:cNvPr id="7" name="Content Placeholder 1"/>
          <p:cNvSpPr txBox="1">
            <a:spLocks/>
          </p:cNvSpPr>
          <p:nvPr/>
        </p:nvSpPr>
        <p:spPr>
          <a:xfrm>
            <a:off x="472160" y="5226344"/>
            <a:ext cx="11154300" cy="869656"/>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None/>
            </a:pPr>
            <a:r>
              <a:rPr lang="en-GB" dirty="0">
                <a:solidFill>
                  <a:schemeClr val="tx2"/>
                </a:solidFill>
                <a:latin typeface="+mn-lt"/>
                <a:ea typeface="ＭＳ Ｐゴシック" charset="0"/>
              </a:rPr>
              <a:t>Each number in the matrix is called an element.</a:t>
            </a:r>
          </a:p>
        </p:txBody>
      </p:sp>
      <p:sp>
        <p:nvSpPr>
          <p:cNvPr id="4" name="TextBox 3"/>
          <p:cNvSpPr txBox="1"/>
          <p:nvPr/>
        </p:nvSpPr>
        <p:spPr>
          <a:xfrm>
            <a:off x="5181600" y="26670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a:t>
            </a:r>
          </a:p>
        </p:txBody>
      </p:sp>
      <p:sp>
        <p:nvSpPr>
          <p:cNvPr id="10" name="TextBox 9"/>
          <p:cNvSpPr txBox="1"/>
          <p:nvPr/>
        </p:nvSpPr>
        <p:spPr>
          <a:xfrm>
            <a:off x="5638800" y="26670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2</a:t>
            </a:r>
          </a:p>
        </p:txBody>
      </p:sp>
      <p:sp>
        <p:nvSpPr>
          <p:cNvPr id="11" name="TextBox 10"/>
          <p:cNvSpPr txBox="1"/>
          <p:nvPr/>
        </p:nvSpPr>
        <p:spPr>
          <a:xfrm>
            <a:off x="6096000" y="26670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3</a:t>
            </a:r>
          </a:p>
        </p:txBody>
      </p:sp>
      <p:sp>
        <p:nvSpPr>
          <p:cNvPr id="12" name="TextBox 11"/>
          <p:cNvSpPr txBox="1"/>
          <p:nvPr/>
        </p:nvSpPr>
        <p:spPr>
          <a:xfrm>
            <a:off x="6553200" y="26670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4</a:t>
            </a:r>
          </a:p>
        </p:txBody>
      </p:sp>
      <p:sp>
        <p:nvSpPr>
          <p:cNvPr id="13" name="TextBox 12"/>
          <p:cNvSpPr txBox="1"/>
          <p:nvPr/>
        </p:nvSpPr>
        <p:spPr>
          <a:xfrm>
            <a:off x="5181600" y="31242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5</a:t>
            </a:r>
          </a:p>
        </p:txBody>
      </p:sp>
      <p:sp>
        <p:nvSpPr>
          <p:cNvPr id="14" name="TextBox 13"/>
          <p:cNvSpPr txBox="1"/>
          <p:nvPr/>
        </p:nvSpPr>
        <p:spPr>
          <a:xfrm>
            <a:off x="5638800" y="31242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6</a:t>
            </a:r>
          </a:p>
        </p:txBody>
      </p:sp>
      <p:sp>
        <p:nvSpPr>
          <p:cNvPr id="15" name="TextBox 14"/>
          <p:cNvSpPr txBox="1"/>
          <p:nvPr/>
        </p:nvSpPr>
        <p:spPr>
          <a:xfrm>
            <a:off x="6096000" y="31242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7</a:t>
            </a:r>
          </a:p>
        </p:txBody>
      </p:sp>
      <p:sp>
        <p:nvSpPr>
          <p:cNvPr id="16" name="TextBox 15"/>
          <p:cNvSpPr txBox="1"/>
          <p:nvPr/>
        </p:nvSpPr>
        <p:spPr>
          <a:xfrm>
            <a:off x="6553200" y="31242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8</a:t>
            </a:r>
          </a:p>
        </p:txBody>
      </p:sp>
      <p:sp>
        <p:nvSpPr>
          <p:cNvPr id="17" name="TextBox 16"/>
          <p:cNvSpPr txBox="1"/>
          <p:nvPr/>
        </p:nvSpPr>
        <p:spPr>
          <a:xfrm>
            <a:off x="5105400" y="36576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10</a:t>
            </a:r>
          </a:p>
        </p:txBody>
      </p:sp>
      <p:sp>
        <p:nvSpPr>
          <p:cNvPr id="18" name="TextBox 17"/>
          <p:cNvSpPr txBox="1"/>
          <p:nvPr/>
        </p:nvSpPr>
        <p:spPr>
          <a:xfrm>
            <a:off x="5562600" y="36576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11</a:t>
            </a:r>
          </a:p>
        </p:txBody>
      </p:sp>
      <p:sp>
        <p:nvSpPr>
          <p:cNvPr id="19" name="TextBox 18"/>
          <p:cNvSpPr txBox="1"/>
          <p:nvPr/>
        </p:nvSpPr>
        <p:spPr>
          <a:xfrm>
            <a:off x="6019800" y="36576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12</a:t>
            </a:r>
          </a:p>
        </p:txBody>
      </p:sp>
      <p:sp>
        <p:nvSpPr>
          <p:cNvPr id="20" name="TextBox 19"/>
          <p:cNvSpPr txBox="1"/>
          <p:nvPr/>
        </p:nvSpPr>
        <p:spPr>
          <a:xfrm>
            <a:off x="6477000" y="3657600"/>
            <a:ext cx="381000" cy="381000"/>
          </a:xfrm>
          <a:prstGeom prst="rect">
            <a:avLst/>
          </a:prstGeom>
        </p:spPr>
        <p:txBody>
          <a:bodyPr vert="horz" wrap="square" lIns="0" tIns="0" rIns="0" bIns="0" rtlCol="0" anchor="t">
            <a:normAutofit/>
          </a:bodyPr>
          <a:lstStyle/>
          <a:p>
            <a:r>
              <a:rPr lang="en-GB" sz="2400" b="1" dirty="0">
                <a:latin typeface="Arial" panose="020B0604020202020204" pitchFamily="34" charset="0"/>
                <a:cs typeface="Arial" panose="020B0604020202020204" pitchFamily="34" charset="0"/>
              </a:rPr>
              <a:t>13</a:t>
            </a:r>
          </a:p>
        </p:txBody>
      </p:sp>
    </p:spTree>
    <p:extLst>
      <p:ext uri="{BB962C8B-B14F-4D97-AF65-F5344CB8AC3E}">
        <p14:creationId xmlns:p14="http://schemas.microsoft.com/office/powerpoint/2010/main" val="368293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In graphics development, there are three main matrices per application:</a:t>
            </a:r>
          </a:p>
          <a:p>
            <a:pPr lvl="1"/>
            <a:r>
              <a:rPr lang="en-GB" dirty="0"/>
              <a:t>Model matrix</a:t>
            </a:r>
          </a:p>
          <a:p>
            <a:pPr lvl="1"/>
            <a:r>
              <a:rPr lang="en-GB" dirty="0"/>
              <a:t>View matrix</a:t>
            </a:r>
          </a:p>
          <a:p>
            <a:pPr lvl="1"/>
            <a:r>
              <a:rPr lang="en-GB" dirty="0"/>
              <a:t>Projection matrix</a:t>
            </a:r>
          </a:p>
          <a:p>
            <a:endParaRPr lang="en-GB" dirty="0"/>
          </a:p>
          <a:p>
            <a:endParaRPr lang="en-GB" dirty="0"/>
          </a:p>
        </p:txBody>
      </p:sp>
      <p:sp>
        <p:nvSpPr>
          <p:cNvPr id="3" name="Title 2"/>
          <p:cNvSpPr>
            <a:spLocks noGrp="1"/>
          </p:cNvSpPr>
          <p:nvPr>
            <p:ph type="title"/>
          </p:nvPr>
        </p:nvSpPr>
        <p:spPr/>
        <p:txBody>
          <a:bodyPr>
            <a:normAutofit/>
          </a:bodyPr>
          <a:lstStyle/>
          <a:p>
            <a:r>
              <a:rPr lang="en-GB" dirty="0"/>
              <a:t>Types of Matrices</a:t>
            </a:r>
          </a:p>
        </p:txBody>
      </p:sp>
    </p:spTree>
    <p:extLst>
      <p:ext uri="{BB962C8B-B14F-4D97-AF65-F5344CB8AC3E}">
        <p14:creationId xmlns:p14="http://schemas.microsoft.com/office/powerpoint/2010/main" val="279277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a:t>States where the object should be drawn on the screen</a:t>
            </a:r>
          </a:p>
          <a:p>
            <a:r>
              <a:rPr lang="en-GB" dirty="0"/>
              <a:t>Useful for when drawing more than one object</a:t>
            </a:r>
          </a:p>
          <a:p>
            <a:r>
              <a:rPr lang="en-GB" dirty="0"/>
              <a:t>Common tasks performed on the model matrix</a:t>
            </a:r>
          </a:p>
          <a:p>
            <a:pPr lvl="1"/>
            <a:r>
              <a:rPr lang="en-GB" dirty="0"/>
              <a:t>Movement</a:t>
            </a:r>
          </a:p>
          <a:p>
            <a:pPr lvl="1"/>
            <a:r>
              <a:rPr lang="en-GB" dirty="0"/>
              <a:t>Scaling</a:t>
            </a:r>
          </a:p>
          <a:p>
            <a:pPr lvl="1"/>
            <a:r>
              <a:rPr lang="en-GB" dirty="0"/>
              <a:t>Rotation</a:t>
            </a:r>
          </a:p>
        </p:txBody>
      </p:sp>
      <p:sp>
        <p:nvSpPr>
          <p:cNvPr id="3" name="Title 2"/>
          <p:cNvSpPr>
            <a:spLocks noGrp="1"/>
          </p:cNvSpPr>
          <p:nvPr>
            <p:ph type="title"/>
          </p:nvPr>
        </p:nvSpPr>
        <p:spPr/>
        <p:txBody>
          <a:bodyPr>
            <a:normAutofit/>
          </a:bodyPr>
          <a:lstStyle/>
          <a:p>
            <a:r>
              <a:rPr lang="en-GB" dirty="0"/>
              <a:t>Model Matrix</a:t>
            </a:r>
          </a:p>
        </p:txBody>
      </p:sp>
    </p:spTree>
    <p:extLst>
      <p:ext uri="{BB962C8B-B14F-4D97-AF65-F5344CB8AC3E}">
        <p14:creationId xmlns:p14="http://schemas.microsoft.com/office/powerpoint/2010/main" val="3118747315"/>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46F3D9-27DD-4F07-9983-380B33535F9E}">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3.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2748</Words>
  <Application>Microsoft Office PowerPoint</Application>
  <PresentationFormat>Widescreen</PresentationFormat>
  <Paragraphs>454</Paragraphs>
  <Slides>25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Gill Sans MT</vt:lpstr>
      <vt:lpstr>Times New Roman</vt:lpstr>
      <vt:lpstr>Wingdings</vt:lpstr>
      <vt:lpstr>ARM PPT template 2017_Confidential</vt:lpstr>
      <vt:lpstr>3D Graphics and Matrix Manipulation</vt:lpstr>
      <vt:lpstr>Module Syllabus</vt:lpstr>
      <vt:lpstr>3D Graphics</vt:lpstr>
      <vt:lpstr>A 3D Object</vt:lpstr>
      <vt:lpstr>Cube:  Vertex Array</vt:lpstr>
      <vt:lpstr>3D Objects: Transformations</vt:lpstr>
      <vt:lpstr>What is a Matrix?</vt:lpstr>
      <vt:lpstr>Types of Matrices</vt:lpstr>
      <vt:lpstr>Model Matrix</vt:lpstr>
      <vt:lpstr>View Matrix</vt:lpstr>
      <vt:lpstr>The Projection Matrix</vt:lpstr>
      <vt:lpstr>Identity Matrix</vt:lpstr>
      <vt:lpstr>Matrix Addition</vt:lpstr>
      <vt:lpstr>Matrix Multiplication</vt:lpstr>
      <vt:lpstr>Matrix Multiplication</vt:lpstr>
      <vt:lpstr>Multiplication: Code Example</vt:lpstr>
      <vt:lpstr>Translation</vt:lpstr>
      <vt:lpstr>Translation</vt:lpstr>
      <vt:lpstr>Translation</vt:lpstr>
      <vt:lpstr>Scaling</vt:lpstr>
      <vt:lpstr>Scaling</vt:lpstr>
      <vt:lpstr>Rotation</vt:lpstr>
      <vt:lpstr>Rotation</vt:lpstr>
      <vt:lpstr>Rotation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2019-06-26T14:32:14Z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