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81" r:id="rId3"/>
    <p:sldId id="390" r:id="rId4"/>
    <p:sldId id="388" r:id="rId5"/>
    <p:sldId id="389" r:id="rId6"/>
    <p:sldId id="360" r:id="rId7"/>
    <p:sldId id="357" r:id="rId8"/>
    <p:sldId id="391" r:id="rId9"/>
    <p:sldId id="384" r:id="rId10"/>
    <p:sldId id="385" r:id="rId11"/>
    <p:sldId id="386" r:id="rId12"/>
    <p:sldId id="361" r:id="rId13"/>
    <p:sldId id="378" r:id="rId14"/>
    <p:sldId id="265" r:id="rId15"/>
    <p:sldId id="311" r:id="rId16"/>
    <p:sldId id="312" r:id="rId17"/>
    <p:sldId id="316" r:id="rId18"/>
    <p:sldId id="442" r:id="rId19"/>
    <p:sldId id="441" r:id="rId20"/>
    <p:sldId id="392" r:id="rId21"/>
    <p:sldId id="396" r:id="rId22"/>
    <p:sldId id="393" r:id="rId23"/>
    <p:sldId id="394" r:id="rId24"/>
    <p:sldId id="395" r:id="rId25"/>
    <p:sldId id="397" r:id="rId26"/>
    <p:sldId id="398" r:id="rId27"/>
    <p:sldId id="418" r:id="rId28"/>
    <p:sldId id="419" r:id="rId29"/>
    <p:sldId id="420" r:id="rId30"/>
    <p:sldId id="425" r:id="rId31"/>
    <p:sldId id="426" r:id="rId32"/>
    <p:sldId id="427" r:id="rId33"/>
    <p:sldId id="399" r:id="rId34"/>
    <p:sldId id="428" r:id="rId35"/>
    <p:sldId id="429" r:id="rId36"/>
    <p:sldId id="430" r:id="rId37"/>
    <p:sldId id="437" r:id="rId38"/>
    <p:sldId id="431" r:id="rId39"/>
    <p:sldId id="432" r:id="rId40"/>
    <p:sldId id="434" r:id="rId41"/>
    <p:sldId id="435" r:id="rId42"/>
    <p:sldId id="436" r:id="rId43"/>
    <p:sldId id="438" r:id="rId44"/>
    <p:sldId id="439" r:id="rId45"/>
    <p:sldId id="409" r:id="rId46"/>
    <p:sldId id="443" r:id="rId47"/>
    <p:sldId id="444" r:id="rId48"/>
    <p:sldId id="445" r:id="rId49"/>
    <p:sldId id="446" r:id="rId50"/>
    <p:sldId id="440" r:id="rId51"/>
    <p:sldId id="433" r:id="rId52"/>
    <p:sldId id="408" r:id="rId53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66" autoAdjust="0"/>
    <p:restoredTop sz="88421" autoAdjust="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98" indent="-179398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3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cat.library.qut.edu.au/record=b2129545~S8" TargetMode="External"/><Relationship Id="rId2" Type="http://schemas.openxmlformats.org/officeDocument/2006/relationships/hyperlink" Target="http://qut.eblib.com.au/patron/FullRecord.aspx?p=7412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s://en.wikipedia.org/wiki/C_standard_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14/www/docs/n1570.pdf" TargetMode="External"/><Relationship Id="rId5" Type="http://schemas.openxmlformats.org/officeDocument/2006/relationships/hyperlink" Target="https://gcc.gnu.org/onlinedocs/" TargetMode="External"/><Relationship Id="rId4" Type="http://schemas.openxmlformats.org/officeDocument/2006/relationships/hyperlink" Target="http://www.yolinux.com/TUTORIALS/GDB-Command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rroelectric_RAM" TargetMode="External"/><Relationship Id="rId13" Type="http://schemas.openxmlformats.org/officeDocument/2006/relationships/hyperlink" Target="https://en.wikipedia.org/wiki/Personal_computer" TargetMode="External"/><Relationship Id="rId3" Type="http://schemas.openxmlformats.org/officeDocument/2006/relationships/hyperlink" Target="https://en.wikipedia.org/wiki/Microcontroller" TargetMode="External"/><Relationship Id="rId7" Type="http://schemas.openxmlformats.org/officeDocument/2006/relationships/hyperlink" Target="https://en.wikipedia.org/wiki/Input/output" TargetMode="External"/><Relationship Id="rId12" Type="http://schemas.openxmlformats.org/officeDocument/2006/relationships/hyperlink" Target="https://en.wikipedia.org/wiki/Microprocessor" TargetMode="External"/><Relationship Id="rId2" Type="http://schemas.openxmlformats.org/officeDocument/2006/relationships/hyperlink" Target="https://www.google.com.au/search?num=100&amp;newwindow=1&amp;biw=1153&amp;bih=573&amp;q=what+kind+of+products+contain+microcontrollers&amp;oq=what+kind+of+products+contain+microcontrollers&amp;gs_l=serp.12...0.0.0.119261.0.0.0.0.0.0.0.0..0.0....0...1..64.serp..0.0.0.20al551zY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grated_circuit" TargetMode="External"/><Relationship Id="rId11" Type="http://schemas.openxmlformats.org/officeDocument/2006/relationships/hyperlink" Target="https://en.wikipedia.org/wiki/Random-access_memory" TargetMode="External"/><Relationship Id="rId5" Type="http://schemas.openxmlformats.org/officeDocument/2006/relationships/hyperlink" Target="https://en.wikipedia.org/wiki/System_on_a_chip" TargetMode="External"/><Relationship Id="rId10" Type="http://schemas.openxmlformats.org/officeDocument/2006/relationships/hyperlink" Target="https://en.wikipedia.org/wiki/Programmable_read-only_memory" TargetMode="External"/><Relationship Id="rId4" Type="http://schemas.openxmlformats.org/officeDocument/2006/relationships/hyperlink" Target="https://en.wikipedia.org/wiki/Computer" TargetMode="External"/><Relationship Id="rId9" Type="http://schemas.openxmlformats.org/officeDocument/2006/relationships/hyperlink" Target="https://en.wikipedia.org/wiki/NOR_flas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onisbeautiful.net/visualizations/million-lines-of-cod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qutguild.com/code-of-conduct-student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fams01.qut.edu.au/CAB202_2018_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pp.qut.edu.au/C/C_03_01.jsp#C_03_01.05.m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</a:t>
            </a:r>
            <a:r>
              <a:rPr lang="en-AU" sz="3600" dirty="0" smtClean="0"/>
              <a:t>1 Notices</a:t>
            </a:r>
            <a:endParaRPr lang="en-AU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CAB202 – Microprocessors and Digital Systems</a:t>
            </a:r>
          </a:p>
          <a:p>
            <a:r>
              <a:rPr lang="en-AU" sz="2000" dirty="0" smtClean="0"/>
              <a:t>Unit Coordinator: Luis Mejias Alvarez</a:t>
            </a:r>
          </a:p>
          <a:p>
            <a:r>
              <a:rPr lang="en-AU" sz="2000" dirty="0" smtClean="0"/>
              <a:t>Lecturer: </a:t>
            </a:r>
            <a:r>
              <a:rPr lang="en-AU" sz="2000" dirty="0"/>
              <a:t>Lawrence Buckingham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AMS?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AMS is specific and objective.</a:t>
            </a:r>
          </a:p>
          <a:p>
            <a:r>
              <a:rPr lang="en-AU" dirty="0" smtClean="0"/>
              <a:t>AMS helps you learn to program.</a:t>
            </a:r>
          </a:p>
          <a:p>
            <a:r>
              <a:rPr lang="en-AU" dirty="0" smtClean="0"/>
              <a:t>AMS gives you instant feedback.</a:t>
            </a:r>
          </a:p>
          <a:p>
            <a:r>
              <a:rPr lang="en-AU" dirty="0" smtClean="0"/>
              <a:t>AMS gives you plenty of attempts.</a:t>
            </a:r>
          </a:p>
          <a:p>
            <a:r>
              <a:rPr lang="en-AU" dirty="0" smtClean="0"/>
              <a:t>AMS lets you work at your own pace.</a:t>
            </a:r>
          </a:p>
          <a:p>
            <a:r>
              <a:rPr lang="en-AU" dirty="0" smtClean="0"/>
              <a:t>AMS helps you keep up with the workload.</a:t>
            </a:r>
          </a:p>
          <a:p>
            <a:pPr marL="0" indent="0" algn="ctr">
              <a:buNone/>
            </a:pPr>
            <a:r>
              <a:rPr lang="en-AU" dirty="0" smtClean="0"/>
              <a:t>First AMS exercises – 4% – open now; due midnight Monday of Week 2.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4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Slack Channel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Apart from tutorials, the Unit Slack channel is intended to be the primary point of interaction with other students, and with tutors outside class.</a:t>
            </a:r>
          </a:p>
          <a:p>
            <a:r>
              <a:rPr lang="en-AU" dirty="0" smtClean="0"/>
              <a:t>It is part of our shared digital workspace, so it must be treated as such:</a:t>
            </a:r>
          </a:p>
          <a:p>
            <a:pPr lvl="1"/>
            <a:r>
              <a:rPr lang="en-AU" dirty="0" smtClean="0"/>
              <a:t>Keep it safe, pleasant, respectful, and relevant.</a:t>
            </a:r>
          </a:p>
          <a:p>
            <a:pPr lvl="1"/>
            <a:r>
              <a:rPr lang="en-AU" dirty="0" smtClean="0"/>
              <a:t>Unhelpful, abusive, distracting or attention-seeking behaviour is not acceptable.</a:t>
            </a:r>
          </a:p>
          <a:p>
            <a:r>
              <a:rPr lang="en-AU" dirty="0" smtClean="0"/>
              <a:t>Use your QUT email and real name to sign up</a:t>
            </a:r>
          </a:p>
          <a:p>
            <a:r>
              <a:rPr lang="en-AU" dirty="0" smtClean="0"/>
              <a:t>The link to join Slack is available in Class Notices on BB.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1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85740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Steve </a:t>
            </a:r>
            <a:r>
              <a:rPr lang="en-AU" dirty="0" err="1" smtClean="0"/>
              <a:t>Oualline</a:t>
            </a:r>
            <a:r>
              <a:rPr lang="en-AU" dirty="0" smtClean="0"/>
              <a:t>, </a:t>
            </a:r>
            <a:r>
              <a:rPr lang="en-AU" i="1" dirty="0" smtClean="0"/>
              <a:t>Practical C Programming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Ed.</a:t>
            </a:r>
          </a:p>
          <a:p>
            <a:pPr lvl="1"/>
            <a:r>
              <a:rPr lang="en-AU" dirty="0"/>
              <a:t>eBook</a:t>
            </a:r>
            <a:r>
              <a:rPr lang="en-AU" dirty="0" smtClean="0"/>
              <a:t>: </a:t>
            </a:r>
            <a:r>
              <a:rPr lang="en-AU" sz="2000" u="sng" dirty="0" smtClean="0">
                <a:hlinkClick r:id="rId2"/>
              </a:rPr>
              <a:t>http</a:t>
            </a:r>
            <a:r>
              <a:rPr lang="en-AU" sz="2000" u="sng" dirty="0">
                <a:hlinkClick r:id="rId2"/>
              </a:rPr>
              <a:t>://</a:t>
            </a:r>
            <a:r>
              <a:rPr lang="en-AU" sz="2000" u="sng" dirty="0" smtClean="0">
                <a:hlinkClick r:id="rId2"/>
              </a:rPr>
              <a:t>QUT.eblib.com.au/patron/FullRecord.aspx?p=741263</a:t>
            </a:r>
            <a:endParaRPr lang="en-AU" u="sng" dirty="0" smtClean="0"/>
          </a:p>
          <a:p>
            <a:r>
              <a:rPr lang="en-AU" dirty="0" smtClean="0"/>
              <a:t>Byron Gottfried, </a:t>
            </a:r>
            <a:r>
              <a:rPr lang="en-AU" i="1" dirty="0" err="1" smtClean="0"/>
              <a:t>Schaum's</a:t>
            </a:r>
            <a:r>
              <a:rPr lang="en-AU" i="1" dirty="0" smtClean="0"/>
              <a:t> Outline of Programming With C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Ed.</a:t>
            </a:r>
          </a:p>
          <a:p>
            <a:pPr lvl="1"/>
            <a:r>
              <a:rPr lang="en-AU" dirty="0" smtClean="0"/>
              <a:t>Library has 4 copies.</a:t>
            </a:r>
          </a:p>
          <a:p>
            <a:pPr lvl="1"/>
            <a:r>
              <a:rPr lang="en-AU" dirty="0" smtClean="0"/>
              <a:t>eBook available for purchase from publisher </a:t>
            </a:r>
            <a:r>
              <a:rPr lang="en-AU" dirty="0"/>
              <a:t>and range of on-line vendors </a:t>
            </a:r>
            <a:r>
              <a:rPr lang="en-AU" dirty="0" smtClean="0"/>
              <a:t>~ USD20.00.</a:t>
            </a:r>
          </a:p>
          <a:p>
            <a:r>
              <a:rPr lang="en-AU" dirty="0" err="1" smtClean="0"/>
              <a:t>Deitel</a:t>
            </a:r>
            <a:r>
              <a:rPr lang="en-AU" dirty="0" smtClean="0"/>
              <a:t> &amp; </a:t>
            </a:r>
            <a:r>
              <a:rPr lang="en-AU" dirty="0" err="1" smtClean="0"/>
              <a:t>Deitel</a:t>
            </a:r>
            <a:r>
              <a:rPr lang="en-AU" dirty="0" smtClean="0"/>
              <a:t>, </a:t>
            </a:r>
            <a:r>
              <a:rPr lang="en-AU" i="1" dirty="0" smtClean="0"/>
              <a:t>C: How </a:t>
            </a:r>
            <a:r>
              <a:rPr lang="en-AU" i="1" dirty="0"/>
              <a:t>T</a:t>
            </a:r>
            <a:r>
              <a:rPr lang="en-AU" i="1" dirty="0" smtClean="0"/>
              <a:t>o Program</a:t>
            </a:r>
            <a:r>
              <a:rPr lang="en-AU" dirty="0" smtClean="0"/>
              <a:t>, 5</a:t>
            </a:r>
            <a:r>
              <a:rPr lang="en-AU" baseline="30000" dirty="0" smtClean="0"/>
              <a:t>th</a:t>
            </a:r>
            <a:r>
              <a:rPr lang="en-AU" dirty="0" smtClean="0"/>
              <a:t> Ed.</a:t>
            </a:r>
          </a:p>
          <a:p>
            <a:pPr lvl="1"/>
            <a:r>
              <a:rPr lang="en-AU" dirty="0" smtClean="0"/>
              <a:t>Library has </a:t>
            </a:r>
            <a:r>
              <a:rPr lang="en-AU" dirty="0"/>
              <a:t>3 copies </a:t>
            </a: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libcat.library.qut.edu.au/record=b2129545~S8</a:t>
            </a:r>
            <a:r>
              <a:rPr lang="en-AU" dirty="0" smtClean="0"/>
              <a:t> 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en-AU" dirty="0" smtClean="0"/>
              <a:t>For everyday use:</a:t>
            </a:r>
          </a:p>
          <a:p>
            <a:pPr lvl="1"/>
            <a:r>
              <a:rPr lang="en-AU" dirty="0" smtClean="0"/>
              <a:t>C Standard Library Reference:</a:t>
            </a:r>
          </a:p>
          <a:p>
            <a:pPr lvl="2"/>
            <a:r>
              <a:rPr lang="en-AU" sz="2000" dirty="0">
                <a:hlinkClick r:id="rId2"/>
              </a:rPr>
              <a:t>https://en.wikipedia.org/wiki/C_standard_library</a:t>
            </a:r>
            <a:endParaRPr lang="en-AU" dirty="0" smtClean="0"/>
          </a:p>
          <a:p>
            <a:pPr lvl="2"/>
            <a:r>
              <a:rPr lang="en-AU" sz="2000" dirty="0">
                <a:hlinkClick r:id="rId3"/>
              </a:rPr>
              <a:t>http://www.cplusplus.com</a:t>
            </a:r>
            <a:r>
              <a:rPr lang="en-AU" sz="2000" dirty="0" smtClean="0">
                <a:hlinkClick r:id="rId3"/>
              </a:rPr>
              <a:t>/</a:t>
            </a:r>
            <a:endParaRPr lang="en-AU" sz="2000" dirty="0" smtClean="0"/>
          </a:p>
          <a:p>
            <a:pPr lvl="1"/>
            <a:r>
              <a:rPr lang="en-AU" sz="2800" dirty="0" smtClean="0"/>
              <a:t>GDB Cheat Sheet:</a:t>
            </a:r>
          </a:p>
          <a:p>
            <a:pPr lvl="2"/>
            <a:r>
              <a:rPr lang="en-AU" sz="2000" dirty="0">
                <a:hlinkClick r:id="rId4"/>
              </a:rPr>
              <a:t>http://</a:t>
            </a:r>
            <a:r>
              <a:rPr lang="en-AU" sz="2000" dirty="0" smtClean="0">
                <a:hlinkClick r:id="rId4"/>
              </a:rPr>
              <a:t>www.yolinux.com/TUTORIALS/GDB-Commands.html</a:t>
            </a:r>
            <a:r>
              <a:rPr lang="en-AU" sz="2000" dirty="0" smtClean="0"/>
              <a:t> </a:t>
            </a:r>
            <a:endParaRPr lang="en-AU" sz="2000" dirty="0"/>
          </a:p>
          <a:p>
            <a:r>
              <a:rPr lang="en-AU" dirty="0" smtClean="0"/>
              <a:t>More detailed references:</a:t>
            </a:r>
          </a:p>
          <a:p>
            <a:pPr lvl="1"/>
            <a:r>
              <a:rPr lang="en-AU" dirty="0" smtClean="0"/>
              <a:t>GCC Reference:</a:t>
            </a:r>
          </a:p>
          <a:p>
            <a:pPr lvl="2"/>
            <a:r>
              <a:rPr lang="en-AU" sz="2000" dirty="0">
                <a:hlinkClick r:id="rId5"/>
              </a:rPr>
              <a:t>https://gcc.gnu.org/onlinedocs</a:t>
            </a:r>
            <a:r>
              <a:rPr lang="en-AU" sz="2000" dirty="0" smtClean="0">
                <a:hlinkClick r:id="rId5"/>
              </a:rPr>
              <a:t>/</a:t>
            </a:r>
            <a:endParaRPr lang="en-AU" sz="2000" dirty="0" smtClean="0"/>
          </a:p>
          <a:p>
            <a:pPr lvl="1"/>
            <a:r>
              <a:rPr lang="en-AU" dirty="0" smtClean="0"/>
              <a:t>ISO C Standard</a:t>
            </a:r>
          </a:p>
          <a:p>
            <a:pPr lvl="2"/>
            <a:r>
              <a:rPr lang="en-AU" sz="2000" dirty="0">
                <a:hlinkClick r:id="rId6"/>
              </a:rPr>
              <a:t>http://</a:t>
            </a:r>
            <a:r>
              <a:rPr lang="en-AU" sz="2000" dirty="0" smtClean="0">
                <a:hlinkClick r:id="rId6"/>
              </a:rPr>
              <a:t>www.open-std.org/JTC1/SC22/WG14/www/docs/n1570.pdf</a:t>
            </a:r>
            <a:endParaRPr lang="en-A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5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94122"/>
          </a:xfrm>
        </p:spPr>
        <p:txBody>
          <a:bodyPr>
            <a:normAutofit/>
          </a:bodyPr>
          <a:lstStyle/>
          <a:p>
            <a:r>
              <a:rPr lang="en-AU" dirty="0" smtClean="0"/>
              <a:t>Unit overview</a:t>
            </a:r>
            <a:endParaRPr lang="en-A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001419"/>
              </a:xfrm>
            </p:spPr>
            <p:txBody>
              <a:bodyPr>
                <a:noAutofit/>
              </a:bodyPr>
              <a:lstStyle/>
              <a:p>
                <a:r>
                  <a:rPr lang="en-AU" sz="2400" dirty="0" smtClean="0"/>
                  <a:t>Required: </a:t>
                </a:r>
              </a:p>
              <a:p>
                <a:pPr lvl="1"/>
                <a:r>
                  <a:rPr lang="en-AU" sz="2000" dirty="0" smtClean="0"/>
                  <a:t>Basic competence in Python </a:t>
                </a:r>
                <a:r>
                  <a:rPr lang="en-AU" sz="2000" dirty="0"/>
                  <a:t>(IFB104), </a:t>
                </a:r>
                <a:r>
                  <a:rPr lang="en-AU" sz="2000" dirty="0" smtClean="0"/>
                  <a:t>or Matlab </a:t>
                </a:r>
                <a:r>
                  <a:rPr lang="en-AU" sz="2000" dirty="0"/>
                  <a:t>(MZB126</a:t>
                </a:r>
                <a:r>
                  <a:rPr lang="en-AU" sz="2000" dirty="0" smtClean="0"/>
                  <a:t>), or some other block-structured imperative programming language (C, C++, C#, Java, Pascal, …)</a:t>
                </a:r>
              </a:p>
              <a:p>
                <a:pPr lvl="1"/>
                <a:r>
                  <a:rPr lang="en-AU" sz="2000" dirty="0" smtClean="0"/>
                  <a:t>You ALREADY know about values, variables, expressions, statements, ifs, loops, functions, and programs.</a:t>
                </a:r>
              </a:p>
              <a:p>
                <a:pPr lvl="1"/>
                <a:r>
                  <a:rPr lang="en-AU" sz="2000" dirty="0" smtClean="0"/>
                  <a:t>You CAN WRITE programs using these constructs in your prior language. </a:t>
                </a:r>
                <a:endParaRPr lang="en-AU" sz="2000" dirty="0"/>
              </a:p>
              <a:p>
                <a:r>
                  <a:rPr lang="en-AU" sz="2400" dirty="0" smtClean="0"/>
                  <a:t>Part 1: Transition to low-level programming in C</a:t>
                </a:r>
              </a:p>
              <a:p>
                <a:pPr lvl="1"/>
                <a:r>
                  <a:rPr lang="en-AU" sz="2000" dirty="0" smtClean="0"/>
                  <a:t>Unix-like environment + </a:t>
                </a:r>
                <a:r>
                  <a:rPr lang="en-AU" sz="2000" dirty="0"/>
                  <a:t>character-based displays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AU" sz="2000" dirty="0" smtClean="0"/>
                  <a:t> portability.</a:t>
                </a:r>
              </a:p>
              <a:p>
                <a:pPr lvl="1"/>
                <a:r>
                  <a:rPr lang="en-AU" sz="2000" dirty="0" smtClean="0"/>
                  <a:t>Mastering the language, tools, and required knowledge for Part 2.</a:t>
                </a:r>
                <a:endParaRPr lang="en-AU" sz="2000" dirty="0"/>
              </a:p>
              <a:p>
                <a:r>
                  <a:rPr lang="en-AU" sz="2400" dirty="0" smtClean="0"/>
                  <a:t>Part 2: Microcontrollers and hardware programming</a:t>
                </a:r>
              </a:p>
              <a:p>
                <a:pPr lvl="1"/>
                <a:r>
                  <a:rPr lang="en-AU" sz="2000" dirty="0" smtClean="0"/>
                  <a:t>Teensy: ATMEGA32u4 RISC microcontroller set up on pre-populated board.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001419"/>
              </a:xfrm>
              <a:blipFill rotWithShape="1">
                <a:blip r:embed="rId3"/>
                <a:stretch>
                  <a:fillRect l="-917" t="-976" r="-11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075EFFBC-850F-4343-B407-EE61201EB0E9}" type="slidenum">
              <a:rPr lang="en-AU" smtClean="0"/>
              <a:pPr algn="l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9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Microprocessors </a:t>
            </a:r>
            <a:r>
              <a:rPr lang="en-AU" dirty="0"/>
              <a:t>and 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 smtClean="0"/>
              <a:t>Microprocessors and microcontrollers are ubiquitous</a:t>
            </a:r>
          </a:p>
          <a:p>
            <a:pPr lvl="1"/>
            <a:r>
              <a:rPr lang="en-AU" sz="2000" dirty="0" smtClean="0"/>
              <a:t>Digital devices are everywhere</a:t>
            </a:r>
          </a:p>
          <a:p>
            <a:pPr lvl="1"/>
            <a:r>
              <a:rPr lang="en-AU" sz="2000" dirty="0" smtClean="0"/>
              <a:t>Google: “</a:t>
            </a:r>
            <a:r>
              <a:rPr lang="en-AU" sz="2000" dirty="0">
                <a:hlinkClick r:id="rId2"/>
              </a:rPr>
              <a:t>what kind of products contain microcontrollers</a:t>
            </a:r>
            <a:r>
              <a:rPr lang="en-AU" sz="2000" dirty="0" smtClean="0"/>
              <a:t>”</a:t>
            </a:r>
          </a:p>
          <a:p>
            <a:r>
              <a:rPr lang="en-AU" sz="2000" dirty="0" smtClean="0"/>
              <a:t>What is a microcontroller?</a:t>
            </a:r>
          </a:p>
          <a:p>
            <a:pPr lvl="1"/>
            <a:r>
              <a:rPr lang="en-AU" sz="2000" dirty="0" smtClean="0">
                <a:hlinkClick r:id="rId3"/>
              </a:rPr>
              <a:t>From the source of all human knowledge</a:t>
            </a:r>
            <a:endParaRPr lang="en-AU" sz="20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small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Computer"/>
              </a:rPr>
              <a:t>computer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System on a chip"/>
              </a:rPr>
              <a:t>SoC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a single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Integrated circuit"/>
              </a:rPr>
              <a:t>integrated circuit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containing a processor core, memory, and programmable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Input/output"/>
              </a:rPr>
              <a:t>input/output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peripherals. Program memory in the form of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Ferroelectric RAM"/>
              </a:rPr>
              <a:t>Ferroelectric RAM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NOR flash"/>
              </a:rPr>
              <a:t>NOR flash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Programmable read-only memory"/>
              </a:rPr>
              <a:t>OTP ROM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also often included on chip, as well as a typically small amount of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Random-access memory"/>
              </a:rPr>
              <a:t>RAM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Microcontrollers are designed for embedded applications, in contrast to the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Microprocessor"/>
              </a:rPr>
              <a:t>microprocessors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in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Personal computer"/>
              </a:rPr>
              <a:t>personal computers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general purpose applications consisting of various discrete chips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/>
              <a:t>”</a:t>
            </a:r>
            <a:endParaRPr lang="en-AU" sz="2000" dirty="0" smtClean="0"/>
          </a:p>
          <a:p>
            <a:r>
              <a:rPr lang="en-AU" sz="2000" dirty="0" smtClean="0"/>
              <a:t>What is a digital system?</a:t>
            </a:r>
          </a:p>
          <a:p>
            <a:pPr lvl="1"/>
            <a:r>
              <a:rPr lang="en-AU" sz="2000" dirty="0" smtClean="0"/>
              <a:t>Any system controlled by digital logic as distinct from mechanical </a:t>
            </a:r>
            <a:r>
              <a:rPr lang="en-AU" sz="2000" dirty="0" smtClean="0"/>
              <a:t>“logic”.</a:t>
            </a:r>
            <a:endParaRPr lang="en-AU" sz="2000" dirty="0" smtClean="0"/>
          </a:p>
          <a:p>
            <a:pPr lvl="1"/>
            <a:r>
              <a:rPr lang="en-AU" sz="2000" i="1" dirty="0" smtClean="0"/>
              <a:t>Algorithms</a:t>
            </a:r>
            <a:r>
              <a:rPr lang="en-AU" sz="2000" dirty="0" smtClean="0"/>
              <a:t> replace physical components (</a:t>
            </a:r>
            <a:r>
              <a:rPr lang="en-AU" sz="2000" i="1" dirty="0" smtClean="0"/>
              <a:t>gears</a:t>
            </a:r>
            <a:r>
              <a:rPr lang="en-AU" sz="2000" dirty="0" smtClean="0"/>
              <a:t>, </a:t>
            </a:r>
            <a:r>
              <a:rPr lang="en-AU" sz="2000" i="1" dirty="0" smtClean="0"/>
              <a:t>cams</a:t>
            </a:r>
            <a:r>
              <a:rPr lang="en-AU" sz="2000" dirty="0" smtClean="0"/>
              <a:t>). </a:t>
            </a:r>
            <a:endParaRPr lang="en-A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1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Microcontrollers are usually part of larger electromechanical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We need to learn how to program for systems with tight resource limitations.</a:t>
            </a:r>
          </a:p>
          <a:p>
            <a:pPr lvl="1"/>
            <a:r>
              <a:rPr lang="en-AU" dirty="0" smtClean="0"/>
              <a:t>Teensy used in this unit has 32kB Flash memory and 2,500 bytes of RAM</a:t>
            </a:r>
          </a:p>
          <a:p>
            <a:pPr lvl="1"/>
            <a:r>
              <a:rPr lang="en-AU" dirty="0" smtClean="0"/>
              <a:t>Programs O(0.1) </a:t>
            </a:r>
            <a:r>
              <a:rPr lang="en-AU" i="1" dirty="0" err="1" smtClean="0"/>
              <a:t>kloc</a:t>
            </a:r>
            <a:r>
              <a:rPr lang="en-AU" dirty="0" smtClean="0"/>
              <a:t> to O(1) </a:t>
            </a:r>
            <a:r>
              <a:rPr lang="en-AU" i="1" dirty="0" err="1" smtClean="0"/>
              <a:t>kloc</a:t>
            </a:r>
            <a:endParaRPr lang="en-AU" i="1" dirty="0" smtClean="0"/>
          </a:p>
          <a:p>
            <a:pPr lvl="2"/>
            <a:r>
              <a:rPr lang="en-AU" i="1" dirty="0" smtClean="0"/>
              <a:t>k</a:t>
            </a:r>
            <a:r>
              <a:rPr lang="en-AU" dirty="0" smtClean="0"/>
              <a:t> = 1000, </a:t>
            </a:r>
            <a:r>
              <a:rPr lang="en-AU" i="1" dirty="0" err="1" smtClean="0"/>
              <a:t>loc</a:t>
            </a:r>
            <a:r>
              <a:rPr lang="en-AU" dirty="0" smtClean="0"/>
              <a:t> = lines of code </a:t>
            </a:r>
          </a:p>
          <a:p>
            <a:r>
              <a:rPr lang="en-AU" dirty="0" smtClean="0"/>
              <a:t>But some of us will be part of something much larger.</a:t>
            </a:r>
          </a:p>
          <a:p>
            <a:pPr lvl="1"/>
            <a:r>
              <a:rPr lang="en-AU" dirty="0">
                <a:hlinkClick r:id="rId2"/>
              </a:rPr>
              <a:t>http://www.informationisbeautiful.net/visualizations/million-lines-of-code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pPr lvl="1"/>
            <a:r>
              <a:rPr lang="en-AU" dirty="0" smtClean="0"/>
              <a:t>Some of what we’re doing has that in mind.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6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remainder of the lesson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065315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r>
              <a:rPr lang="en-AU" dirty="0" smtClean="0"/>
              <a:t>Shortly we will turn to Learning Resources for </a:t>
            </a:r>
            <a:r>
              <a:rPr lang="en-AU" dirty="0"/>
              <a:t>Topic 1</a:t>
            </a:r>
            <a:r>
              <a:rPr lang="en-AU" dirty="0" smtClean="0"/>
              <a:t>…</a:t>
            </a:r>
          </a:p>
          <a:p>
            <a:pPr lvl="1"/>
            <a:r>
              <a:rPr lang="en-AU" dirty="0" smtClean="0"/>
              <a:t>Quick </a:t>
            </a:r>
            <a:r>
              <a:rPr lang="en-AU" dirty="0"/>
              <a:t>look at the tool set used in CAB202.</a:t>
            </a:r>
          </a:p>
          <a:p>
            <a:pPr lvl="1"/>
            <a:r>
              <a:rPr lang="en-AU" dirty="0" smtClean="0"/>
              <a:t>Build, run, &amp; debug </a:t>
            </a:r>
            <a:r>
              <a:rPr lang="en-AU" dirty="0"/>
              <a:t>our first C programs.</a:t>
            </a:r>
          </a:p>
          <a:p>
            <a:pPr lvl="1"/>
            <a:r>
              <a:rPr lang="en-AU" dirty="0"/>
              <a:t>See how to use AMS.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77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 development life cycle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Iterate these processes: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Requirement definition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Overall statement of </a:t>
            </a:r>
            <a:r>
              <a:rPr lang="en-AU" dirty="0" smtClean="0"/>
              <a:t>task: rules</a:t>
            </a:r>
            <a:r>
              <a:rPr lang="en-AU" dirty="0" smtClean="0"/>
              <a:t>, constraints, considerations.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Analysis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Break the task down into pieces; figure out how each piece will have to work, and how the pieces to fit together.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Design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Design a set of algorithms and data structures to do </a:t>
            </a:r>
            <a:r>
              <a:rPr lang="en-AU" dirty="0"/>
              <a:t>each </a:t>
            </a:r>
            <a:r>
              <a:rPr lang="en-AU" dirty="0" smtClean="0"/>
              <a:t>piece, </a:t>
            </a:r>
            <a:r>
              <a:rPr lang="en-AU" dirty="0" smtClean="0"/>
              <a:t>and </a:t>
            </a:r>
            <a:r>
              <a:rPr lang="en-AU" dirty="0" smtClean="0"/>
              <a:t>specify the way information needs to flow between these components.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Implementation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Implement each </a:t>
            </a:r>
            <a:r>
              <a:rPr lang="en-AU" dirty="0" smtClean="0"/>
              <a:t>component using appropriate </a:t>
            </a:r>
            <a:r>
              <a:rPr lang="en-AU" dirty="0" smtClean="0"/>
              <a:t>programming </a:t>
            </a:r>
            <a:r>
              <a:rPr lang="en-AU" dirty="0" smtClean="0"/>
              <a:t>language(s), data storage, and communication technologies.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Test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Run the system, or possibly parts in isolation. Seek </a:t>
            </a:r>
            <a:r>
              <a:rPr lang="en-AU" dirty="0" smtClean="0"/>
              <a:t>out bugs; make sure each part is good, </a:t>
            </a:r>
            <a:r>
              <a:rPr lang="en-AU" dirty="0" smtClean="0"/>
              <a:t>that </a:t>
            </a:r>
            <a:r>
              <a:rPr lang="en-AU" dirty="0" smtClean="0"/>
              <a:t>the parts fit together </a:t>
            </a:r>
            <a:r>
              <a:rPr lang="en-AU" dirty="0" smtClean="0"/>
              <a:t>properly, and that your solution is fit for use.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Put the system into </a:t>
            </a:r>
            <a:r>
              <a:rPr lang="en-AU" dirty="0" smtClean="0"/>
              <a:t>operation.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Encounter problems; experience change.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 smtClean="0"/>
              <a:t>Go </a:t>
            </a:r>
            <a:r>
              <a:rPr lang="en-AU" dirty="0" smtClean="0"/>
              <a:t>to 1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733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we implement each part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Iterate the following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Edit source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Create code.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Compile </a:t>
            </a:r>
            <a:r>
              <a:rPr lang="en-AU" dirty="0" smtClean="0"/>
              <a:t>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Produce a runnable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Run </a:t>
            </a:r>
            <a:r>
              <a:rPr lang="en-AU" dirty="0" smtClean="0"/>
              <a:t>the program to carry out tests.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Identify defects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Gross defects, e.g. program crashes; non-termination.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Test runs produce incorrect results.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Debug program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Tracing and manual instrumentation.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Software assistance (debugger).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Go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177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knowledging Traditional Owner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4" y="154138"/>
            <a:ext cx="8280920" cy="55268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 of Traditional Owners</a:t>
            </a:r>
            <a:endParaRPr lang="en-A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51520" y="1556792"/>
            <a:ext cx="8352928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keeping with the spirit of Reconciliation, we acknowledge the Traditional Owners of the lands where QUT now stands, and recognise that these have always been places of teaching and learning.</a:t>
            </a:r>
          </a:p>
          <a:p>
            <a:pPr algn="ctr">
              <a:spcBef>
                <a:spcPts val="1200"/>
              </a:spcBef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wish to pay respect to their Elders - past, present and emerging - and acknowledge the important role Aboriginal and Torres Strait Islander people continue to play within the QUT community</a:t>
            </a:r>
            <a:r>
              <a:rPr lang="en-AU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8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 will see: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Computers are machines that execute programs.</a:t>
            </a:r>
          </a:p>
          <a:p>
            <a:r>
              <a:rPr lang="en-AU" dirty="0" smtClean="0"/>
              <a:t>A program is a list of instructions, </a:t>
            </a:r>
            <a:r>
              <a:rPr lang="en-AU" dirty="0" smtClean="0"/>
              <a:t>loaded into memory, along with data.</a:t>
            </a:r>
            <a:endParaRPr lang="en-AU" dirty="0" smtClean="0"/>
          </a:p>
          <a:p>
            <a:r>
              <a:rPr lang="en-AU" dirty="0"/>
              <a:t>The instructions understood by a computer </a:t>
            </a:r>
            <a:r>
              <a:rPr lang="en-AU" dirty="0" smtClean="0"/>
              <a:t>are</a:t>
            </a:r>
            <a:r>
              <a:rPr lang="en-AU" dirty="0"/>
              <a:t> called machine code: all </a:t>
            </a:r>
            <a:r>
              <a:rPr lang="en-AU" dirty="0" smtClean="0"/>
              <a:t>numbers.</a:t>
            </a:r>
            <a:endParaRPr lang="en-AU" dirty="0"/>
          </a:p>
          <a:p>
            <a:pPr lvl="1"/>
            <a:r>
              <a:rPr lang="en-AU" b="1" u="sng" dirty="0" smtClean="0"/>
              <a:t>not</a:t>
            </a:r>
            <a:r>
              <a:rPr lang="en-AU" u="sng" dirty="0" smtClean="0"/>
              <a:t> written in languages like C</a:t>
            </a:r>
            <a:r>
              <a:rPr lang="en-AU" u="sng" dirty="0"/>
              <a:t>, Python, or Matlab</a:t>
            </a:r>
            <a:r>
              <a:rPr lang="en-AU" dirty="0"/>
              <a:t>.</a:t>
            </a:r>
          </a:p>
          <a:p>
            <a:r>
              <a:rPr lang="en-AU" dirty="0" smtClean="0"/>
              <a:t>A computer runs a tight loop continuously:</a:t>
            </a:r>
          </a:p>
          <a:p>
            <a:pPr lvl="1"/>
            <a:r>
              <a:rPr lang="en-AU" dirty="0" smtClean="0"/>
              <a:t>Fetch </a:t>
            </a:r>
            <a:r>
              <a:rPr lang="en-AU" dirty="0" smtClean="0"/>
              <a:t>a machine code instruction </a:t>
            </a:r>
            <a:r>
              <a:rPr lang="en-AU" dirty="0" smtClean="0"/>
              <a:t>from memory</a:t>
            </a:r>
          </a:p>
          <a:p>
            <a:pPr lvl="1"/>
            <a:r>
              <a:rPr lang="en-AU" dirty="0" smtClean="0"/>
              <a:t>Decode the instruction</a:t>
            </a:r>
          </a:p>
          <a:p>
            <a:pPr lvl="1"/>
            <a:r>
              <a:rPr lang="en-AU" dirty="0" smtClean="0"/>
              <a:t>Do the operation defined by the instruction</a:t>
            </a:r>
          </a:p>
          <a:p>
            <a:pPr lvl="1"/>
            <a:r>
              <a:rPr lang="en-AU" dirty="0" smtClean="0"/>
              <a:t>Move on to next instruction.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498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Machine code and assembly language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01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09120"/>
            <a:ext cx="856895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hexadecimal numbers 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55 48 89 e5 48 83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 e8 33 00 00 00 48 8d 0d 6c 1f</a:t>
            </a:r>
            <a:r>
              <a:rPr lang="en-AU" sz="2400" dirty="0" smtClean="0"/>
              <a:t> </a:t>
            </a:r>
            <a:r>
              <a:rPr lang="en-AU" sz="2400" dirty="0" err="1" smtClean="0"/>
              <a:t>etc</a:t>
            </a:r>
            <a:r>
              <a:rPr lang="en-AU" sz="2400" dirty="0" smtClean="0"/>
              <a:t>  are </a:t>
            </a:r>
            <a:r>
              <a:rPr lang="en-AU" sz="2400" i="1" dirty="0" smtClean="0"/>
              <a:t>machine code</a:t>
            </a:r>
            <a:r>
              <a:rPr lang="en-A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more readable mnemonics are </a:t>
            </a:r>
            <a:r>
              <a:rPr lang="en-AU" sz="2400" i="1" dirty="0" smtClean="0"/>
              <a:t>assembly language</a:t>
            </a:r>
            <a:r>
              <a:rPr lang="en-AU" sz="2400" dirty="0" smtClean="0"/>
              <a:t> (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 %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sub $0x20,%rsp</a:t>
            </a:r>
            <a:r>
              <a:rPr lang="en-AU" sz="2400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197153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Machine code is numbers: hard for people to write and read, so we use formal languages that are easier for us to read and write, while retaining rigorous well defined mappings to machine </a:t>
            </a:r>
            <a:r>
              <a:rPr lang="en-AU" dirty="0" smtClean="0"/>
              <a:t>language.</a:t>
            </a:r>
            <a:endParaRPr lang="en-AU" dirty="0" smtClean="0"/>
          </a:p>
          <a:p>
            <a:r>
              <a:rPr lang="en-AU" dirty="0" smtClean="0"/>
              <a:t>Examples: </a:t>
            </a:r>
          </a:p>
          <a:p>
            <a:pPr lvl="1"/>
            <a:r>
              <a:rPr lang="en-AU" dirty="0" smtClean="0"/>
              <a:t>Python, Matlab, C: look a lot like algebra</a:t>
            </a:r>
          </a:p>
          <a:p>
            <a:pPr lvl="1"/>
            <a:r>
              <a:rPr lang="en-AU" dirty="0" smtClean="0"/>
              <a:t>Assembly language:  looks more like machine code</a:t>
            </a:r>
          </a:p>
          <a:p>
            <a:r>
              <a:rPr lang="en-AU" dirty="0" smtClean="0"/>
              <a:t>Python, Matlab are interpreted:</a:t>
            </a:r>
          </a:p>
          <a:p>
            <a:pPr lvl="1"/>
            <a:r>
              <a:rPr lang="en-AU" dirty="0" smtClean="0"/>
              <a:t>Another program (written in a language like C) reads the Python/Matlab instructions and executes them.</a:t>
            </a:r>
          </a:p>
          <a:p>
            <a:r>
              <a:rPr lang="en-AU" dirty="0" smtClean="0"/>
              <a:t>C, Assembly language are translated (compiled) to machine code:</a:t>
            </a:r>
          </a:p>
          <a:p>
            <a:pPr lvl="1"/>
            <a:r>
              <a:rPr lang="en-AU" dirty="0" smtClean="0"/>
              <a:t>Which is then executed </a:t>
            </a:r>
            <a:r>
              <a:rPr lang="en-AU" dirty="0" smtClean="0"/>
              <a:t>directly by the computer. 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61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Compiled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The program that translates C to machine code is called a </a:t>
            </a:r>
            <a:r>
              <a:rPr lang="en-AU" i="1" dirty="0" smtClean="0"/>
              <a:t>compiler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Compiled code is usually more efficient than interpreted code.</a:t>
            </a:r>
          </a:p>
          <a:p>
            <a:pPr lvl="2"/>
            <a:r>
              <a:rPr lang="en-AU" dirty="0"/>
              <a:t>Interpreted code </a:t>
            </a:r>
            <a:r>
              <a:rPr lang="en-AU" dirty="0" smtClean="0"/>
              <a:t>is </a:t>
            </a:r>
            <a:r>
              <a:rPr lang="en-AU" dirty="0"/>
              <a:t>translated at run </a:t>
            </a:r>
            <a:r>
              <a:rPr lang="en-AU" dirty="0" smtClean="0"/>
              <a:t>time, which takes time. </a:t>
            </a:r>
            <a:endParaRPr lang="en-AU" dirty="0"/>
          </a:p>
          <a:p>
            <a:pPr lvl="1"/>
            <a:r>
              <a:rPr lang="en-AU" dirty="0" smtClean="0"/>
              <a:t>Does </a:t>
            </a:r>
            <a:r>
              <a:rPr lang="en-AU" dirty="0" smtClean="0"/>
              <a:t>not require the overhead of an interpreter to run</a:t>
            </a:r>
            <a:r>
              <a:rPr lang="en-AU" dirty="0" smtClean="0"/>
              <a:t>.</a:t>
            </a:r>
          </a:p>
          <a:p>
            <a:pPr lvl="2"/>
            <a:r>
              <a:rPr lang="en-AU" dirty="0" smtClean="0"/>
              <a:t>The Python, Matlab, Java and </a:t>
            </a:r>
            <a:r>
              <a:rPr lang="en-AU" dirty="0" err="1" smtClean="0"/>
              <a:t>.Net</a:t>
            </a:r>
            <a:r>
              <a:rPr lang="en-AU" dirty="0" smtClean="0"/>
              <a:t> runtime environments are massive (gigabytes) in size.</a:t>
            </a:r>
          </a:p>
          <a:p>
            <a:pPr lvl="1"/>
            <a:r>
              <a:rPr lang="en-AU" dirty="0" smtClean="0"/>
              <a:t>So </a:t>
            </a:r>
            <a:r>
              <a:rPr lang="en-AU" dirty="0" smtClean="0"/>
              <a:t>we can write programs for devices with tight resource constraints.</a:t>
            </a:r>
          </a:p>
          <a:p>
            <a:pPr lvl="2"/>
            <a:r>
              <a:rPr lang="en-AU" dirty="0" smtClean="0"/>
              <a:t>Small memory.</a:t>
            </a:r>
          </a:p>
          <a:p>
            <a:pPr lvl="2"/>
            <a:r>
              <a:rPr lang="en-AU" dirty="0" smtClean="0"/>
              <a:t>Slow clock speed</a:t>
            </a:r>
            <a:r>
              <a:rPr lang="en-AU" dirty="0" smtClean="0"/>
              <a:t>.</a:t>
            </a:r>
          </a:p>
          <a:p>
            <a:pPr lvl="2"/>
            <a:r>
              <a:rPr lang="en-AU" dirty="0" smtClean="0"/>
              <a:t>Low power.</a:t>
            </a:r>
            <a:endParaRPr lang="en-AU" dirty="0" smtClean="0"/>
          </a:p>
          <a:p>
            <a:pPr lvl="2"/>
            <a:r>
              <a:rPr lang="en-AU" dirty="0" smtClean="0"/>
              <a:t>Often running for a long time in a hostile environment.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49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use a text editor to write programs</a:t>
            </a:r>
          </a:p>
          <a:p>
            <a:pPr lvl="1"/>
            <a:r>
              <a:rPr lang="en-AU" dirty="0" smtClean="0"/>
              <a:t>Usually part of an integrated development environment (IDE)</a:t>
            </a:r>
          </a:p>
          <a:p>
            <a:r>
              <a:rPr lang="en-AU" dirty="0" smtClean="0"/>
              <a:t>IDE also has facilities to make us productive:</a:t>
            </a:r>
          </a:p>
          <a:p>
            <a:pPr lvl="1"/>
            <a:r>
              <a:rPr lang="en-AU" dirty="0" smtClean="0"/>
              <a:t>File manager</a:t>
            </a:r>
          </a:p>
          <a:p>
            <a:pPr lvl="1"/>
            <a:r>
              <a:rPr lang="en-AU" dirty="0" smtClean="0"/>
              <a:t>Revision control (Git)</a:t>
            </a:r>
          </a:p>
          <a:p>
            <a:pPr lvl="1"/>
            <a:r>
              <a:rPr lang="en-AU" dirty="0" smtClean="0"/>
              <a:t>Debugger</a:t>
            </a:r>
          </a:p>
          <a:p>
            <a:pPr lvl="1"/>
            <a:r>
              <a:rPr lang="en-AU" dirty="0" smtClean="0"/>
              <a:t>Terminal</a:t>
            </a:r>
          </a:p>
          <a:p>
            <a:pPr lvl="1"/>
            <a:r>
              <a:rPr lang="en-AU" dirty="0" smtClean="0"/>
              <a:t>Informational windows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062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</a:t>
            </a:r>
            <a:r>
              <a:rPr lang="en-AU" dirty="0" smtClean="0"/>
              <a:t>CAB202 software</a:t>
            </a:r>
            <a:r>
              <a:rPr lang="en-AU" dirty="0" smtClean="0"/>
              <a:t>.</a:t>
            </a:r>
          </a:p>
          <a:p>
            <a:r>
              <a:rPr lang="en-AU" dirty="0" smtClean="0"/>
              <a:t>Set up IDE</a:t>
            </a:r>
          </a:p>
          <a:p>
            <a:r>
              <a:rPr lang="en-AU" dirty="0" smtClean="0"/>
              <a:t>Look at some programs.</a:t>
            </a:r>
          </a:p>
          <a:p>
            <a:r>
              <a:rPr lang="en-AU" sz="2800" dirty="0" err="1" smtClean="0">
                <a:latin typeface="Consolas" panose="020B0609020204030204" pitchFamily="49" charset="0"/>
              </a:rPr>
              <a:t>hello.c</a:t>
            </a:r>
            <a:r>
              <a:rPr lang="en-AU" dirty="0" smtClean="0"/>
              <a:t> and </a:t>
            </a:r>
            <a:r>
              <a:rPr lang="en-AU" sz="2800" dirty="0" smtClean="0">
                <a:latin typeface="Consolas" panose="020B0609020204030204" pitchFamily="49" charset="0"/>
              </a:rPr>
              <a:t>f2c.c</a:t>
            </a:r>
            <a:r>
              <a:rPr lang="en-AU" dirty="0" smtClean="0"/>
              <a:t> will introduce the syntax of C</a:t>
            </a:r>
          </a:p>
          <a:p>
            <a:r>
              <a:rPr lang="en-A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menu.c</a:t>
            </a:r>
            <a:r>
              <a:rPr lang="en-AU" dirty="0" smtClean="0"/>
              <a:t> is about the level of complexity that you should </a:t>
            </a:r>
            <a:r>
              <a:rPr lang="en-AU" b="1" dirty="0" smtClean="0"/>
              <a:t>already</a:t>
            </a:r>
            <a:r>
              <a:rPr lang="en-AU" dirty="0" smtClean="0"/>
              <a:t> be easily able to </a:t>
            </a:r>
            <a:r>
              <a:rPr lang="en-AU" dirty="0" smtClean="0"/>
              <a:t>write in </a:t>
            </a:r>
            <a:r>
              <a:rPr lang="en-AU" i="1" dirty="0" smtClean="0"/>
              <a:t>some</a:t>
            </a:r>
            <a:r>
              <a:rPr lang="en-AU" dirty="0" smtClean="0"/>
              <a:t> structured imperative programming language</a:t>
            </a:r>
            <a:r>
              <a:rPr lang="en-AU" dirty="0" smtClean="0"/>
              <a:t>.</a:t>
            </a:r>
          </a:p>
          <a:p>
            <a:pPr lvl="1"/>
            <a:r>
              <a:rPr lang="en-AU" b="1" i="1" dirty="0" smtClean="0"/>
              <a:t>If not, the next step is up to you.</a:t>
            </a:r>
            <a:endParaRPr lang="en-A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239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68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27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640" y="2056228"/>
            <a:ext cx="3096344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Read the contents of standard header file “</a:t>
            </a:r>
            <a:r>
              <a:rPr lang="en-AU" sz="2400" dirty="0" err="1" smtClean="0"/>
              <a:t>stdio.h</a:t>
            </a:r>
            <a:r>
              <a:rPr lang="en-AU" sz="2400" dirty="0" smtClean="0"/>
              <a:t>” and insert into program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13639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28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960440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Begin the definition of a function called “main” which is not expecting to receive any arguments, and which promises to return an integer value.</a:t>
            </a:r>
          </a:p>
          <a:p>
            <a:r>
              <a:rPr lang="en-AU" sz="2400" dirty="0" smtClean="0"/>
              <a:t>Every C program has a function called “main”.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1344068" y="2820662"/>
            <a:ext cx="174088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6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29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2780928"/>
            <a:ext cx="36004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instructions that make up the body of main start here. This is the beginning of a </a:t>
            </a:r>
            <a:r>
              <a:rPr lang="en-AU" sz="2400" i="1" dirty="0" smtClean="0"/>
              <a:t>block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Every </a:t>
            </a:r>
            <a:r>
              <a:rPr lang="en-AU" sz="2400" dirty="0"/>
              <a:t>block is surrounded by paired braces. </a:t>
            </a:r>
          </a:p>
          <a:p>
            <a:r>
              <a:rPr lang="en-AU" sz="2400" dirty="0"/>
              <a:t>A block is a list of statements, glued together to become a single logical instruction.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7164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At QUT, we strive to create an environment of respect – where everyone is welcome, comfortable participating, and free from harassment</a:t>
            </a:r>
            <a:endParaRPr lang="en-AU" dirty="0"/>
          </a:p>
          <a:p>
            <a:pPr lvl="0"/>
            <a:r>
              <a:rPr lang="en-US" dirty="0"/>
              <a:t>This unit is governed by </a:t>
            </a:r>
            <a:r>
              <a:rPr lang="en-US" u="sng" dirty="0">
                <a:hlinkClick r:id="rId2"/>
              </a:rPr>
              <a:t>our code of conduct</a:t>
            </a:r>
            <a:r>
              <a:rPr lang="en-US" dirty="0"/>
              <a:t>, and I want to thank you for doing your part towards building an inclusive community.</a:t>
            </a:r>
            <a:endParaRPr lang="en-AU" dirty="0"/>
          </a:p>
          <a:p>
            <a:pPr lvl="0"/>
            <a:r>
              <a:rPr lang="en-US" dirty="0"/>
              <a:t>If you feel uncomfortable, or if there are any other issues that need addressing, please come and see me, or any other member of the teaching team – we're happy to assist.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6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30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648" y="3893322"/>
            <a:ext cx="36004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instructions that make up the body of main end here. </a:t>
            </a:r>
          </a:p>
        </p:txBody>
      </p:sp>
    </p:spTree>
    <p:extLst>
      <p:ext uri="{BB962C8B-B14F-4D97-AF65-F5344CB8AC3E}">
        <p14:creationId xmlns:p14="http://schemas.microsoft.com/office/powerpoint/2010/main" val="3490739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31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1720" y="3186840"/>
            <a:ext cx="360040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When the program starts, this will be the first thing that happens.</a:t>
            </a:r>
          </a:p>
          <a:p>
            <a:r>
              <a:rPr lang="en-AU" sz="2400" dirty="0" smtClean="0"/>
              <a:t>It will send the text “hello!!!”, followed by a linefeed symbol, to the standard output stream.</a:t>
            </a:r>
          </a:p>
          <a:p>
            <a:r>
              <a:rPr lang="en-AU" sz="2400" dirty="0" smtClean="0"/>
              <a:t>Which </a:t>
            </a:r>
            <a:r>
              <a:rPr lang="en-AU" sz="2400" u="sng" dirty="0" smtClean="0"/>
              <a:t>might</a:t>
            </a:r>
            <a:r>
              <a:rPr lang="en-AU" sz="2400" dirty="0" smtClean="0"/>
              <a:t> be the terminal.</a:t>
            </a:r>
          </a:p>
          <a:p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2400" dirty="0" smtClean="0"/>
              <a:t> means </a:t>
            </a:r>
            <a:r>
              <a:rPr lang="en-AU" sz="2400" i="1" dirty="0" smtClean="0"/>
              <a:t>print formatted text.</a:t>
            </a:r>
            <a:r>
              <a:rPr lang="en-A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209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32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1720" y="3533282"/>
            <a:ext cx="144016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Finally, we send a “success code” back to the code that called us.</a:t>
            </a:r>
          </a:p>
          <a:p>
            <a:r>
              <a:rPr lang="en-AU" sz="2400" dirty="0" smtClean="0"/>
              <a:t>Fulfilling the promise to return an integer.</a:t>
            </a:r>
          </a:p>
        </p:txBody>
      </p:sp>
    </p:spTree>
    <p:extLst>
      <p:ext uri="{BB962C8B-B14F-4D97-AF65-F5344CB8AC3E}">
        <p14:creationId xmlns:p14="http://schemas.microsoft.com/office/powerpoint/2010/main" val="146524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33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Get a copy of “</a:t>
            </a:r>
            <a:r>
              <a:rPr lang="en-AU" sz="2400" dirty="0" err="1" smtClean="0"/>
              <a:t>stdio.h</a:t>
            </a:r>
            <a:r>
              <a:rPr lang="en-AU" sz="2400" dirty="0" smtClean="0"/>
              <a:t>” and insert it into our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Get us the declarations of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2400" dirty="0" smtClean="0"/>
              <a:t> and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endParaRPr lang="en-A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cs typeface="Consolas" panose="020B0609020204030204" pitchFamily="49" charset="0"/>
              </a:rPr>
              <a:t>In C, we need to </a:t>
            </a:r>
            <a:r>
              <a:rPr lang="en-AU" sz="2400" i="1" dirty="0" smtClean="0">
                <a:cs typeface="Consolas" panose="020B0609020204030204" pitchFamily="49" charset="0"/>
              </a:rPr>
              <a:t>declare</a:t>
            </a:r>
            <a:r>
              <a:rPr lang="en-AU" sz="2400" dirty="0" smtClean="0">
                <a:cs typeface="Consolas" panose="020B0609020204030204" pitchFamily="49" charset="0"/>
              </a:rPr>
              <a:t> every variable, function, or data type, before we can use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196752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21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34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Get a copy of “</a:t>
            </a:r>
            <a:r>
              <a:rPr lang="en-AU" sz="2400" dirty="0" err="1" smtClean="0"/>
              <a:t>stdlib.h</a:t>
            </a:r>
            <a:r>
              <a:rPr lang="en-AU" sz="2400" dirty="0" smtClean="0"/>
              <a:t>” and insert it into our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Gets us the declaration of the symbolic constant 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A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Which equals 0, but also conveys </a:t>
            </a:r>
            <a:r>
              <a:rPr lang="en-AU" sz="2400" i="1" dirty="0" smtClean="0"/>
              <a:t>meaning</a:t>
            </a:r>
            <a:r>
              <a:rPr lang="en-AU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987" y="1452510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888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35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Ask the user to enter the temperature in Fahrenheit degrees.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370396"/>
            <a:ext cx="633670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58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36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Declare a variable called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/>
              <a:t>, which will be able to store a floating point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Tells the compiler to set aside 8 bytes of memory someplace, and let us call it “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/>
              <a:t>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852936"/>
            <a:ext cx="194421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494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37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value of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/>
              <a:t> is initially </a:t>
            </a:r>
            <a:r>
              <a:rPr lang="en-AU" sz="2400" i="1" dirty="0" smtClean="0"/>
              <a:t>undefined</a:t>
            </a:r>
            <a:r>
              <a:rPr lang="en-AU" sz="2400" dirty="0" smtClean="0"/>
              <a:t>, because a value has not been assigned into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/>
              <a:t>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We have to consider it to be garbage.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852936"/>
            <a:ext cx="194421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08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38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Try to fetch a numeric value from the standard input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Which </a:t>
            </a:r>
            <a:r>
              <a:rPr lang="en-AU" sz="2400" u="sng" dirty="0" smtClean="0"/>
              <a:t>may</a:t>
            </a:r>
            <a:r>
              <a:rPr lang="en-AU" sz="2400" dirty="0" smtClean="0"/>
              <a:t> be the keyboard.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3068960"/>
            <a:ext cx="273630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537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39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first argument sent to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 smtClean="0"/>
              <a:t> is a format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Tells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 smtClean="0"/>
              <a:t> how to parse symbols from the input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%lf</a:t>
            </a:r>
            <a:r>
              <a:rPr lang="en-AU" sz="2400" dirty="0" smtClean="0"/>
              <a:t> means “long floating point”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2664" y="3068960"/>
            <a:ext cx="61909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5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7544" y="6576000"/>
            <a:ext cx="656102" cy="288000"/>
          </a:xfrm>
          <a:prstGeom prst="rect">
            <a:avLst/>
          </a:prstGeom>
        </p:spPr>
        <p:txBody>
          <a:bodyPr/>
          <a:lstStyle/>
          <a:p>
            <a:pPr algn="l"/>
            <a:fld id="{AECC1512-83D4-4932-8875-60E17FE16AF4}" type="slidenum">
              <a:rPr lang="en-AU" smtClean="0"/>
              <a:pPr algn="l"/>
              <a:t>4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302343" y="718064"/>
            <a:ext cx="8583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en-AU" sz="2800" b="1" dirty="0">
                <a:solidFill>
                  <a:srgbClr val="07609D"/>
                </a:solidFill>
              </a:rPr>
              <a:t>Need help with maths,</a:t>
            </a:r>
            <a:r>
              <a:rPr lang="en-AU" sz="2800" b="1" baseline="0" dirty="0">
                <a:solidFill>
                  <a:srgbClr val="07609D"/>
                </a:solidFill>
              </a:rPr>
              <a:t> science or IT concepts and skills?</a:t>
            </a:r>
            <a:endParaRPr lang="en-AU" sz="2800" b="1" dirty="0">
              <a:solidFill>
                <a:srgbClr val="07609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58" y="1679040"/>
            <a:ext cx="625344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AU" b="1" baseline="0" dirty="0">
                <a:solidFill>
                  <a:srgbClr val="07609D"/>
                </a:solidFill>
              </a:rPr>
              <a:t>Visit HiQ’s new learning zones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AU" b="1" baseline="0" dirty="0">
                <a:solidFill>
                  <a:srgbClr val="07609D"/>
                </a:solidFill>
              </a:rPr>
              <a:t>(GP library, V block, level 2 and KG library, R block, level 3)</a:t>
            </a:r>
            <a:r>
              <a:rPr lang="en-AU" b="1" dirty="0">
                <a:solidFill>
                  <a:srgbClr val="07609D"/>
                </a:solidFill>
              </a:rPr>
              <a:t> </a:t>
            </a:r>
            <a:r>
              <a:rPr lang="en-AU" b="1" baseline="0" dirty="0">
                <a:solidFill>
                  <a:srgbClr val="07609D"/>
                </a:solidFill>
              </a:rPr>
              <a:t>for: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AU" sz="1100" b="1" baseline="0" dirty="0">
              <a:solidFill>
                <a:srgbClr val="07609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7609D"/>
                </a:solidFill>
              </a:rPr>
              <a:t>drop-in</a:t>
            </a:r>
            <a:r>
              <a:rPr lang="en-AU" baseline="0" dirty="0">
                <a:solidFill>
                  <a:srgbClr val="07609D"/>
                </a:solidFill>
              </a:rPr>
              <a:t> support sessions with </a:t>
            </a:r>
            <a:br>
              <a:rPr lang="en-AU" baseline="0" dirty="0">
                <a:solidFill>
                  <a:srgbClr val="07609D"/>
                </a:solidFill>
              </a:rPr>
            </a:br>
            <a:r>
              <a:rPr lang="en-AU" baseline="0" dirty="0">
                <a:solidFill>
                  <a:srgbClr val="07609D"/>
                </a:solidFill>
              </a:rPr>
              <a:t>STIMulate Peer Learning Facilitators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aseline="0" dirty="0">
                <a:solidFill>
                  <a:srgbClr val="07609D"/>
                </a:solidFill>
              </a:rPr>
              <a:t>online worksheets, texts and other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aseline="0" dirty="0">
                <a:solidFill>
                  <a:srgbClr val="07609D"/>
                </a:solidFill>
              </a:rPr>
              <a:t>group support sessions with specialist MSIT Educators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52" y="4826304"/>
            <a:ext cx="2603090" cy="738664"/>
          </a:xfrm>
          <a:prstGeom prst="rect">
            <a:avLst/>
          </a:prstGeom>
          <a:noFill/>
          <a:ln w="19050">
            <a:solidFill>
              <a:srgbClr val="F5864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6">
                    <a:lumMod val="75000"/>
                  </a:schemeClr>
                </a:solidFill>
              </a:rPr>
              <a:t>For times and more information,</a:t>
            </a:r>
          </a:p>
          <a:p>
            <a:r>
              <a:rPr lang="en-AU" sz="1400" baseline="0" dirty="0">
                <a:solidFill>
                  <a:schemeClr val="accent6">
                    <a:lumMod val="75000"/>
                  </a:schemeClr>
                </a:solidFill>
              </a:rPr>
              <a:t>check the student website or</a:t>
            </a:r>
            <a:br>
              <a:rPr lang="en-AU" sz="1400" baseline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1400" baseline="0" dirty="0">
                <a:solidFill>
                  <a:schemeClr val="accent6">
                    <a:lumMod val="75000"/>
                  </a:schemeClr>
                </a:solidFill>
              </a:rPr>
              <a:t>our Blackboard site.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5133" y="4785495"/>
            <a:ext cx="4692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accent6">
                    <a:lumMod val="75000"/>
                  </a:schemeClr>
                </a:solidFill>
              </a:rPr>
              <a:t>https://www.student.qut.edu.au/learning-and-assessment/workshops-and-academic-help/academic-help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5133" y="5391899"/>
            <a:ext cx="2603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accent6">
                    <a:lumMod val="75000"/>
                  </a:schemeClr>
                </a:solidFill>
              </a:rPr>
              <a:t>www.tinyurl.com/stimulate-bb</a:t>
            </a:r>
          </a:p>
        </p:txBody>
      </p:sp>
      <p:sp>
        <p:nvSpPr>
          <p:cNvPr id="12" name="Oval 11"/>
          <p:cNvSpPr/>
          <p:nvPr/>
        </p:nvSpPr>
        <p:spPr>
          <a:xfrm>
            <a:off x="6636906" y="1847634"/>
            <a:ext cx="1942078" cy="25227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58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6">
                    <a:lumMod val="75000"/>
                  </a:schemeClr>
                </a:solidFill>
              </a:rPr>
              <a:t>All QUT </a:t>
            </a:r>
            <a:r>
              <a:rPr lang="en-AU" b="1" baseline="0" dirty="0">
                <a:solidFill>
                  <a:schemeClr val="accent6">
                    <a:lumMod val="75000"/>
                  </a:schemeClr>
                </a:solidFill>
              </a:rPr>
              <a:t>students welcome!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53" y="5416258"/>
            <a:ext cx="452662" cy="4351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37" y="4822160"/>
            <a:ext cx="366938" cy="4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40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The next argument tells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 smtClean="0"/>
              <a:t> the address of the place in memory where it should put the numeric result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400" dirty="0" smtClean="0"/>
              <a:t> is “the address of”.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cs typeface="Consolas" panose="020B0609020204030204" pitchFamily="49" charset="0"/>
              </a:rPr>
              <a:t>You can read this as “into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>
                <a:cs typeface="Consolas" panose="020B0609020204030204" pitchFamily="49" charset="0"/>
              </a:rPr>
              <a:t>”.</a:t>
            </a:r>
            <a:r>
              <a:rPr lang="en-AU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34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41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000" i="1" dirty="0" smtClean="0"/>
              <a:t>We</a:t>
            </a:r>
            <a:r>
              <a:rPr lang="en-AU" sz="2000" dirty="0" smtClean="0"/>
              <a:t> don’t know where </a:t>
            </a: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000" dirty="0" smtClean="0"/>
              <a:t> is, and </a:t>
            </a:r>
            <a:r>
              <a:rPr lang="en-AU" sz="2000" i="1" dirty="0" smtClean="0"/>
              <a:t>we</a:t>
            </a:r>
            <a:r>
              <a:rPr lang="en-AU" sz="2000" dirty="0" smtClean="0"/>
              <a:t> don’t really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But </a:t>
            </a: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000" dirty="0" smtClean="0"/>
              <a:t> needs to know, so the compiler keeps track of where the variable is, and gives that address to </a:t>
            </a: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000" dirty="0" smtClean="0"/>
              <a:t> when we ask for its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0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81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42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i="1" dirty="0" smtClean="0"/>
              <a:t>We</a:t>
            </a:r>
            <a:r>
              <a:rPr lang="en-AU" sz="2400" dirty="0" smtClean="0"/>
              <a:t> don’t know where </a:t>
            </a:r>
            <a:r>
              <a:rPr lang="en-AU" sz="2400" dirty="0" err="1" smtClean="0"/>
              <a:t>fahrenheit</a:t>
            </a:r>
            <a:r>
              <a:rPr lang="en-AU" sz="2400" dirty="0" smtClean="0"/>
              <a:t> is, and </a:t>
            </a:r>
            <a:r>
              <a:rPr lang="en-AU" sz="2400" i="1" dirty="0" smtClean="0"/>
              <a:t>we</a:t>
            </a:r>
            <a:r>
              <a:rPr lang="en-AU" sz="2400" dirty="0" smtClean="0"/>
              <a:t> don’t really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But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 smtClean="0"/>
              <a:t> needs to know, so the compiler keeps track of where the variable is, and gives that address to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 smtClean="0"/>
              <a:t> when we ask for its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882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43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Declare a variable called </a:t>
            </a:r>
            <a:r>
              <a:rPr lang="en-A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AU" sz="2400" dirty="0" smtClean="0"/>
              <a:t>, and initialise it by calculating a value.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566" y="3295742"/>
            <a:ext cx="452056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95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44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Send formatted text to standard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One format specifier for each value to be inserted into the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AU" sz="2400" dirty="0" smtClean="0"/>
              <a:t> means “floating point”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566" y="3540742"/>
            <a:ext cx="747289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440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f2c_simple.c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45</a:t>
            </a:fld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062038"/>
            <a:ext cx="71913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645024"/>
            <a:ext cx="7992888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Compile:</a:t>
            </a:r>
          </a:p>
          <a:p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f2c.c -o f2c -Wall -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A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400" dirty="0" smtClean="0"/>
              <a:t>Run:</a:t>
            </a:r>
          </a:p>
          <a:p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./f2c</a:t>
            </a:r>
            <a:endParaRPr lang="en-A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63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plan for f2c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AU" dirty="0" smtClean="0"/>
                  <a:t>Places where bugs usually emerge:</a:t>
                </a:r>
              </a:p>
              <a:p>
                <a:pPr lvl="1"/>
                <a:r>
                  <a:rPr lang="en-AU" dirty="0" smtClean="0"/>
                  <a:t>At or near places where constraints collide</a:t>
                </a:r>
              </a:p>
              <a:p>
                <a:pPr lvl="2"/>
                <a:r>
                  <a:rPr lang="en-AU" dirty="0" smtClean="0"/>
                  <a:t>So-called “corner cases”</a:t>
                </a:r>
              </a:p>
              <a:p>
                <a:pPr lvl="3"/>
                <a:r>
                  <a:rPr lang="en-AU" dirty="0" smtClean="0"/>
                  <a:t>Input on boundary.</a:t>
                </a:r>
              </a:p>
              <a:p>
                <a:pPr lvl="3"/>
                <a:r>
                  <a:rPr lang="en-AU" dirty="0" smtClean="0"/>
                  <a:t>Input “just inside” boundary.</a:t>
                </a:r>
              </a:p>
              <a:p>
                <a:pPr lvl="3"/>
                <a:r>
                  <a:rPr lang="en-AU" dirty="0" smtClean="0"/>
                  <a:t>Input “just outside” boundary.</a:t>
                </a:r>
              </a:p>
              <a:p>
                <a:pPr lvl="1"/>
                <a:r>
                  <a:rPr lang="en-AU" dirty="0" smtClean="0"/>
                  <a:t>Input within boundaries.</a:t>
                </a:r>
              </a:p>
              <a:p>
                <a:pPr lvl="2"/>
                <a:r>
                  <a:rPr lang="en-AU" dirty="0" smtClean="0"/>
                  <a:t>So-called “normal cases”</a:t>
                </a:r>
              </a:p>
              <a:p>
                <a:r>
                  <a:rPr lang="en-AU" dirty="0" smtClean="0"/>
                  <a:t>Use pre-calculated, distinctive values.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32</m:t>
                    </m:r>
                    <m:r>
                      <a:rPr lang="en-AU" i="1" dirty="0" smtClean="0">
                        <a:latin typeface="Cambria Math"/>
                        <a:ea typeface="Cambria Math"/>
                      </a:rPr>
                      <m:t>℉</m:t>
                    </m:r>
                    <m:r>
                      <a:rPr lang="en-AU" i="1" dirty="0" smtClean="0">
                        <a:latin typeface="Cambria Math"/>
                      </a:rPr>
                      <m:t>=0</m:t>
                    </m:r>
                    <m:r>
                      <a:rPr lang="en-AU" i="1" dirty="0" smtClean="0"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r>
                  <a:rPr lang="en-AU" dirty="0" smtClean="0"/>
                  <a:t>;</a:t>
                </a:r>
                <a:endParaRPr lang="en-AU" i="1" dirty="0" smtClean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/>
                        </a:rPr>
                        <m:t>212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℉</m:t>
                      </m:r>
                      <m:r>
                        <a:rPr lang="en-AU" i="1" dirty="0" smtClean="0">
                          <a:latin typeface="Cambria Math"/>
                        </a:rPr>
                        <m:t> = 100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℃</m:t>
                      </m:r>
                    </m:oMath>
                  </m:oMathPara>
                </a14:m>
                <a:endParaRPr lang="en-AU" i="1" dirty="0" smtClean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/>
                        </a:rPr>
                        <m:t>98.4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℉</m:t>
                      </m:r>
                      <m:r>
                        <a:rPr lang="en-AU" i="1" dirty="0" smtClean="0">
                          <a:latin typeface="Cambria Math"/>
                        </a:rPr>
                        <m:t> 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AU" b="0" i="1" dirty="0" smtClean="0">
                          <a:latin typeface="Cambria Math"/>
                          <a:ea typeface="Cambria Math"/>
                        </a:rPr>
                        <m:t>37℃</m:t>
                      </m:r>
                    </m:oMath>
                  </m:oMathPara>
                </a14:m>
                <a:endParaRPr lang="en-AU" b="0" i="1" dirty="0" smtClean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/>
                          <a:ea typeface="Cambria Math"/>
                        </a:rPr>
                        <m:t>−40℉=−40℃</m:t>
                      </m:r>
                      <m:r>
                        <a:rPr lang="en-AU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0" t="-3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Rectangular Callout 4"/>
          <p:cNvSpPr/>
          <p:nvPr/>
        </p:nvSpPr>
        <p:spPr>
          <a:xfrm>
            <a:off x="5148064" y="2420888"/>
            <a:ext cx="3672408" cy="1080120"/>
          </a:xfrm>
          <a:prstGeom prst="wedgeRectCallout">
            <a:avLst>
              <a:gd name="adj1" fmla="val -70880"/>
              <a:gd name="adj2" fmla="val 70119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program only has “normal cases”, unless you want to consider non-numeric input errors.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148064" y="4725144"/>
            <a:ext cx="3672408" cy="1296144"/>
          </a:xfrm>
          <a:prstGeom prst="wedgeRectCallout">
            <a:avLst>
              <a:gd name="adj1" fmla="val 830"/>
              <a:gd name="adj2" fmla="val -141383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a microcontroller, that is moot point, so we will by design (i.e. not by incompetence) deliberately ignore that class of “error” for now.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72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menu.c</a:t>
            </a:r>
            <a:r>
              <a:rPr lang="en-AU" dirty="0" smtClean="0"/>
              <a:t> analysis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Implement a two-way unit conversion program.</a:t>
                </a:r>
              </a:p>
              <a:p>
                <a:r>
                  <a:rPr lang="en-AU" dirty="0" smtClean="0"/>
                  <a:t>Controlled by a menu.</a:t>
                </a:r>
              </a:p>
              <a:p>
                <a:pPr lvl="1"/>
                <a:r>
                  <a:rPr lang="en-AU" dirty="0" smtClean="0"/>
                  <a:t>‘m’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AU" dirty="0" smtClean="0">
                    <a:sym typeface="Wingdings" panose="05000000000000000000" pitchFamily="2" charset="2"/>
                  </a:rPr>
                  <a:t>convert miles to kilometres</a:t>
                </a:r>
              </a:p>
              <a:p>
                <a:pPr lvl="1"/>
                <a:r>
                  <a:rPr lang="en-AU" dirty="0" smtClean="0">
                    <a:sym typeface="Wingdings" panose="05000000000000000000" pitchFamily="2" charset="2"/>
                  </a:rPr>
                  <a:t>‘k’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AU" dirty="0" smtClean="0"/>
                  <a:t> convert kilometres to miles</a:t>
                </a:r>
              </a:p>
              <a:p>
                <a:pPr lvl="1"/>
                <a:r>
                  <a:rPr lang="en-AU" dirty="0" smtClean="0"/>
                  <a:t>‘x’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/>
                      </a:rPr>
                      <m:t>or</m:t>
                    </m:r>
                    <m:r>
                      <a:rPr lang="en-AU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/>
                      </a:rPr>
                      <m:t>end</m:t>
                    </m:r>
                    <m:r>
                      <a:rPr lang="en-AU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/>
                      </a:rPr>
                      <m:t>of</m:t>
                    </m:r>
                    <m:r>
                      <a:rPr lang="en-AU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/>
                      </a:rPr>
                      <m:t>input</m:t>
                    </m:r>
                    <m:r>
                      <a:rPr lang="en-AU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AU" dirty="0" smtClean="0"/>
                  <a:t> exit</a:t>
                </a:r>
              </a:p>
              <a:p>
                <a:r>
                  <a:rPr lang="en-AU" dirty="0" smtClean="0"/>
                  <a:t>Rules: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𝑘</m:t>
                      </m:r>
                      <m:r>
                        <a:rPr lang="en-AU" b="0" i="1" smtClean="0">
                          <a:latin typeface="Cambria Math"/>
                        </a:rPr>
                        <m:t>=1.609344×</m:t>
                      </m:r>
                      <m:r>
                        <a:rPr lang="en-AU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A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/>
                        </a:rPr>
                        <m:t>𝑚</m:t>
                      </m:r>
                      <m:r>
                        <a:rPr lang="en-AU" b="0" i="1" dirty="0" smtClean="0">
                          <a:latin typeface="Cambria Math"/>
                        </a:rPr>
                        <m:t>=</m:t>
                      </m:r>
                      <m:r>
                        <a:rPr lang="en-AU" b="0" i="1" dirty="0" smtClean="0">
                          <a:latin typeface="Cambria Math"/>
                        </a:rPr>
                        <m:t>𝑘</m:t>
                      </m:r>
                      <m:r>
                        <a:rPr lang="en-AU" b="0" i="1" dirty="0" smtClean="0">
                          <a:latin typeface="Cambria Math"/>
                        </a:rPr>
                        <m:t>÷1.609344</m:t>
                      </m:r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Program should repeatedly display menu, get input, and calculate result, until ‘x’ or EOF encountered.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0" t="-2509" r="-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296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menu.c</a:t>
            </a:r>
            <a:r>
              <a:rPr lang="en-AU" dirty="0" smtClean="0"/>
              <a:t> design (pseudocode)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40960" cy="5217443"/>
              </a:xfrm>
            </p:spPr>
            <p:txBody>
              <a:bodyPr>
                <a:noAutofit/>
              </a:bodyPr>
              <a:lstStyle/>
              <a:p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done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false</a:t>
                </a:r>
              </a:p>
              <a:p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factor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1.609344</a:t>
                </a:r>
              </a:p>
              <a:p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not done:</a:t>
                </a:r>
              </a:p>
              <a:p>
                <a:pPr lvl="1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Get command from standard input</a:t>
                </a:r>
              </a:p>
              <a:p>
                <a:pPr lvl="1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command is ‘m’: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miles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read from standard input.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kilometres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miles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AU" sz="1800" b="0" i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factor</a:t>
                </a:r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kilometres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standard output.</a:t>
                </a:r>
              </a:p>
              <a:p>
                <a:pPr lvl="1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command if ‘k’:</a:t>
                </a:r>
              </a:p>
              <a:p>
                <a:pPr lvl="2"/>
                <a:r>
                  <a:rPr lang="en-AU" sz="18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kilometers</a:t>
                </a:r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from standard input.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miles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←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kilometres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÷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factor.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miles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standard output.</a:t>
                </a:r>
              </a:p>
              <a:p>
                <a:pPr lvl="1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command is ‘x’ or out of input: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done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sz="1800" b="0" i="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true</a:t>
                </a:r>
                <a:endParaRPr lang="en-AU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Otherwise:</a:t>
                </a:r>
              </a:p>
              <a:p>
                <a:pPr lvl="2"/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error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AU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standard output.</a:t>
                </a:r>
                <a:endParaRPr lang="en-AU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40960" cy="5217443"/>
              </a:xfrm>
              <a:blipFill rotWithShape="1">
                <a:blip r:embed="rId2"/>
                <a:stretch>
                  <a:fillRect l="-423" t="-584" b="-35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116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menu.c</a:t>
            </a:r>
            <a:r>
              <a:rPr lang="en-AU" dirty="0" smtClean="0"/>
              <a:t> </a:t>
            </a:r>
            <a:r>
              <a:rPr lang="en-AU" dirty="0"/>
              <a:t>T</a:t>
            </a:r>
            <a:r>
              <a:rPr lang="en-AU" dirty="0" smtClean="0"/>
              <a:t>est plan (partial)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49</a:t>
            </a:fld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47170"/>
              </p:ext>
            </p:extLst>
          </p:nvPr>
        </p:nvGraphicFramePr>
        <p:xfrm>
          <a:off x="611559" y="1397000"/>
          <a:ext cx="8136906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3768419"/>
                <a:gridCol w="271230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Input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Expected outcome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Observed</a:t>
                      </a:r>
                      <a:r>
                        <a:rPr lang="en-AU" baseline="0" dirty="0" smtClean="0"/>
                        <a:t> outcome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 10 x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Asks for miles; Shows “10 miles is 16.09344 km”; Menu shown; Program</a:t>
                      </a:r>
                      <a:r>
                        <a:rPr lang="en-AU" sz="1600" baseline="0" dirty="0" smtClean="0"/>
                        <a:t> exit.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 16.09344 x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Asks for kilometres; Shows “16.09344 km is 10 miles”; Menu shown; Program exit.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Program exit.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&lt;empty input&gt;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Program exit.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 1 k 1 x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Asks for miles; Shows “1 miles is 1.609344 km”; Menu shown; Asks for kilometres; Shows “1 km is 0.621371 miles”; Menu shown; program exit.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zzz</a:t>
                      </a:r>
                      <a:endParaRPr lang="en-A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Menu shown; Shows error message; (repeats twice</a:t>
                      </a:r>
                      <a:r>
                        <a:rPr lang="en-AU" sz="1600" baseline="0" dirty="0" smtClean="0"/>
                        <a:t> more); Menu shown; program exit.</a:t>
                      </a:r>
                      <a:r>
                        <a:rPr lang="en-AU" sz="1600" dirty="0" smtClean="0"/>
                        <a:t> 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07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15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</a:t>
            </a:r>
            <a:r>
              <a:rPr lang="en-AU" dirty="0" err="1" smtClean="0"/>
              <a:t>enu.c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One possible implementation is described in detail in the technical notes.</a:t>
            </a:r>
          </a:p>
          <a:p>
            <a:r>
              <a:rPr lang="en-AU" dirty="0" smtClean="0"/>
              <a:t>In the live demo, I implement a slightly simpler version.</a:t>
            </a:r>
          </a:p>
          <a:p>
            <a:r>
              <a:rPr lang="en-AU" dirty="0" smtClean="0"/>
              <a:t>The program </a:t>
            </a:r>
            <a:r>
              <a:rPr lang="en-AU" dirty="0" smtClean="0"/>
              <a:t>demonstrates: i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AU" dirty="0" smtClean="0"/>
              <a:t> </a:t>
            </a:r>
            <a:r>
              <a:rPr lang="en-AU" dirty="0" smtClean="0"/>
              <a:t>and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AU" dirty="0" smtClean="0"/>
              <a:t> statements, the char data type, and another use of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dirty="0" smtClean="0"/>
              <a:t>.</a:t>
            </a:r>
          </a:p>
          <a:p>
            <a:r>
              <a:rPr lang="en-AU" dirty="0" smtClean="0"/>
              <a:t>Use this is an </a:t>
            </a:r>
            <a:r>
              <a:rPr lang="en-AU" dirty="0" smtClean="0"/>
              <a:t>indicator.</a:t>
            </a:r>
          </a:p>
          <a:p>
            <a:pPr lvl="1"/>
            <a:r>
              <a:rPr lang="en-AU" dirty="0" smtClean="0"/>
              <a:t>If </a:t>
            </a:r>
            <a:r>
              <a:rPr lang="en-AU" dirty="0" err="1" smtClean="0"/>
              <a:t>menu.c</a:t>
            </a:r>
            <a:r>
              <a:rPr lang="en-AU" dirty="0" smtClean="0"/>
              <a:t> </a:t>
            </a:r>
            <a:r>
              <a:rPr lang="en-AU" dirty="0" smtClean="0"/>
              <a:t>is baffling, you’re not ready for CAB202.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747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info: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Topic 1 Technical Notes</a:t>
            </a:r>
          </a:p>
          <a:p>
            <a:pPr lvl="1"/>
            <a:r>
              <a:rPr lang="en-AU" dirty="0" smtClean="0"/>
              <a:t>Last minute updates in progress at the time of writing; will be updated on afternoon of Wed 24/07/2019 to reflect new lecture.</a:t>
            </a:r>
          </a:p>
          <a:p>
            <a:r>
              <a:rPr lang="en-AU" dirty="0" smtClean="0"/>
              <a:t>C </a:t>
            </a:r>
            <a:r>
              <a:rPr lang="en-AU" dirty="0" smtClean="0"/>
              <a:t>reference library: </a:t>
            </a:r>
            <a:r>
              <a:rPr lang="en-AU" dirty="0">
                <a:hlinkClick r:id="rId2"/>
              </a:rPr>
              <a:t>http://www.cplusplus.com/reference/cstdio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Books.</a:t>
            </a:r>
          </a:p>
          <a:p>
            <a:r>
              <a:rPr lang="en-AU" dirty="0" smtClean="0"/>
              <a:t>Internet.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51</a:t>
            </a:fld>
            <a:endParaRPr lang="en-AU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48064" y="836712"/>
            <a:ext cx="3528392" cy="936104"/>
          </a:xfrm>
          <a:prstGeom prst="wedgeRoundRectCallout">
            <a:avLst>
              <a:gd name="adj1" fmla="val -61993"/>
              <a:gd name="adj2" fmla="val 28024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4400" dirty="0" smtClean="0">
                <a:solidFill>
                  <a:srgbClr val="FF0000"/>
                </a:solidFill>
              </a:rPr>
              <a:t>Must Read!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68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 smtClean="0"/>
              <a:t>End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about:today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Housekeeping</a:t>
            </a:r>
          </a:p>
          <a:p>
            <a:pPr lvl="1"/>
            <a:r>
              <a:rPr lang="en-AU" dirty="0" smtClean="0"/>
              <a:t>Organisation</a:t>
            </a:r>
          </a:p>
          <a:p>
            <a:pPr lvl="1"/>
            <a:r>
              <a:rPr lang="en-AU" dirty="0" smtClean="0"/>
              <a:t>Assessment</a:t>
            </a:r>
          </a:p>
          <a:p>
            <a:pPr lvl="1"/>
            <a:r>
              <a:rPr lang="en-AU" dirty="0" smtClean="0"/>
              <a:t>Where to go for help</a:t>
            </a:r>
          </a:p>
          <a:p>
            <a:r>
              <a:rPr lang="en-AU" dirty="0" smtClean="0"/>
              <a:t>Writing our first C programs</a:t>
            </a:r>
          </a:p>
          <a:p>
            <a:pPr lvl="1"/>
            <a:r>
              <a:rPr lang="en-AU" dirty="0" smtClean="0"/>
              <a:t>Character oriented I/O</a:t>
            </a:r>
          </a:p>
          <a:p>
            <a:pPr lvl="1"/>
            <a:r>
              <a:rPr lang="en-AU" dirty="0" smtClean="0"/>
              <a:t>Review structured programming</a:t>
            </a:r>
          </a:p>
          <a:p>
            <a:pPr lvl="2"/>
            <a:r>
              <a:rPr lang="en-AU" dirty="0" smtClean="0"/>
              <a:t>Sequence; Selection;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about:cab202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Delivery mode:</a:t>
            </a:r>
          </a:p>
          <a:p>
            <a:pPr lvl="1"/>
            <a:r>
              <a:rPr lang="en-AU" i="1" dirty="0" smtClean="0"/>
              <a:t>Lecture</a:t>
            </a:r>
            <a:r>
              <a:rPr lang="en-AU" dirty="0" smtClean="0"/>
              <a:t> – 2hr, demonstration style</a:t>
            </a:r>
          </a:p>
          <a:p>
            <a:pPr lvl="1"/>
            <a:r>
              <a:rPr lang="en-AU" i="1" dirty="0" smtClean="0"/>
              <a:t>Tutorial</a:t>
            </a:r>
            <a:r>
              <a:rPr lang="en-AU" dirty="0" smtClean="0"/>
              <a:t> – 2hr, guidance and feedback from tutor</a:t>
            </a:r>
          </a:p>
          <a:p>
            <a:r>
              <a:rPr lang="en-AU" dirty="0" smtClean="0"/>
              <a:t>Assessment:</a:t>
            </a:r>
          </a:p>
          <a:p>
            <a:pPr lvl="1"/>
            <a:r>
              <a:rPr lang="en-AU" i="1" dirty="0" smtClean="0"/>
              <a:t>Continuous</a:t>
            </a:r>
            <a:r>
              <a:rPr lang="en-AU" dirty="0" smtClean="0"/>
              <a:t>: Portfolio items; 30%; submit and graded via </a:t>
            </a:r>
            <a:r>
              <a:rPr lang="en-AU" dirty="0" smtClean="0">
                <a:hlinkClick r:id="rId2"/>
              </a:rPr>
              <a:t>AMS</a:t>
            </a:r>
            <a:r>
              <a:rPr lang="en-AU" dirty="0" smtClean="0"/>
              <a:t>.</a:t>
            </a:r>
          </a:p>
          <a:p>
            <a:pPr lvl="1"/>
            <a:r>
              <a:rPr lang="en-AU" i="1" dirty="0" smtClean="0"/>
              <a:t>Week 7, Monday</a:t>
            </a:r>
            <a:r>
              <a:rPr lang="en-AU" dirty="0" smtClean="0"/>
              <a:t>: Assignment 1; 30%; submit via </a:t>
            </a:r>
            <a:r>
              <a:rPr lang="en-AU" dirty="0" smtClean="0">
                <a:hlinkClick r:id="rId2"/>
              </a:rPr>
              <a:t>AMS</a:t>
            </a:r>
            <a:r>
              <a:rPr lang="en-AU" dirty="0" smtClean="0"/>
              <a:t> and Blackboard; graded by tutors.</a:t>
            </a:r>
          </a:p>
          <a:p>
            <a:pPr lvl="1"/>
            <a:r>
              <a:rPr lang="en-AU" i="1" dirty="0" smtClean="0"/>
              <a:t>Week 13, Monday</a:t>
            </a:r>
            <a:r>
              <a:rPr lang="en-AU" dirty="0" smtClean="0"/>
              <a:t>: Assignment 2; 40%; submit via </a:t>
            </a:r>
            <a:r>
              <a:rPr lang="en-AU" dirty="0" smtClean="0">
                <a:hlinkClick r:id="rId2"/>
              </a:rPr>
              <a:t>AMS</a:t>
            </a:r>
            <a:r>
              <a:rPr lang="en-AU" dirty="0" smtClean="0"/>
              <a:t> and Blackboard; graded by tutors; </a:t>
            </a:r>
          </a:p>
          <a:p>
            <a:pPr marL="514350" lvl="1" indent="0" algn="ctr">
              <a:buNone/>
            </a:pPr>
            <a:r>
              <a:rPr lang="en-AU" dirty="0" smtClean="0">
                <a:solidFill>
                  <a:srgbClr val="FF0000"/>
                </a:solidFill>
              </a:rPr>
              <a:t>DEMO A2 IN TUTORIAL. WEEK 13. NO SHOW, NO MARK</a:t>
            </a:r>
            <a:r>
              <a:rPr lang="en-AU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1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Workload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www.mopp.qut.edu.au/C/C_03_01.jsp#C_03_01.05.mdoc</a:t>
            </a:r>
            <a:endParaRPr lang="en-AU" dirty="0" smtClean="0"/>
          </a:p>
          <a:p>
            <a:r>
              <a:rPr lang="en-AU" dirty="0" smtClean="0"/>
              <a:t>“</a:t>
            </a:r>
            <a:r>
              <a:rPr lang="en-US" i="1" dirty="0"/>
              <a:t>Using this guide, and </a:t>
            </a:r>
            <a:r>
              <a:rPr lang="en-US" i="1" dirty="0" err="1"/>
              <a:t>recognising</a:t>
            </a:r>
            <a:r>
              <a:rPr lang="en-US" i="1" dirty="0"/>
              <a:t> that actual time will vary for each </a:t>
            </a:r>
            <a:r>
              <a:rPr lang="en-US" i="1" dirty="0" smtClean="0"/>
              <a:t>student, </a:t>
            </a:r>
            <a:r>
              <a:rPr lang="en-US" i="1" dirty="0"/>
              <a:t>a 12 credit unit is designed to take approximately 150 hours.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Expect to invest about an hour per percentage point into each assessment item.</a:t>
            </a:r>
          </a:p>
          <a:p>
            <a:r>
              <a:rPr lang="en-AU" dirty="0" smtClean="0"/>
              <a:t>CAB202 is </a:t>
            </a:r>
            <a:r>
              <a:rPr lang="en-AU" b="1" dirty="0" smtClean="0"/>
              <a:t>challenging</a:t>
            </a:r>
            <a:r>
              <a:rPr lang="en-AU" dirty="0" smtClean="0"/>
              <a:t> but </a:t>
            </a:r>
            <a:r>
              <a:rPr lang="en-AU" b="1" dirty="0" smtClean="0"/>
              <a:t>rewarding</a:t>
            </a:r>
            <a:r>
              <a:rPr lang="en-AU" dirty="0" smtClean="0"/>
              <a:t>. </a:t>
            </a:r>
          </a:p>
          <a:p>
            <a:pPr lvl="1"/>
            <a:r>
              <a:rPr lang="en-AU" dirty="0" smtClean="0"/>
              <a:t>You need to enjoy programming, and exhibit responsibility, resourcefulness, initiative, and perseverance.</a:t>
            </a:r>
          </a:p>
          <a:p>
            <a:pPr lvl="1"/>
            <a:r>
              <a:rPr lang="en-AU" dirty="0" smtClean="0"/>
              <a:t>Prepare to teach yourself; don’t wait for us to tell you the “answer”.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4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AMS == Automated Marking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A web-based unit testing framework.</a:t>
            </a:r>
            <a:endParaRPr lang="en-AU" dirty="0"/>
          </a:p>
          <a:p>
            <a:pPr lvl="1"/>
            <a:r>
              <a:rPr lang="en-AU" sz="2400" dirty="0" smtClean="0"/>
              <a:t>Small, well defined specifications of programs that you will implement.</a:t>
            </a:r>
          </a:p>
          <a:p>
            <a:pPr lvl="1"/>
            <a:r>
              <a:rPr lang="en-AU" sz="2400" dirty="0" smtClean="0"/>
              <a:t>For given input, every correct implementation will produce the </a:t>
            </a:r>
            <a:r>
              <a:rPr lang="en-AU" sz="2400" i="1" dirty="0" smtClean="0"/>
              <a:t>expected output. </a:t>
            </a:r>
            <a:r>
              <a:rPr lang="en-AU" sz="2400" dirty="0" smtClean="0"/>
              <a:t>For the same input, incorrect implementations will produce </a:t>
            </a:r>
            <a:r>
              <a:rPr lang="en-AU" sz="2400" i="1" dirty="0" smtClean="0"/>
              <a:t>actual output</a:t>
            </a:r>
            <a:r>
              <a:rPr lang="en-AU" sz="2400" dirty="0" smtClean="0"/>
              <a:t> that is different from the </a:t>
            </a:r>
            <a:r>
              <a:rPr lang="en-AU" sz="2400" i="1" dirty="0" smtClean="0"/>
              <a:t>expected output</a:t>
            </a:r>
            <a:r>
              <a:rPr lang="en-AU" sz="2400" dirty="0" smtClean="0"/>
              <a:t>.</a:t>
            </a:r>
          </a:p>
          <a:p>
            <a:pPr lvl="1"/>
            <a:r>
              <a:rPr lang="en-AU" sz="2400" dirty="0" smtClean="0"/>
              <a:t>AMS runs </a:t>
            </a:r>
            <a:r>
              <a:rPr lang="en-AU" sz="2400" dirty="0"/>
              <a:t>my code </a:t>
            </a:r>
            <a:r>
              <a:rPr lang="en-AU" sz="2400" dirty="0" smtClean="0"/>
              <a:t>to produce </a:t>
            </a:r>
            <a:r>
              <a:rPr lang="en-AU" sz="2400" i="1" dirty="0"/>
              <a:t>expected </a:t>
            </a:r>
            <a:r>
              <a:rPr lang="en-AU" sz="2400" i="1" dirty="0" smtClean="0"/>
              <a:t>output. </a:t>
            </a:r>
            <a:r>
              <a:rPr lang="en-AU" sz="2400" dirty="0" smtClean="0"/>
              <a:t>AMS runs your code on the same input data to produce </a:t>
            </a:r>
            <a:r>
              <a:rPr lang="en-AU" sz="2400" i="1" dirty="0" smtClean="0"/>
              <a:t>actual output</a:t>
            </a:r>
            <a:r>
              <a:rPr lang="en-AU" sz="2400" dirty="0" smtClean="0"/>
              <a:t>.</a:t>
            </a:r>
          </a:p>
          <a:p>
            <a:pPr lvl="1"/>
            <a:r>
              <a:rPr lang="en-AU" sz="2400" dirty="0" smtClean="0"/>
              <a:t>If the </a:t>
            </a:r>
            <a:r>
              <a:rPr lang="en-AU" sz="2400" i="1" dirty="0" smtClean="0"/>
              <a:t>actual output</a:t>
            </a:r>
            <a:r>
              <a:rPr lang="en-AU" sz="2400" dirty="0" smtClean="0"/>
              <a:t> does not match the </a:t>
            </a:r>
            <a:r>
              <a:rPr lang="en-AU" sz="2400" i="1" dirty="0" smtClean="0"/>
              <a:t>expected output</a:t>
            </a:r>
            <a:r>
              <a:rPr lang="en-AU" sz="2400" dirty="0" smtClean="0"/>
              <a:t>, then your program contains at least one error. AMS tells you about this and you can try again.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2907</Words>
  <Application>Microsoft Office PowerPoint</Application>
  <PresentationFormat>On-screen Show (4:3)</PresentationFormat>
  <Paragraphs>395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LB</vt:lpstr>
      <vt:lpstr>Topic 1 Notices</vt:lpstr>
      <vt:lpstr>Acknowledgement of Traditional Owners</vt:lpstr>
      <vt:lpstr>Conduct</vt:lpstr>
      <vt:lpstr>PowerPoint Presentation</vt:lpstr>
      <vt:lpstr>PowerPoint Presentation</vt:lpstr>
      <vt:lpstr>about:today</vt:lpstr>
      <vt:lpstr>about:cab202</vt:lpstr>
      <vt:lpstr>Workload</vt:lpstr>
      <vt:lpstr>AMS == Automated Marking System</vt:lpstr>
      <vt:lpstr>Why AMS?</vt:lpstr>
      <vt:lpstr>Slack Channel</vt:lpstr>
      <vt:lpstr>References</vt:lpstr>
      <vt:lpstr>Useful links</vt:lpstr>
      <vt:lpstr>Unit overview</vt:lpstr>
      <vt:lpstr>Microprocessors and Digital Systems</vt:lpstr>
      <vt:lpstr>Microcontrollers are usually part of larger electromechanical systems</vt:lpstr>
      <vt:lpstr>The remainder of the lesson</vt:lpstr>
      <vt:lpstr>Software development life cycle</vt:lpstr>
      <vt:lpstr>How we implement each part</vt:lpstr>
      <vt:lpstr>What we will see:</vt:lpstr>
      <vt:lpstr>Machine code and assembly language</vt:lpstr>
      <vt:lpstr>Languages</vt:lpstr>
      <vt:lpstr>Compiled languages</vt:lpstr>
      <vt:lpstr>C programming</vt:lpstr>
      <vt:lpstr>Demonstration</vt:lpstr>
      <vt:lpstr>hello.c</vt:lpstr>
      <vt:lpstr>hello.c</vt:lpstr>
      <vt:lpstr>hello.c</vt:lpstr>
      <vt:lpstr>hello.c</vt:lpstr>
      <vt:lpstr>hello.c</vt:lpstr>
      <vt:lpstr>hello.c</vt:lpstr>
      <vt:lpstr>hello.c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Test plan for f2c </vt:lpstr>
      <vt:lpstr>menu.c analysis</vt:lpstr>
      <vt:lpstr>menu.c design (pseudocode)</vt:lpstr>
      <vt:lpstr>menu.c Test plan (partial)</vt:lpstr>
      <vt:lpstr>menu.c</vt:lpstr>
      <vt:lpstr>More info:</vt:lpstr>
      <vt:lpstr>End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235</cp:revision>
  <cp:lastPrinted>2016-07-11T03:46:36Z</cp:lastPrinted>
  <dcterms:created xsi:type="dcterms:W3CDTF">2015-02-23T00:09:25Z</dcterms:created>
  <dcterms:modified xsi:type="dcterms:W3CDTF">2019-07-23T11:02:28Z</dcterms:modified>
</cp:coreProperties>
</file>