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handoutMasterIdLst>
    <p:handoutMasterId r:id="rId71"/>
  </p:handoutMasterIdLst>
  <p:sldIdLst>
    <p:sldId id="256" r:id="rId2"/>
    <p:sldId id="473" r:id="rId3"/>
    <p:sldId id="474" r:id="rId4"/>
    <p:sldId id="460" r:id="rId5"/>
    <p:sldId id="437" r:id="rId6"/>
    <p:sldId id="438" r:id="rId7"/>
    <p:sldId id="439" r:id="rId8"/>
    <p:sldId id="456" r:id="rId9"/>
    <p:sldId id="440" r:id="rId10"/>
    <p:sldId id="441" r:id="rId11"/>
    <p:sldId id="442" r:id="rId12"/>
    <p:sldId id="443" r:id="rId13"/>
    <p:sldId id="444" r:id="rId14"/>
    <p:sldId id="445" r:id="rId15"/>
    <p:sldId id="446" r:id="rId16"/>
    <p:sldId id="447" r:id="rId17"/>
    <p:sldId id="448" r:id="rId18"/>
    <p:sldId id="449" r:id="rId19"/>
    <p:sldId id="450" r:id="rId20"/>
    <p:sldId id="453" r:id="rId21"/>
    <p:sldId id="454" r:id="rId22"/>
    <p:sldId id="455" r:id="rId23"/>
    <p:sldId id="451" r:id="rId24"/>
    <p:sldId id="452" r:id="rId25"/>
    <p:sldId id="475" r:id="rId26"/>
    <p:sldId id="457" r:id="rId27"/>
    <p:sldId id="458" r:id="rId28"/>
    <p:sldId id="461" r:id="rId29"/>
    <p:sldId id="472" r:id="rId30"/>
    <p:sldId id="462" r:id="rId31"/>
    <p:sldId id="463" r:id="rId32"/>
    <p:sldId id="459" r:id="rId33"/>
    <p:sldId id="409" r:id="rId34"/>
    <p:sldId id="410" r:id="rId35"/>
    <p:sldId id="412" r:id="rId36"/>
    <p:sldId id="413" r:id="rId37"/>
    <p:sldId id="415" r:id="rId38"/>
    <p:sldId id="416" r:id="rId39"/>
    <p:sldId id="417" r:id="rId40"/>
    <p:sldId id="418" r:id="rId41"/>
    <p:sldId id="419" r:id="rId42"/>
    <p:sldId id="420" r:id="rId43"/>
    <p:sldId id="421" r:id="rId44"/>
    <p:sldId id="422" r:id="rId45"/>
    <p:sldId id="423" r:id="rId46"/>
    <p:sldId id="424" r:id="rId47"/>
    <p:sldId id="425" r:id="rId48"/>
    <p:sldId id="426" r:id="rId49"/>
    <p:sldId id="427" r:id="rId50"/>
    <p:sldId id="428" r:id="rId51"/>
    <p:sldId id="429" r:id="rId52"/>
    <p:sldId id="430" r:id="rId53"/>
    <p:sldId id="431" r:id="rId54"/>
    <p:sldId id="432" r:id="rId55"/>
    <p:sldId id="433" r:id="rId56"/>
    <p:sldId id="434" r:id="rId57"/>
    <p:sldId id="467" r:id="rId58"/>
    <p:sldId id="468" r:id="rId59"/>
    <p:sldId id="469" r:id="rId60"/>
    <p:sldId id="471" r:id="rId61"/>
    <p:sldId id="464" r:id="rId62"/>
    <p:sldId id="435" r:id="rId63"/>
    <p:sldId id="436" r:id="rId64"/>
    <p:sldId id="465" r:id="rId65"/>
    <p:sldId id="466" r:id="rId66"/>
    <p:sldId id="411" r:id="rId67"/>
    <p:sldId id="414" r:id="rId68"/>
    <p:sldId id="408" r:id="rId69"/>
  </p:sldIdLst>
  <p:sldSz cx="9144000" cy="6858000" type="screen4x3"/>
  <p:notesSz cx="9939338" cy="6807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144">
          <p15:clr>
            <a:srgbClr val="A4A3A4"/>
          </p15:clr>
        </p15:guide>
        <p15:guide id="2" pos="31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966" autoAdjust="0"/>
    <p:restoredTop sz="88421" autoAdjust="0"/>
  </p:normalViewPr>
  <p:slideViewPr>
    <p:cSldViewPr>
      <p:cViewPr varScale="1">
        <p:scale>
          <a:sx n="104" d="100"/>
          <a:sy n="104" d="100"/>
        </p:scale>
        <p:origin x="-181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44256"/>
    </p:cViewPr>
  </p:sorterViewPr>
  <p:notesViewPr>
    <p:cSldViewPr showGuides="1">
      <p:cViewPr varScale="1">
        <p:scale>
          <a:sx n="86" d="100"/>
          <a:sy n="86" d="100"/>
        </p:scale>
        <p:origin x="-3762" y="-96"/>
      </p:cViewPr>
      <p:guideLst>
        <p:guide orient="horz" pos="2144"/>
        <p:guide pos="3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6737" cy="3403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30284" y="0"/>
            <a:ext cx="4306737" cy="3403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3DD2A-1CCE-4A5A-9A06-5D0360B7F704}" type="datetimeFigureOut">
              <a:rPr lang="en-AU" smtClean="0"/>
              <a:t>30/07/2019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65808"/>
            <a:ext cx="4306737" cy="3403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30284" y="6465808"/>
            <a:ext cx="4306737" cy="3403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F6E2DC-0B1E-4FCD-932F-E7181E916F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9817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7047" cy="340360"/>
          </a:xfrm>
          <a:prstGeom prst="rect">
            <a:avLst/>
          </a:prstGeom>
        </p:spPr>
        <p:txBody>
          <a:bodyPr vert="horz" lIns="95679" tIns="47839" rIns="95679" bIns="47839" rtlCol="0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9992" y="0"/>
            <a:ext cx="4307047" cy="340360"/>
          </a:xfrm>
          <a:prstGeom prst="rect">
            <a:avLst/>
          </a:prstGeom>
        </p:spPr>
        <p:txBody>
          <a:bodyPr vert="horz" lIns="95679" tIns="47839" rIns="95679" bIns="47839" rtlCol="0"/>
          <a:lstStyle>
            <a:lvl1pPr algn="r">
              <a:defRPr sz="1300"/>
            </a:lvl1pPr>
          </a:lstStyle>
          <a:p>
            <a:fld id="{660A4844-21CA-489C-8F25-BDDC408EADF7}" type="datetimeFigureOut">
              <a:rPr lang="en-AU" smtClean="0"/>
              <a:t>30/07/2019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7075" y="509588"/>
            <a:ext cx="3405188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679" tIns="47839" rIns="95679" bIns="4783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3934" y="3233420"/>
            <a:ext cx="7951470" cy="3063240"/>
          </a:xfrm>
          <a:prstGeom prst="rect">
            <a:avLst/>
          </a:prstGeom>
        </p:spPr>
        <p:txBody>
          <a:bodyPr vert="horz" lIns="95679" tIns="47839" rIns="95679" bIns="4783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65659"/>
            <a:ext cx="4307047" cy="340360"/>
          </a:xfrm>
          <a:prstGeom prst="rect">
            <a:avLst/>
          </a:prstGeom>
        </p:spPr>
        <p:txBody>
          <a:bodyPr vert="horz" lIns="95679" tIns="47839" rIns="95679" bIns="47839" rtlCol="0" anchor="b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9992" y="6465659"/>
            <a:ext cx="4307047" cy="340360"/>
          </a:xfrm>
          <a:prstGeom prst="rect">
            <a:avLst/>
          </a:prstGeom>
        </p:spPr>
        <p:txBody>
          <a:bodyPr vert="horz" lIns="95679" tIns="47839" rIns="95679" bIns="47839" rtlCol="0" anchor="b"/>
          <a:lstStyle>
            <a:lvl1pPr algn="r">
              <a:defRPr sz="1300"/>
            </a:lvl1pPr>
          </a:lstStyle>
          <a:p>
            <a:fld id="{133618EC-0EDB-459C-872A-6ADFE1E6C8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2755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t>‹#›</a:t>
            </a:fld>
            <a:endParaRPr lang="en-AU"/>
          </a:p>
        </p:txBody>
      </p:sp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144463"/>
            <a:ext cx="1837405" cy="56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5676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0635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895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8614"/>
            <a:ext cx="8640960" cy="994122"/>
          </a:xfrm>
        </p:spPr>
        <p:txBody>
          <a:bodyPr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57403"/>
          </a:xfrm>
        </p:spPr>
        <p:txBody>
          <a:bodyPr>
            <a:normAutofit/>
          </a:bodyPr>
          <a:lstStyle>
            <a:lvl1pPr>
              <a:defRPr sz="2800" baseline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742950" indent="-285750">
              <a:buSzPct val="67000"/>
              <a:buFont typeface="Courier New" panose="02070309020205020404" pitchFamily="49" charset="0"/>
              <a:buChar char="o"/>
              <a:defRPr sz="2800" baseline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600200" indent="-228600">
              <a:buSzPct val="50000"/>
              <a:buFont typeface="Wingdings" panose="05000000000000000000" pitchFamily="2" charset="2"/>
              <a:buChar char="q"/>
              <a:defRPr sz="2800" baseline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buSzPct val="50000"/>
              <a:defRPr sz="2800" baseline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251520" y="6368979"/>
            <a:ext cx="6696744" cy="365125"/>
          </a:xfrm>
        </p:spPr>
        <p:txBody>
          <a:bodyPr/>
          <a:lstStyle>
            <a:lvl1pPr algn="l">
              <a:defRPr baseline="0">
                <a:solidFill>
                  <a:schemeClr val="tx1"/>
                </a:solidFill>
              </a:defRPr>
            </a:lvl1pPr>
          </a:lstStyle>
          <a:p>
            <a:fld id="{075EFFBC-850F-4343-B407-EE61201EB0E9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6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075" y="6165304"/>
            <a:ext cx="1837405" cy="56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2322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308" y="6165304"/>
            <a:ext cx="1837405" cy="56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2313" y="6356350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075EFFBC-850F-4343-B407-EE61201EB0E9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98747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8662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899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4164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352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9331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156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1600200"/>
            <a:ext cx="864096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152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075EFFBC-850F-4343-B407-EE61201EB0E9}" type="slidenum">
              <a:rPr lang="en-AU" smtClean="0"/>
              <a:pPr algn="l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6378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doc/tutorial/control/" TargetMode="External"/><Relationship Id="rId2" Type="http://schemas.openxmlformats.org/officeDocument/2006/relationships/hyperlink" Target="https://qut.primo.exlibrisgroup.com/discovery/fulldisplay?docid=alma991009453267804001&amp;context=L&amp;vid=61QUT_INST:61QUT&amp;lang=en&amp;search_scope=MyInst_and_CI&amp;adaptor=Local%20Search%20Engin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utorialspoint.com/cprogramming/c_arrays.htm" TargetMode="External"/><Relationship Id="rId4" Type="http://schemas.openxmlformats.org/officeDocument/2006/relationships/hyperlink" Target="http://www.cplusplus.com/doc/tutorial/arrays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cstring/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z="3600" dirty="0"/>
              <a:t>Topic </a:t>
            </a:r>
            <a:r>
              <a:rPr lang="en-AU" sz="3600" dirty="0" smtClean="0"/>
              <a:t>2: For loop,</a:t>
            </a:r>
            <a:r>
              <a:rPr lang="en-AU" sz="3600" dirty="0"/>
              <a:t/>
            </a:r>
            <a:br>
              <a:rPr lang="en-AU" sz="3600" dirty="0"/>
            </a:br>
            <a:r>
              <a:rPr lang="en-AU" sz="3600" dirty="0"/>
              <a:t>Arrays</a:t>
            </a:r>
            <a:r>
              <a:rPr lang="en-AU" sz="3600" dirty="0" smtClean="0"/>
              <a:t>, Strings, </a:t>
            </a:r>
            <a:endParaRPr lang="en-AU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CAB202 – Microprocessors and Digital Systems</a:t>
            </a:r>
          </a:p>
          <a:p>
            <a:r>
              <a:rPr lang="en-AU" sz="2000" dirty="0" smtClean="0"/>
              <a:t>Unit Coordinator: Luis Mejias Alvarez</a:t>
            </a:r>
          </a:p>
          <a:p>
            <a:r>
              <a:rPr lang="en-AU" sz="2000" dirty="0" smtClean="0"/>
              <a:t>Lecturer: </a:t>
            </a:r>
            <a:r>
              <a:rPr lang="en-AU" sz="2000" dirty="0"/>
              <a:t>Lawrence Buckingham</a:t>
            </a:r>
          </a:p>
        </p:txBody>
      </p:sp>
    </p:spTree>
    <p:extLst>
      <p:ext uri="{BB962C8B-B14F-4D97-AF65-F5344CB8AC3E}">
        <p14:creationId xmlns:p14="http://schemas.microsoft.com/office/powerpoint/2010/main" val="314683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Constant lower bound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10</a:t>
            </a:fld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980064"/>
            <a:ext cx="8639788" cy="489720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99592" y="1628800"/>
            <a:ext cx="2016224" cy="28803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Cloud Callout 5"/>
          <p:cNvSpPr/>
          <p:nvPr/>
        </p:nvSpPr>
        <p:spPr>
          <a:xfrm>
            <a:off x="4499992" y="836712"/>
            <a:ext cx="4067866" cy="1512168"/>
          </a:xfrm>
          <a:prstGeom prst="cloudCallout">
            <a:avLst>
              <a:gd name="adj1" fmla="val -87496"/>
              <a:gd name="adj2" fmla="val 1036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Where I want to count from (inclusive)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495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Constant upper bound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11</a:t>
            </a:fld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980064"/>
            <a:ext cx="8639788" cy="489720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99592" y="1935494"/>
            <a:ext cx="2016224" cy="28803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Cloud Callout 5"/>
          <p:cNvSpPr/>
          <p:nvPr/>
        </p:nvSpPr>
        <p:spPr>
          <a:xfrm>
            <a:off x="4499992" y="836712"/>
            <a:ext cx="4067866" cy="1512168"/>
          </a:xfrm>
          <a:prstGeom prst="cloudCallout">
            <a:avLst>
              <a:gd name="adj1" fmla="val -88643"/>
              <a:gd name="adj2" fmla="val 30722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Where I want to count to (exclusive)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817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Emit bounds of iteration to std. out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12</a:t>
            </a:fld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980064"/>
            <a:ext cx="8639788" cy="489720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03648" y="2852936"/>
            <a:ext cx="7416824" cy="28803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573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Initialise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13</a:t>
            </a:fld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980064"/>
            <a:ext cx="8639788" cy="489720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23728" y="3428667"/>
            <a:ext cx="1512168" cy="28803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Cloud Callout 5"/>
          <p:cNvSpPr/>
          <p:nvPr/>
        </p:nvSpPr>
        <p:spPr>
          <a:xfrm>
            <a:off x="4499992" y="883365"/>
            <a:ext cx="4067866" cy="1512168"/>
          </a:xfrm>
          <a:prstGeom prst="cloudCallout">
            <a:avLst>
              <a:gd name="adj1" fmla="val -70293"/>
              <a:gd name="adj2" fmla="val 114639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Declare and initialise counter; only available in the loop.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022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Evaluate guard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14</a:t>
            </a:fld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980064"/>
            <a:ext cx="8639788" cy="489720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707904" y="3428667"/>
            <a:ext cx="1008112" cy="28803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Cloud Callout 6"/>
          <p:cNvSpPr/>
          <p:nvPr/>
        </p:nvSpPr>
        <p:spPr>
          <a:xfrm>
            <a:off x="4499992" y="883365"/>
            <a:ext cx="4067866" cy="1512168"/>
          </a:xfrm>
          <a:prstGeom prst="cloudCallout">
            <a:avLst>
              <a:gd name="adj1" fmla="val -43227"/>
              <a:gd name="adj2" fmla="val 112788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Loop will exit when guard evaluates to 0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105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Execute body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15</a:t>
            </a:fld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980064"/>
            <a:ext cx="8639788" cy="489720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07704" y="3770378"/>
            <a:ext cx="2304256" cy="28803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3201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Update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16</a:t>
            </a:fld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980064"/>
            <a:ext cx="8639788" cy="489720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860032" y="3456993"/>
            <a:ext cx="504056" cy="28803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4812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Evaluate guard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17</a:t>
            </a:fld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980064"/>
            <a:ext cx="8639788" cy="489720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707904" y="3428667"/>
            <a:ext cx="1008112" cy="28803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Cloud Callout 6"/>
          <p:cNvSpPr/>
          <p:nvPr/>
        </p:nvSpPr>
        <p:spPr>
          <a:xfrm>
            <a:off x="4499992" y="883365"/>
            <a:ext cx="4067866" cy="1512168"/>
          </a:xfrm>
          <a:prstGeom prst="cloudCallout">
            <a:avLst>
              <a:gd name="adj1" fmla="val -43227"/>
              <a:gd name="adj2" fmla="val 112788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Loop will exit when guard evaluates to 0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325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Execute body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18</a:t>
            </a:fld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980064"/>
            <a:ext cx="8639788" cy="489720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07704" y="3770378"/>
            <a:ext cx="2304256" cy="28803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7499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Update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19</a:t>
            </a:fld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980064"/>
            <a:ext cx="8639788" cy="489720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860032" y="3456993"/>
            <a:ext cx="504056" cy="28803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8536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311" y="2636912"/>
            <a:ext cx="8640960" cy="994122"/>
          </a:xfrm>
        </p:spPr>
        <p:txBody>
          <a:bodyPr/>
          <a:lstStyle/>
          <a:p>
            <a:r>
              <a:rPr lang="en-AU" dirty="0" smtClean="0"/>
              <a:t>References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7306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Evaluate guard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20</a:t>
            </a:fld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980064"/>
            <a:ext cx="8639788" cy="489720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707904" y="3428667"/>
            <a:ext cx="1008112" cy="28803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Cloud Callout 6"/>
          <p:cNvSpPr/>
          <p:nvPr/>
        </p:nvSpPr>
        <p:spPr>
          <a:xfrm>
            <a:off x="4499992" y="883365"/>
            <a:ext cx="4067866" cy="1512168"/>
          </a:xfrm>
          <a:prstGeom prst="cloudCallout">
            <a:avLst>
              <a:gd name="adj1" fmla="val -43227"/>
              <a:gd name="adj2" fmla="val 112788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Loop will exit when guard evaluates to 0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767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Execute body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21</a:t>
            </a:fld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980064"/>
            <a:ext cx="8639788" cy="489720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07704" y="3770378"/>
            <a:ext cx="2304256" cy="28803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3665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Update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22</a:t>
            </a:fld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980064"/>
            <a:ext cx="8639788" cy="489720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860032" y="3456993"/>
            <a:ext cx="504056" cy="28803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0390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Evaluate guard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23</a:t>
            </a:fld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980064"/>
            <a:ext cx="8639788" cy="489720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707904" y="3428667"/>
            <a:ext cx="1008112" cy="28803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Cloud Callout 6"/>
          <p:cNvSpPr/>
          <p:nvPr/>
        </p:nvSpPr>
        <p:spPr>
          <a:xfrm>
            <a:off x="4499992" y="883365"/>
            <a:ext cx="4067866" cy="1512168"/>
          </a:xfrm>
          <a:prstGeom prst="cloudCallout">
            <a:avLst>
              <a:gd name="adj1" fmla="val -43227"/>
              <a:gd name="adj2" fmla="val 112788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Loop will exit when guard evaluates to 0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108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Move on to the next instruction.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24</a:t>
            </a:fld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980064"/>
            <a:ext cx="8639788" cy="489720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31640" y="4653136"/>
            <a:ext cx="2448272" cy="28803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Cloud Callout 6"/>
          <p:cNvSpPr/>
          <p:nvPr/>
        </p:nvSpPr>
        <p:spPr>
          <a:xfrm>
            <a:off x="4716016" y="4041068"/>
            <a:ext cx="4067866" cy="1512168"/>
          </a:xfrm>
          <a:prstGeom prst="cloudCallout">
            <a:avLst>
              <a:gd name="adj1" fmla="val -68917"/>
              <a:gd name="adj2" fmla="val 488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Finally... done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598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Single step the program in </a:t>
            </a:r>
            <a:r>
              <a:rPr lang="en-AU" dirty="0" err="1" smtClean="0"/>
              <a:t>VSCode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AU" dirty="0" smtClean="0"/>
                  <a:t>Ensure that the folder containing gcc.exe is in your path before opening </a:t>
                </a:r>
                <a:r>
                  <a:rPr lang="en-AU" dirty="0" err="1" smtClean="0"/>
                  <a:t>VSCode</a:t>
                </a:r>
                <a:r>
                  <a:rPr lang="en-AU" dirty="0" smtClean="0"/>
                  <a:t>.</a:t>
                </a:r>
              </a:p>
              <a:p>
                <a:pPr lvl="1"/>
                <a:r>
                  <a:rPr lang="en-AU" dirty="0" smtClean="0"/>
                  <a:t>System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/>
                      </a:rPr>
                      <m:t>→</m:t>
                    </m:r>
                  </m:oMath>
                </a14:m>
                <a:r>
                  <a:rPr lang="en-AU" dirty="0" smtClean="0"/>
                  <a:t>Advanced</a:t>
                </a:r>
                <a14:m>
                  <m:oMath xmlns:m="http://schemas.openxmlformats.org/officeDocument/2006/math">
                    <m:r>
                      <a:rPr lang="en-AU" b="0" i="1" dirty="0" smtClean="0">
                        <a:latin typeface="Cambria Math"/>
                      </a:rPr>
                      <m:t>→</m:t>
                    </m:r>
                  </m:oMath>
                </a14:m>
                <a:r>
                  <a:rPr lang="en-AU" dirty="0" smtClean="0"/>
                  <a:t>Environment</a:t>
                </a:r>
                <a14:m>
                  <m:oMath xmlns:m="http://schemas.openxmlformats.org/officeDocument/2006/math">
                    <m:r>
                      <a:rPr lang="en-AU" b="0" i="1" dirty="0" smtClean="0">
                        <a:latin typeface="Cambria Math"/>
                      </a:rPr>
                      <m:t>→</m:t>
                    </m:r>
                  </m:oMath>
                </a14:m>
                <a:r>
                  <a:rPr lang="en-AU" dirty="0" smtClean="0"/>
                  <a:t>Edit Path</a:t>
                </a:r>
              </a:p>
              <a:p>
                <a:r>
                  <a:rPr lang="en-AU" dirty="0" smtClean="0"/>
                  <a:t>Extract the Topic02 folder from the archive under Topic02 BB.</a:t>
                </a:r>
              </a:p>
              <a:p>
                <a:r>
                  <a:rPr lang="en-AU" dirty="0" smtClean="0"/>
                  <a:t>Copy or move Topic02 folder to your work directory.</a:t>
                </a:r>
              </a:p>
              <a:p>
                <a:r>
                  <a:rPr lang="en-AU" dirty="0" smtClean="0"/>
                  <a:t>Open </a:t>
                </a:r>
                <a:r>
                  <a:rPr lang="en-AU" dirty="0" err="1" smtClean="0"/>
                  <a:t>VSCode</a:t>
                </a:r>
                <a:r>
                  <a:rPr lang="en-AU" dirty="0" smtClean="0"/>
                  <a:t>; open Topic02 folder in </a:t>
                </a:r>
                <a:r>
                  <a:rPr lang="en-AU" dirty="0" err="1" smtClean="0"/>
                  <a:t>VSCode</a:t>
                </a:r>
                <a:r>
                  <a:rPr lang="en-AU" dirty="0" smtClean="0"/>
                  <a:t>.</a:t>
                </a:r>
              </a:p>
              <a:p>
                <a:r>
                  <a:rPr lang="en-AU" dirty="0" smtClean="0"/>
                  <a:t>Update </a:t>
                </a:r>
                <a:r>
                  <a:rPr lang="en-AU" dirty="0" err="1" smtClean="0"/>
                  <a:t>compilerPath</a:t>
                </a:r>
                <a:r>
                  <a:rPr lang="en-AU" dirty="0" smtClean="0"/>
                  <a:t> to the location of your GCC.</a:t>
                </a:r>
              </a:p>
              <a:p>
                <a:r>
                  <a:rPr lang="en-AU" smtClean="0"/>
                  <a:t>Follow Demonstration.</a:t>
                </a:r>
                <a:endParaRPr lang="en-AU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58" t="-1882" r="-16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25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97561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For loop example 2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Send the integers from 1 to 100 to standard output, skipping forward in steps of 7.</a:t>
            </a:r>
          </a:p>
          <a:p>
            <a:r>
              <a:rPr lang="en-AU" dirty="0" smtClean="0"/>
              <a:t>Results: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26</a:t>
            </a:fld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525" y="2763838"/>
            <a:ext cx="455295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0226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For loop example 2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27</a:t>
            </a:fld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62" y="908720"/>
            <a:ext cx="8537218" cy="510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0141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Notes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Any of (a), (b), (c), or (d) may be empty.</a:t>
            </a:r>
          </a:p>
          <a:p>
            <a:r>
              <a:rPr lang="en-AU" dirty="0" smtClean="0"/>
              <a:t>e.g.</a:t>
            </a:r>
            <a:br>
              <a:rPr lang="en-AU" dirty="0" smtClean="0"/>
            </a:br>
            <a:r>
              <a:rPr lang="en-AU" dirty="0" smtClean="0"/>
              <a:t>for (;;) </a:t>
            </a:r>
            <a:r>
              <a:rPr lang="en-AU" dirty="0" err="1" smtClean="0"/>
              <a:t>printf</a:t>
            </a:r>
            <a:r>
              <a:rPr lang="en-AU" dirty="0" smtClean="0"/>
              <a:t>("CAB202 forever\n");</a:t>
            </a:r>
          </a:p>
          <a:p>
            <a:pPr lvl="1"/>
            <a:r>
              <a:rPr lang="en-AU" dirty="0" smtClean="0"/>
              <a:t>No initial action;</a:t>
            </a:r>
          </a:p>
          <a:p>
            <a:pPr lvl="1"/>
            <a:r>
              <a:rPr lang="en-AU" dirty="0" smtClean="0"/>
              <a:t>The guard evaluates as non-zero, so the loop never exits;</a:t>
            </a:r>
          </a:p>
          <a:p>
            <a:pPr lvl="1"/>
            <a:r>
              <a:rPr lang="en-AU" dirty="0" smtClean="0"/>
              <a:t>No update action;</a:t>
            </a:r>
          </a:p>
          <a:p>
            <a:pPr lvl="1"/>
            <a:r>
              <a:rPr lang="en-AU" dirty="0" smtClean="0"/>
              <a:t>Prints "CAB202 forever" forever.</a:t>
            </a:r>
            <a:br>
              <a:rPr lang="en-AU" dirty="0" smtClean="0"/>
            </a:b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28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464905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If you want to count backwards:</a:t>
            </a:r>
          </a:p>
          <a:p>
            <a:pPr lvl="1"/>
            <a:r>
              <a:rPr lang="en-AU" smtClean="0"/>
              <a:t>Initialise </a:t>
            </a:r>
            <a:r>
              <a:rPr lang="en-AU" dirty="0" smtClean="0"/>
              <a:t>clause: start at MAX</a:t>
            </a:r>
          </a:p>
          <a:p>
            <a:pPr lvl="1"/>
            <a:r>
              <a:rPr lang="en-AU" dirty="0" smtClean="0"/>
              <a:t>Guard clause: continue while greater than (or possibly greater-than-or-equal-to) MIN</a:t>
            </a:r>
          </a:p>
          <a:p>
            <a:pPr lvl="1"/>
            <a:r>
              <a:rPr lang="en-AU" dirty="0" smtClean="0"/>
              <a:t>Update clause: subtract instead of add (or add a negative STEP).</a:t>
            </a:r>
          </a:p>
          <a:p>
            <a:r>
              <a:rPr lang="en-AU" dirty="0" smtClean="0"/>
              <a:t>Watch out for off-by-one errors that may occur due to mix-up between </a:t>
            </a:r>
            <a:r>
              <a:rPr lang="en-AU" b="1" dirty="0" smtClean="0"/>
              <a:t>&lt;</a:t>
            </a:r>
            <a:r>
              <a:rPr lang="en-AU" dirty="0" smtClean="0"/>
              <a:t> vs. </a:t>
            </a:r>
            <a:r>
              <a:rPr lang="en-AU" b="1" dirty="0" smtClean="0"/>
              <a:t>&lt;=</a:t>
            </a:r>
            <a:r>
              <a:rPr lang="en-AU" dirty="0" smtClean="0"/>
              <a:t>, or </a:t>
            </a:r>
            <a:r>
              <a:rPr lang="en-AU" b="1" dirty="0" smtClean="0"/>
              <a:t>&gt;</a:t>
            </a:r>
            <a:r>
              <a:rPr lang="en-AU" dirty="0" smtClean="0"/>
              <a:t> vs. </a:t>
            </a:r>
            <a:r>
              <a:rPr lang="en-AU" b="1" dirty="0" smtClean="0"/>
              <a:t>&gt;=</a:t>
            </a:r>
            <a:endParaRPr lang="en-AU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29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6262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>
                <a:hlinkClick r:id="rId2"/>
              </a:rPr>
              <a:t>Practical C Programming</a:t>
            </a:r>
            <a:endParaRPr lang="en-AU" dirty="0"/>
          </a:p>
          <a:p>
            <a:pPr lvl="1"/>
            <a:r>
              <a:rPr lang="en-AU" dirty="0"/>
              <a:t>Chapter 4 – Basic declarations and expressions</a:t>
            </a:r>
          </a:p>
          <a:p>
            <a:pPr lvl="1"/>
            <a:r>
              <a:rPr lang="en-AU" dirty="0"/>
              <a:t>Chapter 5 – Arrays, qualifiers, and reading numbers</a:t>
            </a:r>
          </a:p>
          <a:p>
            <a:pPr lvl="1"/>
            <a:r>
              <a:rPr lang="en-AU" dirty="0"/>
              <a:t>Chapter 6 – Decisions and control statements</a:t>
            </a:r>
          </a:p>
          <a:p>
            <a:r>
              <a:rPr lang="en-AU" dirty="0">
                <a:hlinkClick r:id="rId3"/>
              </a:rPr>
              <a:t>CPlusPlus.com Tutorial: Statements and flow control</a:t>
            </a:r>
            <a:endParaRPr lang="en-AU" dirty="0"/>
          </a:p>
          <a:p>
            <a:r>
              <a:rPr lang="en-AU" dirty="0">
                <a:hlinkClick r:id="rId4"/>
              </a:rPr>
              <a:t>CPlusPlus.com Tutorial: Arrays</a:t>
            </a:r>
            <a:endParaRPr lang="en-AU" dirty="0"/>
          </a:p>
          <a:p>
            <a:r>
              <a:rPr lang="en-AU" dirty="0" err="1">
                <a:hlinkClick r:id="rId5"/>
              </a:rPr>
              <a:t>TutorialsPoint</a:t>
            </a:r>
            <a:r>
              <a:rPr lang="en-AU" dirty="0">
                <a:hlinkClick r:id="rId5"/>
              </a:rPr>
              <a:t>: C Arrays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79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Multiple variables of the same type may be declared in the initialisation statement, and multiple actions can occur in the update clause.</a:t>
            </a:r>
          </a:p>
          <a:p>
            <a:r>
              <a:rPr lang="en-AU" dirty="0" smtClean="0"/>
              <a:t>e.g.</a:t>
            </a:r>
            <a:br>
              <a:rPr lang="en-AU" dirty="0" smtClean="0"/>
            </a:br>
            <a:r>
              <a:rPr lang="en-AU" dirty="0" smtClean="0"/>
              <a:t>for ( </a:t>
            </a:r>
            <a:r>
              <a:rPr lang="en-AU" dirty="0" err="1" smtClean="0"/>
              <a:t>int</a:t>
            </a:r>
            <a:r>
              <a:rPr lang="en-AU" dirty="0" smtClean="0"/>
              <a:t> </a:t>
            </a:r>
            <a:r>
              <a:rPr lang="en-AU" dirty="0" err="1" smtClean="0"/>
              <a:t>i</a:t>
            </a:r>
            <a:r>
              <a:rPr lang="en-AU" dirty="0" smtClean="0"/>
              <a:t> = 0, j = 100 - </a:t>
            </a:r>
            <a:r>
              <a:rPr lang="en-AU" dirty="0" err="1" smtClean="0"/>
              <a:t>i</a:t>
            </a:r>
            <a:r>
              <a:rPr lang="en-AU" dirty="0" smtClean="0"/>
              <a:t>; </a:t>
            </a:r>
            <a:br>
              <a:rPr lang="en-AU" dirty="0" smtClean="0"/>
            </a:br>
            <a:r>
              <a:rPr lang="en-AU" dirty="0" smtClean="0"/>
              <a:t>		</a:t>
            </a:r>
            <a:r>
              <a:rPr lang="en-AU" dirty="0" err="1" smtClean="0"/>
              <a:t>i</a:t>
            </a:r>
            <a:r>
              <a:rPr lang="en-AU" dirty="0" smtClean="0"/>
              <a:t> &lt; j; </a:t>
            </a:r>
            <a:br>
              <a:rPr lang="en-AU" dirty="0" smtClean="0"/>
            </a:br>
            <a:r>
              <a:rPr lang="en-AU" dirty="0" smtClean="0"/>
              <a:t>			</a:t>
            </a:r>
            <a:r>
              <a:rPr lang="en-AU" dirty="0" err="1" smtClean="0"/>
              <a:t>i</a:t>
            </a:r>
            <a:r>
              <a:rPr lang="en-AU" dirty="0" smtClean="0"/>
              <a:t>++, j-- ) </a:t>
            </a:r>
            <a:br>
              <a:rPr lang="en-AU" dirty="0" smtClean="0"/>
            </a:br>
            <a:r>
              <a:rPr lang="en-AU" dirty="0" smtClean="0"/>
              <a:t>{</a:t>
            </a:r>
            <a:br>
              <a:rPr lang="en-AU" dirty="0" smtClean="0"/>
            </a:br>
            <a:r>
              <a:rPr lang="en-AU" dirty="0" smtClean="0"/>
              <a:t>	</a:t>
            </a:r>
            <a:r>
              <a:rPr lang="en-AU" dirty="0" err="1" smtClean="0"/>
              <a:t>printf</a:t>
            </a:r>
            <a:r>
              <a:rPr lang="en-AU" dirty="0" smtClean="0"/>
              <a:t>("</a:t>
            </a:r>
            <a:r>
              <a:rPr lang="en-AU" dirty="0" err="1" smtClean="0"/>
              <a:t>i</a:t>
            </a:r>
            <a:r>
              <a:rPr lang="en-AU" dirty="0" smtClean="0"/>
              <a:t> = %d, j = %d\n", </a:t>
            </a:r>
            <a:r>
              <a:rPr lang="en-AU" dirty="0" err="1" smtClean="0"/>
              <a:t>i</a:t>
            </a:r>
            <a:r>
              <a:rPr lang="en-AU" dirty="0" smtClean="0"/>
              <a:t>, j);</a:t>
            </a:r>
            <a:br>
              <a:rPr lang="en-AU" dirty="0" smtClean="0"/>
            </a:br>
            <a:r>
              <a:rPr lang="en-AU" dirty="0" smtClean="0"/>
              <a:t>}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30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101098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AU" dirty="0" smtClean="0"/>
                  <a:t>You can use pretty much any expression which produces a value (of any type!) in the guard.</a:t>
                </a:r>
              </a:p>
              <a:p>
                <a:pPr lvl="1"/>
                <a:r>
                  <a:rPr lang="en-AU" dirty="0" smtClean="0"/>
                  <a:t>Zero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AU" dirty="0" smtClean="0"/>
                  <a:t> </a:t>
                </a:r>
                <a:r>
                  <a:rPr lang="en-AU" b="1" dirty="0" smtClean="0"/>
                  <a:t>false</a:t>
                </a:r>
              </a:p>
              <a:p>
                <a:pPr lvl="1"/>
                <a:r>
                  <a:rPr lang="en-AU" dirty="0" smtClean="0"/>
                  <a:t>Non-zero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AU" dirty="0" smtClean="0"/>
                  <a:t> not </a:t>
                </a:r>
                <a:r>
                  <a:rPr lang="en-AU" b="1" dirty="0" smtClean="0"/>
                  <a:t>false</a:t>
                </a:r>
                <a:r>
                  <a:rPr lang="en-AU" dirty="0" smtClean="0"/>
                  <a:t> (kind-of the same as </a:t>
                </a:r>
                <a:r>
                  <a:rPr lang="en-AU" b="1" dirty="0" smtClean="0"/>
                  <a:t>true</a:t>
                </a:r>
                <a:r>
                  <a:rPr lang="en-AU" dirty="0" smtClean="0"/>
                  <a:t>)</a:t>
                </a:r>
              </a:p>
              <a:p>
                <a:r>
                  <a:rPr lang="en-AU" dirty="0" smtClean="0"/>
                  <a:t>You also have great freedom about what you put in the initialise and update clauses.</a:t>
                </a:r>
              </a:p>
              <a:p>
                <a:r>
                  <a:rPr lang="en-AU" dirty="0" smtClean="0"/>
                  <a:t>Recommended practice: Keep It Simple. </a:t>
                </a:r>
                <a:endParaRPr lang="en-A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9" t="-1255" r="-2398" b="-25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31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229405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311" y="2636912"/>
            <a:ext cx="8640960" cy="994122"/>
          </a:xfrm>
        </p:spPr>
        <p:txBody>
          <a:bodyPr/>
          <a:lstStyle/>
          <a:p>
            <a:r>
              <a:rPr lang="en-AU" dirty="0" smtClean="0"/>
              <a:t>Arrays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32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550128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is an array?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AU" dirty="0" smtClean="0"/>
              <a:t>In C, array is a list of items.</a:t>
            </a:r>
          </a:p>
          <a:p>
            <a:pPr lvl="1"/>
            <a:r>
              <a:rPr lang="en-AU" dirty="0" smtClean="0"/>
              <a:t>The items in an array are called </a:t>
            </a:r>
            <a:r>
              <a:rPr lang="en-AU" i="1" dirty="0" smtClean="0"/>
              <a:t>elements</a:t>
            </a:r>
            <a:r>
              <a:rPr lang="en-AU" dirty="0" smtClean="0"/>
              <a:t>.</a:t>
            </a:r>
          </a:p>
          <a:p>
            <a:pPr lvl="1"/>
            <a:r>
              <a:rPr lang="en-AU" dirty="0" smtClean="0"/>
              <a:t>Elements of array are side-by-side in memory.</a:t>
            </a:r>
          </a:p>
          <a:p>
            <a:pPr lvl="1"/>
            <a:r>
              <a:rPr lang="en-AU" dirty="0" smtClean="0"/>
              <a:t>All elements in any given array are the same type.</a:t>
            </a:r>
          </a:p>
          <a:p>
            <a:pPr lvl="2"/>
            <a:r>
              <a:rPr lang="en-AU" dirty="0" smtClean="0"/>
              <a:t>Called the </a:t>
            </a:r>
            <a:r>
              <a:rPr lang="en-AU" i="1" dirty="0" smtClean="0"/>
              <a:t>element type</a:t>
            </a:r>
            <a:r>
              <a:rPr lang="en-AU" dirty="0" smtClean="0"/>
              <a:t> or the </a:t>
            </a:r>
            <a:r>
              <a:rPr lang="en-AU" i="1" dirty="0" smtClean="0"/>
              <a:t>base type</a:t>
            </a:r>
            <a:r>
              <a:rPr lang="en-AU" dirty="0" smtClean="0"/>
              <a:t> of the array,</a:t>
            </a:r>
          </a:p>
          <a:p>
            <a:pPr lvl="1"/>
            <a:r>
              <a:rPr lang="en-AU" dirty="0" smtClean="0"/>
              <a:t>Individual element of array is referenced by offset from the first element.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33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6171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 err="1" smtClean="0"/>
              <a:t>int</a:t>
            </a:r>
            <a:r>
              <a:rPr lang="en-AU" b="1" dirty="0" smtClean="0"/>
              <a:t> numbers[4] = {19, 32, -435, 67 };</a:t>
            </a:r>
          </a:p>
          <a:p>
            <a:pPr lvl="1"/>
            <a:r>
              <a:rPr lang="en-AU" dirty="0" smtClean="0"/>
              <a:t>Declare array of </a:t>
            </a:r>
            <a:r>
              <a:rPr lang="en-AU" b="1" dirty="0" err="1" smtClean="0"/>
              <a:t>int</a:t>
            </a:r>
            <a:r>
              <a:rPr lang="en-AU" dirty="0" smtClean="0"/>
              <a:t>, large enough to hold </a:t>
            </a:r>
            <a:r>
              <a:rPr lang="en-AU" b="1" dirty="0" smtClean="0"/>
              <a:t>4</a:t>
            </a:r>
            <a:r>
              <a:rPr lang="en-AU" dirty="0" smtClean="0"/>
              <a:t> values of that type.</a:t>
            </a:r>
          </a:p>
          <a:p>
            <a:pPr lvl="1"/>
            <a:r>
              <a:rPr lang="en-AU" dirty="0" smtClean="0"/>
              <a:t>Name of the array is </a:t>
            </a:r>
            <a:r>
              <a:rPr lang="en-AU" b="1" dirty="0" smtClean="0"/>
              <a:t>numbers</a:t>
            </a:r>
            <a:r>
              <a:rPr lang="en-AU" dirty="0" smtClean="0"/>
              <a:t>.</a:t>
            </a:r>
          </a:p>
          <a:p>
            <a:pPr lvl="1"/>
            <a:r>
              <a:rPr lang="en-AU" dirty="0" smtClean="0"/>
              <a:t>First element of the array has value 19, located at offset </a:t>
            </a:r>
            <a:r>
              <a:rPr lang="en-AU" b="1" dirty="0" smtClean="0"/>
              <a:t>0</a:t>
            </a:r>
            <a:r>
              <a:rPr lang="en-AU" dirty="0" smtClean="0"/>
              <a:t>. It is referenced as </a:t>
            </a:r>
            <a:r>
              <a:rPr lang="en-AU" b="1" dirty="0" smtClean="0"/>
              <a:t>numbers[0]</a:t>
            </a:r>
            <a:r>
              <a:rPr lang="en-AU" dirty="0" smtClean="0"/>
              <a:t>.</a:t>
            </a:r>
          </a:p>
          <a:p>
            <a:pPr lvl="1"/>
            <a:r>
              <a:rPr lang="en-AU" dirty="0" smtClean="0"/>
              <a:t>Last element of the array has value 67, and it is located at offset </a:t>
            </a:r>
            <a:r>
              <a:rPr lang="en-AU" b="1" dirty="0" smtClean="0"/>
              <a:t>3</a:t>
            </a:r>
            <a:r>
              <a:rPr lang="en-AU" dirty="0" smtClean="0"/>
              <a:t>. It is referenced as </a:t>
            </a:r>
            <a:r>
              <a:rPr lang="en-AU" b="1" dirty="0" smtClean="0"/>
              <a:t>numbers[3]</a:t>
            </a:r>
            <a:r>
              <a:rPr lang="en-AU" dirty="0" smtClean="0"/>
              <a:t>.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34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034119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Memory map of an array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1"/>
            <a:ext cx="8640960" cy="1944216"/>
          </a:xfrm>
        </p:spPr>
        <p:txBody>
          <a:bodyPr/>
          <a:lstStyle/>
          <a:p>
            <a:r>
              <a:rPr lang="en-AU" dirty="0" smtClean="0"/>
              <a:t>Its a mistake to thing the array somehow </a:t>
            </a:r>
            <a:r>
              <a:rPr lang="en-AU" i="1" dirty="0" smtClean="0"/>
              <a:t>contains</a:t>
            </a:r>
            <a:r>
              <a:rPr lang="en-AU" dirty="0" smtClean="0"/>
              <a:t> the elements - it doesn't</a:t>
            </a:r>
          </a:p>
          <a:p>
            <a:r>
              <a:rPr lang="en-AU" dirty="0" smtClean="0"/>
              <a:t>The array variable tells us where to find the data: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35</a:t>
            </a:fld>
            <a:endParaRPr lang="en-AU" dirty="0"/>
          </a:p>
        </p:txBody>
      </p:sp>
      <p:grpSp>
        <p:nvGrpSpPr>
          <p:cNvPr id="18" name="Group 17"/>
          <p:cNvGrpSpPr/>
          <p:nvPr/>
        </p:nvGrpSpPr>
        <p:grpSpPr>
          <a:xfrm>
            <a:off x="1464015" y="3498974"/>
            <a:ext cx="1883849" cy="461665"/>
            <a:chOff x="1464015" y="3498974"/>
            <a:chExt cx="1883849" cy="461665"/>
          </a:xfrm>
        </p:grpSpPr>
        <p:sp>
          <p:nvSpPr>
            <p:cNvPr id="17" name="Rectangle 16"/>
            <p:cNvSpPr/>
            <p:nvPr/>
          </p:nvSpPr>
          <p:spPr>
            <a:xfrm>
              <a:off x="1464015" y="3498974"/>
              <a:ext cx="1883849" cy="461664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64015" y="3498974"/>
              <a:ext cx="1374094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AU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numbers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935071" y="3585790"/>
              <a:ext cx="288032" cy="288032"/>
              <a:chOff x="1938600" y="3875856"/>
              <a:chExt cx="288032" cy="288032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938600" y="3875856"/>
                <a:ext cx="288032" cy="288032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028616" y="3965872"/>
                <a:ext cx="108000" cy="108000"/>
              </a:xfrm>
              <a:prstGeom prst="ellipse">
                <a:avLst/>
              </a:prstGeom>
              <a:solidFill>
                <a:srgbClr val="000000"/>
              </a:solidFill>
              <a:ln w="381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5280439" y="3729806"/>
            <a:ext cx="1883849" cy="1859434"/>
            <a:chOff x="4002570" y="3615407"/>
            <a:chExt cx="1883849" cy="1859434"/>
          </a:xfrm>
        </p:grpSpPr>
        <p:sp>
          <p:nvSpPr>
            <p:cNvPr id="10" name="TextBox 9"/>
            <p:cNvSpPr txBox="1"/>
            <p:nvPr/>
          </p:nvSpPr>
          <p:spPr>
            <a:xfrm>
              <a:off x="4002570" y="3615407"/>
              <a:ext cx="1883849" cy="4616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</a:ln>
          </p:spPr>
          <p:txBody>
            <a:bodyPr wrap="none" rtlCol="0" anchor="ctr" anchorCtr="0">
              <a:spAutoFit/>
            </a:bodyPr>
            <a:lstStyle/>
            <a:p>
              <a:r>
                <a:rPr lang="en-AU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numbers[0]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02570" y="4081330"/>
              <a:ext cx="1883849" cy="4616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</a:ln>
          </p:spPr>
          <p:txBody>
            <a:bodyPr wrap="none" rtlCol="0" anchor="ctr" anchorCtr="0">
              <a:spAutoFit/>
            </a:bodyPr>
            <a:lstStyle/>
            <a:p>
              <a:r>
                <a:rPr lang="en-AU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numbers[1]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02570" y="4547253"/>
              <a:ext cx="1883849" cy="4616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</a:ln>
          </p:spPr>
          <p:txBody>
            <a:bodyPr wrap="none" rtlCol="0" anchor="ctr" anchorCtr="0">
              <a:spAutoFit/>
            </a:bodyPr>
            <a:lstStyle/>
            <a:p>
              <a:r>
                <a:rPr lang="en-AU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numbers[2]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02570" y="5013176"/>
              <a:ext cx="1883849" cy="4616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</a:ln>
          </p:spPr>
          <p:txBody>
            <a:bodyPr wrap="none" rtlCol="0" anchor="ctr" anchorCtr="0">
              <a:spAutoFit/>
            </a:bodyPr>
            <a:lstStyle/>
            <a:p>
              <a:r>
                <a:rPr lang="en-AU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numbers[3]</a:t>
              </a:r>
            </a:p>
          </p:txBody>
        </p:sp>
      </p:grpSp>
      <p:cxnSp>
        <p:nvCxnSpPr>
          <p:cNvPr id="16" name="Straight Arrow Connector 15"/>
          <p:cNvCxnSpPr>
            <a:stCxn id="8" idx="6"/>
            <a:endCxn id="10" idx="1"/>
          </p:cNvCxnSpPr>
          <p:nvPr/>
        </p:nvCxnSpPr>
        <p:spPr>
          <a:xfrm>
            <a:off x="3133087" y="3729806"/>
            <a:ext cx="2147352" cy="230833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9614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About the array declaration: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Must declare array before it can be used.</a:t>
            </a:r>
          </a:p>
          <a:p>
            <a:pPr lvl="1"/>
            <a:r>
              <a:rPr lang="en-AU" dirty="0" smtClean="0"/>
              <a:t>Including the </a:t>
            </a:r>
            <a:r>
              <a:rPr lang="en-AU" i="1" dirty="0" smtClean="0"/>
              <a:t>capacity</a:t>
            </a:r>
            <a:r>
              <a:rPr lang="en-AU" dirty="0" smtClean="0"/>
              <a:t> (maximum number of items you will refer to.</a:t>
            </a:r>
          </a:p>
          <a:p>
            <a:pPr lvl="1"/>
            <a:r>
              <a:rPr lang="en-AU" dirty="0" smtClean="0"/>
              <a:t>This needs to be big enough to hold the maximum number of items you ever want to store.</a:t>
            </a:r>
          </a:p>
          <a:p>
            <a:pPr lvl="1"/>
            <a:r>
              <a:rPr lang="en-AU" dirty="0" smtClean="0"/>
              <a:t>Problematic if the maximum number of items is not known in advance.</a:t>
            </a:r>
          </a:p>
          <a:p>
            <a:r>
              <a:rPr lang="en-AU" dirty="0" smtClean="0"/>
              <a:t>The capacity should be a compile-time constant expression (in Standard C).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36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466916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array_example_01.c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37</a:t>
            </a:fld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41366"/>
            <a:ext cx="7875617" cy="483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3381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line 3: define array capacity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38</a:t>
            </a:fld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41366"/>
            <a:ext cx="7875617" cy="483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403648" y="1700808"/>
            <a:ext cx="3024336" cy="3600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4154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line 7(a): declare array with that capacity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39</a:t>
            </a:fld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41366"/>
            <a:ext cx="7875617" cy="483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979712" y="2996952"/>
            <a:ext cx="3024336" cy="3600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0638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311" y="2636912"/>
            <a:ext cx="8640960" cy="994122"/>
          </a:xfrm>
        </p:spPr>
        <p:txBody>
          <a:bodyPr/>
          <a:lstStyle/>
          <a:p>
            <a:r>
              <a:rPr lang="en-AU" dirty="0" smtClean="0"/>
              <a:t>For loop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629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line 7(b): populate array with initial data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40</a:t>
            </a:fld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41366"/>
            <a:ext cx="7875617" cy="483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788024" y="2994672"/>
            <a:ext cx="3024336" cy="3600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44975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line 9-12: use a for loop to traverse array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41</a:t>
            </a:fld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41366"/>
            <a:ext cx="7875617" cy="483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979711" y="3617592"/>
            <a:ext cx="6579473" cy="13235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33791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AU" dirty="0" smtClean="0"/>
                  <a:t>line 9a: initialise loop control variable... </a:t>
                </a:r>
                <a:r>
                  <a:rPr lang="en-AU" b="1" dirty="0" err="1" smtClean="0"/>
                  <a:t>i</a:t>
                </a:r>
                <a:r>
                  <a:rPr lang="en-AU" b="1" dirty="0" smtClean="0"/>
                  <a:t> </a:t>
                </a:r>
                <a14:m>
                  <m:oMath xmlns:m="http://schemas.openxmlformats.org/officeDocument/2006/math">
                    <m:r>
                      <a:rPr lang="en-AU" b="1" i="1" smtClean="0">
                        <a:latin typeface="Cambria Math"/>
                      </a:rPr>
                      <m:t>←</m:t>
                    </m:r>
                  </m:oMath>
                </a14:m>
                <a:r>
                  <a:rPr lang="en-AU" b="1" dirty="0" smtClean="0"/>
                  <a:t> 0</a:t>
                </a:r>
                <a:r>
                  <a:rPr lang="en-AU" dirty="0" smtClean="0"/>
                  <a:t> </a:t>
                </a:r>
                <a:endParaRPr lang="en-AU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1656" b="-239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42</a:t>
            </a:fld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41366"/>
            <a:ext cx="7875617" cy="483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699792" y="3617592"/>
            <a:ext cx="1224136" cy="3874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5724128" y="1412776"/>
            <a:ext cx="936104" cy="50405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>
                <a:solidFill>
                  <a:schemeClr val="tx1"/>
                </a:solidFill>
              </a:rPr>
              <a:t>i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60232" y="1412776"/>
            <a:ext cx="936104" cy="50405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0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6974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line 9b: evaluate guard... </a:t>
            </a:r>
            <a:br>
              <a:rPr lang="en-AU" dirty="0" smtClean="0"/>
            </a:br>
            <a:r>
              <a:rPr lang="en-AU" dirty="0" smtClean="0"/>
              <a:t>(</a:t>
            </a:r>
            <a:r>
              <a:rPr lang="en-AU" b="1" dirty="0" err="1" smtClean="0"/>
              <a:t>i</a:t>
            </a:r>
            <a:r>
              <a:rPr lang="en-AU" b="1" dirty="0" smtClean="0"/>
              <a:t> &lt; CAPACITY)</a:t>
            </a:r>
            <a:r>
              <a:rPr lang="en-AU" dirty="0" smtClean="0"/>
              <a:t> == 1 </a:t>
            </a:r>
            <a:r>
              <a:rPr lang="en-AU" sz="2200" dirty="0" smtClean="0"/>
              <a:t>(loop will continue)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43</a:t>
            </a:fld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41366"/>
            <a:ext cx="7875617" cy="483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067944" y="3617592"/>
            <a:ext cx="1728192" cy="3874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5724128" y="1412776"/>
            <a:ext cx="936104" cy="50405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>
                <a:solidFill>
                  <a:schemeClr val="tx1"/>
                </a:solidFill>
              </a:rPr>
              <a:t>i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60232" y="1412776"/>
            <a:ext cx="936104" cy="50405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0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8471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line 11: Emit </a:t>
            </a:r>
            <a:r>
              <a:rPr lang="en-AU" b="1" dirty="0" smtClean="0"/>
              <a:t>numbers[0] == 19</a:t>
            </a:r>
            <a:r>
              <a:rPr lang="en-AU" dirty="0" smtClean="0"/>
              <a:t> to standard output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44</a:t>
            </a:fld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41366"/>
            <a:ext cx="7875617" cy="483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483767" y="4221088"/>
            <a:ext cx="6075417" cy="3874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5724128" y="1412776"/>
            <a:ext cx="936104" cy="50405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>
                <a:solidFill>
                  <a:schemeClr val="tx1"/>
                </a:solidFill>
              </a:rPr>
              <a:t>i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60232" y="1412776"/>
            <a:ext cx="936104" cy="50405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0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603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AU" dirty="0" smtClean="0"/>
                  <a:t>line 9(c): update loop control variable: </a:t>
                </a:r>
                <a:r>
                  <a:rPr lang="en-AU" dirty="0" err="1" smtClean="0"/>
                  <a:t>i</a:t>
                </a:r>
                <a:r>
                  <a:rPr lang="en-AU" dirty="0" smtClean="0"/>
                  <a:t>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/>
                      </a:rPr>
                      <m:t>←</m:t>
                    </m:r>
                  </m:oMath>
                </a14:m>
                <a:r>
                  <a:rPr lang="en-AU" dirty="0" smtClean="0"/>
                  <a:t> </a:t>
                </a:r>
                <a:r>
                  <a:rPr lang="en-AU" dirty="0" err="1" smtClean="0"/>
                  <a:t>i</a:t>
                </a:r>
                <a:r>
                  <a:rPr lang="en-AU" dirty="0" smtClean="0"/>
                  <a:t> + 1</a:t>
                </a:r>
                <a:endParaRPr lang="en-AU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1656" b="-239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45</a:t>
            </a:fld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41366"/>
            <a:ext cx="7875617" cy="483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5868144" y="3618736"/>
            <a:ext cx="576064" cy="3874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5724128" y="1412776"/>
            <a:ext cx="936104" cy="50405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>
                <a:solidFill>
                  <a:schemeClr val="tx1"/>
                </a:solidFill>
              </a:rPr>
              <a:t>i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60232" y="1412776"/>
            <a:ext cx="936104" cy="50405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06247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line 9b: evaluate guard... </a:t>
            </a:r>
            <a:br>
              <a:rPr lang="en-AU" dirty="0" smtClean="0"/>
            </a:br>
            <a:r>
              <a:rPr lang="en-AU" dirty="0" smtClean="0"/>
              <a:t>(</a:t>
            </a:r>
            <a:r>
              <a:rPr lang="en-AU" b="1" dirty="0" err="1" smtClean="0"/>
              <a:t>i</a:t>
            </a:r>
            <a:r>
              <a:rPr lang="en-AU" b="1" dirty="0" smtClean="0"/>
              <a:t> &lt; CAPACITY)</a:t>
            </a:r>
            <a:r>
              <a:rPr lang="en-AU" dirty="0" smtClean="0"/>
              <a:t> == 1 </a:t>
            </a:r>
            <a:r>
              <a:rPr lang="en-AU" sz="2200" dirty="0" smtClean="0"/>
              <a:t>(loop will continue)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46</a:t>
            </a:fld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41366"/>
            <a:ext cx="7875617" cy="483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067944" y="3617592"/>
            <a:ext cx="1728192" cy="3874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5724128" y="1412776"/>
            <a:ext cx="936104" cy="50405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>
                <a:solidFill>
                  <a:schemeClr val="tx1"/>
                </a:solidFill>
              </a:rPr>
              <a:t>i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60232" y="1412776"/>
            <a:ext cx="936104" cy="50405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863314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line 11: Emit </a:t>
            </a:r>
            <a:r>
              <a:rPr lang="en-AU" b="1" dirty="0" smtClean="0"/>
              <a:t>numbers[1] == 32</a:t>
            </a:r>
            <a:r>
              <a:rPr lang="en-AU" dirty="0" smtClean="0"/>
              <a:t> to standard output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47</a:t>
            </a:fld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41366"/>
            <a:ext cx="7875617" cy="483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483767" y="4221088"/>
            <a:ext cx="6075417" cy="3874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5724128" y="1412776"/>
            <a:ext cx="936104" cy="50405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>
                <a:solidFill>
                  <a:schemeClr val="tx1"/>
                </a:solidFill>
              </a:rPr>
              <a:t>i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60232" y="1412776"/>
            <a:ext cx="936104" cy="50405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90385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AU" dirty="0" smtClean="0"/>
                  <a:t>line 9(c): update loop control variable: </a:t>
                </a:r>
                <a:r>
                  <a:rPr lang="en-AU" dirty="0" err="1" smtClean="0"/>
                  <a:t>i</a:t>
                </a:r>
                <a:r>
                  <a:rPr lang="en-AU" dirty="0" smtClean="0"/>
                  <a:t>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/>
                      </a:rPr>
                      <m:t>←</m:t>
                    </m:r>
                  </m:oMath>
                </a14:m>
                <a:r>
                  <a:rPr lang="en-AU" dirty="0" smtClean="0"/>
                  <a:t> </a:t>
                </a:r>
                <a:r>
                  <a:rPr lang="en-AU" dirty="0" err="1" smtClean="0"/>
                  <a:t>i</a:t>
                </a:r>
                <a:r>
                  <a:rPr lang="en-AU" dirty="0" smtClean="0"/>
                  <a:t> + 1</a:t>
                </a:r>
                <a:endParaRPr lang="en-AU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1656" b="-239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48</a:t>
            </a:fld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41366"/>
            <a:ext cx="7875617" cy="483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5868144" y="3618736"/>
            <a:ext cx="576064" cy="3874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5724128" y="1412776"/>
            <a:ext cx="936104" cy="50405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>
                <a:solidFill>
                  <a:schemeClr val="tx1"/>
                </a:solidFill>
              </a:rPr>
              <a:t>i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60232" y="1412776"/>
            <a:ext cx="936104" cy="50405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2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1805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line 9b: evaluate guard... </a:t>
            </a:r>
            <a:br>
              <a:rPr lang="en-AU" dirty="0" smtClean="0"/>
            </a:br>
            <a:r>
              <a:rPr lang="en-AU" dirty="0" smtClean="0"/>
              <a:t>(</a:t>
            </a:r>
            <a:r>
              <a:rPr lang="en-AU" b="1" dirty="0" err="1" smtClean="0"/>
              <a:t>i</a:t>
            </a:r>
            <a:r>
              <a:rPr lang="en-AU" b="1" dirty="0" smtClean="0"/>
              <a:t> &lt; CAPACITY)</a:t>
            </a:r>
            <a:r>
              <a:rPr lang="en-AU" dirty="0" smtClean="0"/>
              <a:t> == 1 </a:t>
            </a:r>
            <a:r>
              <a:rPr lang="en-AU" sz="2200" dirty="0" smtClean="0"/>
              <a:t>(loop will continue)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49</a:t>
            </a:fld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41366"/>
            <a:ext cx="7875617" cy="483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067944" y="3617592"/>
            <a:ext cx="1728192" cy="3874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5724128" y="1412776"/>
            <a:ext cx="936104" cy="50405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>
                <a:solidFill>
                  <a:schemeClr val="tx1"/>
                </a:solidFill>
              </a:rPr>
              <a:t>i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60232" y="1412776"/>
            <a:ext cx="936104" cy="50405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2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191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for (</a:t>
            </a:r>
            <a:r>
              <a:rPr lang="en-AU" b="1" dirty="0" err="1" smtClean="0"/>
              <a:t>a;b;d</a:t>
            </a:r>
            <a:r>
              <a:rPr lang="en-AU" b="1" dirty="0" smtClean="0"/>
              <a:t>){c}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The </a:t>
            </a:r>
            <a:r>
              <a:rPr lang="en-AU" b="1" dirty="0" smtClean="0"/>
              <a:t>for</a:t>
            </a:r>
            <a:r>
              <a:rPr lang="en-AU" dirty="0" smtClean="0"/>
              <a:t> statement is well suited to counting.</a:t>
            </a:r>
          </a:p>
          <a:p>
            <a:r>
              <a:rPr lang="en-AU" dirty="0" smtClean="0"/>
              <a:t>Four parts: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AU" dirty="0" smtClean="0"/>
              <a:t>Initialisation statement: set up control variable(s).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AU" dirty="0" smtClean="0"/>
              <a:t>Guard expression: decides whether the loop body will execute.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AU" dirty="0" smtClean="0"/>
              <a:t>Body: statement, usually a {block} containing a sequence of statements.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AU" dirty="0" smtClean="0"/>
              <a:t>Update statement: updates control variables,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4143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line 11: Emit </a:t>
            </a:r>
            <a:r>
              <a:rPr lang="en-AU" b="1" dirty="0" smtClean="0"/>
              <a:t>numbers[2] == -435</a:t>
            </a:r>
            <a:r>
              <a:rPr lang="en-AU" dirty="0" smtClean="0"/>
              <a:t> to standard output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50</a:t>
            </a:fld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41366"/>
            <a:ext cx="7875617" cy="483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483767" y="4221088"/>
            <a:ext cx="6075417" cy="3874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5724128" y="1412776"/>
            <a:ext cx="936104" cy="50405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>
                <a:solidFill>
                  <a:schemeClr val="tx1"/>
                </a:solidFill>
              </a:rPr>
              <a:t>i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60232" y="1412776"/>
            <a:ext cx="936104" cy="50405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2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3882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AU" dirty="0" smtClean="0"/>
                  <a:t>line 9(c): update loop control variable: </a:t>
                </a:r>
                <a:r>
                  <a:rPr lang="en-AU" dirty="0" err="1" smtClean="0"/>
                  <a:t>i</a:t>
                </a:r>
                <a:r>
                  <a:rPr lang="en-AU" dirty="0" smtClean="0"/>
                  <a:t>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/>
                      </a:rPr>
                      <m:t>←</m:t>
                    </m:r>
                  </m:oMath>
                </a14:m>
                <a:r>
                  <a:rPr lang="en-AU" dirty="0" smtClean="0"/>
                  <a:t> </a:t>
                </a:r>
                <a:r>
                  <a:rPr lang="en-AU" dirty="0" err="1" smtClean="0"/>
                  <a:t>i</a:t>
                </a:r>
                <a:r>
                  <a:rPr lang="en-AU" dirty="0" smtClean="0"/>
                  <a:t> + 1</a:t>
                </a:r>
                <a:endParaRPr lang="en-AU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1656" b="-239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51</a:t>
            </a:fld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41366"/>
            <a:ext cx="7875617" cy="483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5868144" y="3618736"/>
            <a:ext cx="576064" cy="3874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5724128" y="1412776"/>
            <a:ext cx="936104" cy="50405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>
                <a:solidFill>
                  <a:schemeClr val="tx1"/>
                </a:solidFill>
              </a:rPr>
              <a:t>i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60232" y="1412776"/>
            <a:ext cx="936104" cy="50405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3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4391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line 9b: evaluate guard... </a:t>
            </a:r>
            <a:br>
              <a:rPr lang="en-AU" dirty="0" smtClean="0"/>
            </a:br>
            <a:r>
              <a:rPr lang="en-AU" dirty="0" smtClean="0"/>
              <a:t>(</a:t>
            </a:r>
            <a:r>
              <a:rPr lang="en-AU" b="1" dirty="0" err="1" smtClean="0"/>
              <a:t>i</a:t>
            </a:r>
            <a:r>
              <a:rPr lang="en-AU" b="1" dirty="0" smtClean="0"/>
              <a:t> &lt; CAPACITY)</a:t>
            </a:r>
            <a:r>
              <a:rPr lang="en-AU" dirty="0" smtClean="0"/>
              <a:t> == 1 </a:t>
            </a:r>
            <a:r>
              <a:rPr lang="en-AU" sz="2200" dirty="0" smtClean="0"/>
              <a:t>(loop will continue)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52</a:t>
            </a:fld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41366"/>
            <a:ext cx="7875617" cy="483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067944" y="3617592"/>
            <a:ext cx="1728192" cy="3874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5724128" y="1412776"/>
            <a:ext cx="936104" cy="50405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>
                <a:solidFill>
                  <a:schemeClr val="tx1"/>
                </a:solidFill>
              </a:rPr>
              <a:t>i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60232" y="1412776"/>
            <a:ext cx="936104" cy="50405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3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315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line 11: Emit </a:t>
            </a:r>
            <a:r>
              <a:rPr lang="en-AU" b="1" dirty="0" smtClean="0"/>
              <a:t>numbers[3] == 67</a:t>
            </a:r>
            <a:r>
              <a:rPr lang="en-AU" dirty="0" smtClean="0"/>
              <a:t> to standard output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53</a:t>
            </a:fld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41366"/>
            <a:ext cx="7875617" cy="483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483767" y="4221088"/>
            <a:ext cx="6075417" cy="3874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5724128" y="1412776"/>
            <a:ext cx="936104" cy="50405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>
                <a:solidFill>
                  <a:schemeClr val="tx1"/>
                </a:solidFill>
              </a:rPr>
              <a:t>i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60232" y="1412776"/>
            <a:ext cx="936104" cy="50405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3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0217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AU" dirty="0" smtClean="0"/>
                  <a:t>line 9(c): update loop control variable: </a:t>
                </a:r>
                <a:r>
                  <a:rPr lang="en-AU" dirty="0" err="1" smtClean="0"/>
                  <a:t>i</a:t>
                </a:r>
                <a:r>
                  <a:rPr lang="en-AU" dirty="0" smtClean="0"/>
                  <a:t>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/>
                      </a:rPr>
                      <m:t>←</m:t>
                    </m:r>
                  </m:oMath>
                </a14:m>
                <a:r>
                  <a:rPr lang="en-AU" dirty="0" smtClean="0"/>
                  <a:t> </a:t>
                </a:r>
                <a:r>
                  <a:rPr lang="en-AU" dirty="0" err="1" smtClean="0"/>
                  <a:t>i</a:t>
                </a:r>
                <a:r>
                  <a:rPr lang="en-AU" dirty="0" smtClean="0"/>
                  <a:t> + 1</a:t>
                </a:r>
                <a:endParaRPr lang="en-AU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1656" b="-239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54</a:t>
            </a:fld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41366"/>
            <a:ext cx="7875617" cy="483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5868144" y="3618736"/>
            <a:ext cx="576064" cy="3874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5724128" y="1412776"/>
            <a:ext cx="936104" cy="50405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>
                <a:solidFill>
                  <a:schemeClr val="tx1"/>
                </a:solidFill>
              </a:rPr>
              <a:t>i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60232" y="1412776"/>
            <a:ext cx="936104" cy="50405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4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2778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line 9b: evaluate guard... </a:t>
            </a:r>
            <a:br>
              <a:rPr lang="en-AU" dirty="0" smtClean="0"/>
            </a:br>
            <a:r>
              <a:rPr lang="en-AU" dirty="0" smtClean="0"/>
              <a:t>(</a:t>
            </a:r>
            <a:r>
              <a:rPr lang="en-AU" b="1" dirty="0" err="1" smtClean="0"/>
              <a:t>i</a:t>
            </a:r>
            <a:r>
              <a:rPr lang="en-AU" b="1" dirty="0" smtClean="0"/>
              <a:t> &lt; CAPACITY)</a:t>
            </a:r>
            <a:r>
              <a:rPr lang="en-AU" dirty="0" smtClean="0"/>
              <a:t> == 0 </a:t>
            </a:r>
            <a:r>
              <a:rPr lang="en-AU" sz="2200" dirty="0" smtClean="0"/>
              <a:t>(loop ENDS)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55</a:t>
            </a:fld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41366"/>
            <a:ext cx="7875617" cy="483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067944" y="3617592"/>
            <a:ext cx="1728192" cy="3874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5724128" y="1412776"/>
            <a:ext cx="936104" cy="50405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>
                <a:solidFill>
                  <a:schemeClr val="tx1"/>
                </a:solidFill>
              </a:rPr>
              <a:t>i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60232" y="1412776"/>
            <a:ext cx="936104" cy="50405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4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1826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line 11: </a:t>
            </a:r>
            <a:r>
              <a:rPr lang="en-AU" b="1" dirty="0" smtClean="0"/>
              <a:t>return 0</a:t>
            </a:r>
            <a:r>
              <a:rPr lang="en-AU" dirty="0" smtClean="0"/>
              <a:t> and finish.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56</a:t>
            </a:fld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41366"/>
            <a:ext cx="7875617" cy="483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979713" y="5157192"/>
            <a:ext cx="1224136" cy="3874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80051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Array example 2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Interactively read a list of floating point values from standard input. Compute the sum of the values. Display the result.</a:t>
            </a:r>
          </a:p>
          <a:p>
            <a:pPr lvl="1"/>
            <a:r>
              <a:rPr lang="en-AU" dirty="0" smtClean="0"/>
              <a:t>Declare a global array with capacity to store 100 floating point values.</a:t>
            </a:r>
          </a:p>
          <a:p>
            <a:pPr lvl="1"/>
            <a:r>
              <a:rPr lang="en-AU" dirty="0" smtClean="0"/>
              <a:t>Ask user how many values.</a:t>
            </a:r>
          </a:p>
          <a:p>
            <a:pPr lvl="1"/>
            <a:r>
              <a:rPr lang="en-AU" dirty="0" smtClean="0"/>
              <a:t>Read that many values.</a:t>
            </a:r>
          </a:p>
          <a:p>
            <a:pPr lvl="1"/>
            <a:r>
              <a:rPr lang="en-AU" dirty="0" smtClean="0"/>
              <a:t>Compute the sum of the values stored in the array.</a:t>
            </a:r>
          </a:p>
          <a:p>
            <a:pPr lvl="1"/>
            <a:r>
              <a:rPr lang="en-AU" dirty="0" smtClean="0"/>
              <a:t>Send the result to standard output.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57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941914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Array example 2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58</a:t>
            </a:fld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12" y="1556792"/>
            <a:ext cx="8809177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037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59</a:t>
            </a:fld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81" y="1628800"/>
            <a:ext cx="8906037" cy="383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742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For loop execution sequence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AU" dirty="0" smtClean="0"/>
                  <a:t>Start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AU" dirty="0" smtClean="0"/>
                  <a:t> a</a:t>
                </a:r>
                <a:r>
                  <a:rPr lang="en-AU" dirty="0"/>
                  <a:t> </a:t>
                </a:r>
                <a:r>
                  <a:rPr lang="en-AU" dirty="0" smtClean="0"/>
                  <a:t/>
                </a:r>
                <a:br>
                  <a:rPr lang="en-AU" dirty="0" smtClean="0"/>
                </a:b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AU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A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AU" dirty="0" smtClean="0"/>
                  <a:t> c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AU" dirty="0"/>
                  <a:t> </a:t>
                </a:r>
                <a:r>
                  <a:rPr lang="en-AU" dirty="0" smtClean="0"/>
                  <a:t>d </a:t>
                </a:r>
                <a:br>
                  <a:rPr lang="en-AU" dirty="0" smtClean="0"/>
                </a:b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AU" dirty="0"/>
                  <a:t> </a:t>
                </a:r>
                <a:r>
                  <a:rPr lang="en-AU" dirty="0" smtClean="0"/>
                  <a:t>b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AU" dirty="0"/>
                  <a:t> </a:t>
                </a:r>
                <a:r>
                  <a:rPr lang="en-AU" dirty="0" smtClean="0"/>
                  <a:t>c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AU" dirty="0"/>
                  <a:t> </a:t>
                </a:r>
                <a:r>
                  <a:rPr lang="en-AU" dirty="0" smtClean="0"/>
                  <a:t>d </a:t>
                </a:r>
                <a:br>
                  <a:rPr lang="en-AU" dirty="0" smtClean="0"/>
                </a:b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AU" dirty="0"/>
                  <a:t> </a:t>
                </a:r>
                <a:r>
                  <a:rPr lang="en-AU" dirty="0" smtClean="0"/>
                  <a:t>b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AU" dirty="0"/>
                  <a:t> </a:t>
                </a:r>
                <a:r>
                  <a:rPr lang="en-AU" dirty="0" smtClean="0"/>
                  <a:t>c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AU" dirty="0"/>
                  <a:t> </a:t>
                </a:r>
                <a:r>
                  <a:rPr lang="en-AU" dirty="0" smtClean="0"/>
                  <a:t>d </a:t>
                </a:r>
                <a:r>
                  <a:rPr lang="en-AU" i="1" dirty="0" smtClean="0">
                    <a:latin typeface="Cambria Math" panose="02040503050406030204" pitchFamily="18" charset="0"/>
                  </a:rPr>
                  <a:t/>
                </a:r>
                <a:br>
                  <a:rPr lang="en-AU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AU" dirty="0"/>
                  <a:t> </a:t>
                </a:r>
                <a:r>
                  <a:rPr lang="en-AU" dirty="0" smtClean="0"/>
                  <a:t>... </a:t>
                </a:r>
                <a:r>
                  <a:rPr lang="en-AU" i="1" dirty="0" smtClean="0">
                    <a:latin typeface="Cambria Math" panose="02040503050406030204" pitchFamily="18" charset="0"/>
                  </a:rPr>
                  <a:t/>
                </a:r>
                <a:br>
                  <a:rPr lang="en-AU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AU" dirty="0"/>
                  <a:t> </a:t>
                </a:r>
                <a:r>
                  <a:rPr lang="en-AU" dirty="0" smtClean="0"/>
                  <a:t>b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AU" dirty="0"/>
                  <a:t> </a:t>
                </a:r>
                <a:r>
                  <a:rPr lang="en-AU" dirty="0" smtClean="0"/>
                  <a:t>c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AU" dirty="0"/>
                  <a:t> </a:t>
                </a:r>
                <a:r>
                  <a:rPr lang="en-AU" dirty="0" smtClean="0"/>
                  <a:t>d </a:t>
                </a:r>
                <a:r>
                  <a:rPr lang="en-AU" i="1" dirty="0" smtClean="0">
                    <a:latin typeface="Cambria Math" panose="02040503050406030204" pitchFamily="18" charset="0"/>
                  </a:rPr>
                  <a:t/>
                </a:r>
                <a:br>
                  <a:rPr lang="en-AU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AU" dirty="0"/>
                  <a:t> </a:t>
                </a:r>
                <a:r>
                  <a:rPr lang="en-AU" dirty="0" smtClean="0"/>
                  <a:t>b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AU" dirty="0" smtClean="0"/>
                  <a:t> Finish</a:t>
                </a:r>
              </a:p>
              <a:p>
                <a:r>
                  <a:rPr lang="en-AU" dirty="0" err="1" smtClean="0"/>
                  <a:t>Init</a:t>
                </a:r>
                <a:r>
                  <a:rPr lang="en-AU" dirty="0" smtClean="0"/>
                  <a:t>, guard, body, update, guard, body, update, ... , guard (done).</a:t>
                </a:r>
                <a:endParaRPr lang="en-A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9" t="-125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9502341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60</a:t>
            </a:fld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700808"/>
            <a:ext cx="8930113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2613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311" y="2636912"/>
            <a:ext cx="8640960" cy="994122"/>
          </a:xfrm>
        </p:spPr>
        <p:txBody>
          <a:bodyPr/>
          <a:lstStyle/>
          <a:p>
            <a:r>
              <a:rPr lang="en-AU" dirty="0" smtClean="0"/>
              <a:t>Strings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61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56200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Strings are arrays of char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C doesn't have a proper "string" data type.</a:t>
            </a:r>
          </a:p>
          <a:p>
            <a:r>
              <a:rPr lang="en-AU" dirty="0" smtClean="0"/>
              <a:t>The double-quote notation is a compact way to declare and initialise an anonymous char array.</a:t>
            </a:r>
          </a:p>
          <a:p>
            <a:r>
              <a:rPr lang="en-AU" dirty="0" smtClean="0"/>
              <a:t>Standard library functions defined in &lt;</a:t>
            </a:r>
            <a:r>
              <a:rPr lang="en-AU" dirty="0" err="1" smtClean="0"/>
              <a:t>string.h</a:t>
            </a:r>
            <a:r>
              <a:rPr lang="en-AU" dirty="0" smtClean="0"/>
              <a:t>&gt;</a:t>
            </a:r>
          </a:p>
          <a:p>
            <a:pPr lvl="1"/>
            <a:r>
              <a:rPr lang="en-AU" sz="2000" b="1" dirty="0" err="1" smtClean="0"/>
              <a:t>strlen</a:t>
            </a:r>
            <a:r>
              <a:rPr lang="en-AU" sz="2000" dirty="0"/>
              <a:t> – returns the </a:t>
            </a:r>
            <a:r>
              <a:rPr lang="en-AU" sz="2000" i="1" dirty="0"/>
              <a:t>length</a:t>
            </a:r>
            <a:r>
              <a:rPr lang="en-AU" sz="2000" dirty="0"/>
              <a:t> of the string</a:t>
            </a:r>
            <a:r>
              <a:rPr lang="en-AU" sz="2000" dirty="0" smtClean="0"/>
              <a:t>.</a:t>
            </a:r>
          </a:p>
          <a:p>
            <a:pPr lvl="1"/>
            <a:r>
              <a:rPr lang="en-AU" sz="2000" b="1" dirty="0" err="1" smtClean="0"/>
              <a:t>strcpy</a:t>
            </a:r>
            <a:r>
              <a:rPr lang="en-AU" sz="2000" dirty="0"/>
              <a:t>, </a:t>
            </a:r>
            <a:r>
              <a:rPr lang="en-AU" sz="2000" b="1" dirty="0" err="1"/>
              <a:t>strncpy</a:t>
            </a:r>
            <a:r>
              <a:rPr lang="en-AU" sz="2000" dirty="0"/>
              <a:t> – copy contents of string</a:t>
            </a:r>
            <a:r>
              <a:rPr lang="en-AU" sz="2000" dirty="0" smtClean="0"/>
              <a:t>.</a:t>
            </a:r>
          </a:p>
          <a:p>
            <a:pPr lvl="1"/>
            <a:r>
              <a:rPr lang="en-AU" sz="2000" b="1" dirty="0" err="1" smtClean="0"/>
              <a:t>strcat</a:t>
            </a:r>
            <a:r>
              <a:rPr lang="en-AU" sz="2000" dirty="0"/>
              <a:t>, </a:t>
            </a:r>
            <a:r>
              <a:rPr lang="en-AU" sz="2000" b="1" dirty="0" err="1"/>
              <a:t>strncat</a:t>
            </a:r>
            <a:r>
              <a:rPr lang="en-AU" sz="2000" dirty="0"/>
              <a:t> – concatenate strings</a:t>
            </a:r>
            <a:r>
              <a:rPr lang="en-AU" sz="2000" dirty="0" smtClean="0"/>
              <a:t>.</a:t>
            </a:r>
          </a:p>
          <a:p>
            <a:pPr lvl="1"/>
            <a:r>
              <a:rPr lang="en-AU" sz="2000" dirty="0" smtClean="0"/>
              <a:t>See</a:t>
            </a:r>
            <a:r>
              <a:rPr lang="en-AU" sz="2000" dirty="0"/>
              <a:t> </a:t>
            </a:r>
            <a:r>
              <a:rPr lang="en-AU" sz="2000" dirty="0">
                <a:hlinkClick r:id="rId2"/>
              </a:rPr>
              <a:t>http://www.cplusplus.com/reference/cstring</a:t>
            </a:r>
            <a:r>
              <a:rPr lang="en-AU" sz="2000" dirty="0" smtClean="0">
                <a:hlinkClick r:id="rId2"/>
              </a:rPr>
              <a:t>/</a:t>
            </a:r>
            <a:r>
              <a:rPr lang="en-AU" sz="2000" dirty="0" smtClean="0"/>
              <a:t>.</a:t>
            </a:r>
            <a:endParaRPr lang="en-AU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62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721090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4857403"/>
          </a:xfrm>
        </p:spPr>
        <p:txBody>
          <a:bodyPr>
            <a:normAutofit fontScale="92500"/>
          </a:bodyPr>
          <a:lstStyle/>
          <a:p>
            <a:r>
              <a:rPr lang="en-AU" dirty="0"/>
              <a:t>A string literal, such as "Lawrence", is a compact way of declaring an array of char.</a:t>
            </a:r>
          </a:p>
          <a:p>
            <a:r>
              <a:rPr lang="en-AU" dirty="0"/>
              <a:t>The following declarations are </a:t>
            </a:r>
            <a:r>
              <a:rPr lang="en-AU" i="1" dirty="0"/>
              <a:t>all exactly equivalent</a:t>
            </a:r>
            <a:r>
              <a:rPr lang="en-AU" dirty="0"/>
              <a:t>. Each of them defines and populates an array of </a:t>
            </a:r>
            <a:r>
              <a:rPr lang="en-AU" b="1" dirty="0"/>
              <a:t>9</a:t>
            </a:r>
            <a:r>
              <a:rPr lang="en-AU" dirty="0"/>
              <a:t> characters, which contains the string </a:t>
            </a:r>
            <a:r>
              <a:rPr lang="en-AU" i="1" dirty="0"/>
              <a:t>Lawrence</a:t>
            </a:r>
            <a:r>
              <a:rPr lang="en-AU" dirty="0"/>
              <a:t>.</a:t>
            </a:r>
          </a:p>
          <a:p>
            <a:pPr lvl="1"/>
            <a:r>
              <a:rPr lang="en-AU" sz="2200" dirty="0"/>
              <a:t>char s[9] = "Lawrence";</a:t>
            </a:r>
          </a:p>
          <a:p>
            <a:pPr lvl="1"/>
            <a:r>
              <a:rPr lang="en-AU" sz="2200" dirty="0"/>
              <a:t>char s[] = "Lawrence";</a:t>
            </a:r>
          </a:p>
          <a:p>
            <a:pPr lvl="1"/>
            <a:r>
              <a:rPr lang="en-AU" sz="2200" dirty="0"/>
              <a:t>char *s = "Lawrence";</a:t>
            </a:r>
          </a:p>
          <a:p>
            <a:pPr lvl="1"/>
            <a:r>
              <a:rPr lang="en-AU" sz="2200" dirty="0"/>
              <a:t>char s[] = { 'L', 'a', 'w', 'r', 'e', 'n', 'c', 'e', 0 };</a:t>
            </a:r>
          </a:p>
          <a:p>
            <a:pPr lvl="1"/>
            <a:r>
              <a:rPr lang="en-AU" sz="2200" dirty="0"/>
              <a:t>char s[9] = { 'L', 'a', 'w', 'r', 'e', 'n', 'c', 'e' };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63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676365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 practice...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We are almost totally unconcerned with strings in CAB202.</a:t>
            </a:r>
          </a:p>
          <a:p>
            <a:r>
              <a:rPr lang="en-AU" dirty="0" smtClean="0"/>
              <a:t>This unit is about microprocessors, not general purpose programming.</a:t>
            </a:r>
          </a:p>
          <a:p>
            <a:r>
              <a:rPr lang="en-AU" dirty="0" smtClean="0"/>
              <a:t>Therefore, we will cover minimal C to enable you to complete the microcontroller part of the course.</a:t>
            </a:r>
          </a:p>
          <a:p>
            <a:r>
              <a:rPr lang="en-AU" dirty="0" smtClean="0"/>
              <a:t>So you need to know only the basics about how to process the char data in a string.</a:t>
            </a:r>
          </a:p>
          <a:p>
            <a:r>
              <a:rPr lang="en-AU" dirty="0" smtClean="0"/>
              <a:t>Which is: just like any other array of small integer values.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64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888571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311" y="2636912"/>
            <a:ext cx="8640960" cy="994122"/>
          </a:xfrm>
        </p:spPr>
        <p:txBody>
          <a:bodyPr/>
          <a:lstStyle/>
          <a:p>
            <a:r>
              <a:rPr lang="en-AU" dirty="0" smtClean="0"/>
              <a:t>Pitfalls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65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933073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Buffer overruns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1"/>
            <a:ext cx="8640960" cy="1944216"/>
          </a:xfrm>
        </p:spPr>
        <p:txBody>
          <a:bodyPr/>
          <a:lstStyle/>
          <a:p>
            <a:r>
              <a:rPr lang="en-AU" dirty="0" smtClean="0"/>
              <a:t>C does not implement run-time bounds checking.</a:t>
            </a:r>
          </a:p>
          <a:p>
            <a:pPr lvl="1"/>
            <a:r>
              <a:rPr lang="en-AU" dirty="0" smtClean="0"/>
              <a:t>We can use </a:t>
            </a:r>
            <a:r>
              <a:rPr lang="en-AU" i="1" dirty="0" smtClean="0"/>
              <a:t>any </a:t>
            </a:r>
            <a:r>
              <a:rPr lang="en-AU" i="1" dirty="0" err="1" smtClean="0"/>
              <a:t>int</a:t>
            </a:r>
            <a:r>
              <a:rPr lang="en-AU" i="1" dirty="0" smtClean="0"/>
              <a:t>-valued expression</a:t>
            </a:r>
            <a:r>
              <a:rPr lang="en-AU" dirty="0" smtClean="0"/>
              <a:t> to access memory </a:t>
            </a:r>
            <a:r>
              <a:rPr lang="en-AU" i="1" dirty="0" smtClean="0"/>
              <a:t>in and around</a:t>
            </a:r>
            <a:r>
              <a:rPr lang="en-AU" dirty="0" smtClean="0"/>
              <a:t> the array.</a:t>
            </a:r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66</a:t>
            </a:fld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5280439" y="3729806"/>
            <a:ext cx="2047120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A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numbers[0]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80439" y="4195729"/>
            <a:ext cx="2047120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A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numbers[1]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80439" y="4661652"/>
            <a:ext cx="2047120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A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numbers[2]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80439" y="5127575"/>
            <a:ext cx="2047120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A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numbers[3]</a:t>
            </a:r>
          </a:p>
        </p:txBody>
      </p:sp>
      <p:cxnSp>
        <p:nvCxnSpPr>
          <p:cNvPr id="14" name="Straight Arrow Connector 13"/>
          <p:cNvCxnSpPr>
            <a:stCxn id="24" idx="6"/>
            <a:endCxn id="10" idx="1"/>
          </p:cNvCxnSpPr>
          <p:nvPr/>
        </p:nvCxnSpPr>
        <p:spPr>
          <a:xfrm>
            <a:off x="3133087" y="3729806"/>
            <a:ext cx="2147352" cy="230833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273792" y="3267840"/>
            <a:ext cx="2053767" cy="461665"/>
          </a:xfrm>
          <a:prstGeom prst="rect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wrap="none" rtlCol="0" anchor="ctr" anchorCtr="0">
            <a:spAutoFit/>
          </a:bodyPr>
          <a:lstStyle/>
          <a:p>
            <a:r>
              <a:rPr lang="en-A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numbers[-1]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80439" y="5589240"/>
            <a:ext cx="2047120" cy="461665"/>
          </a:xfrm>
          <a:prstGeom prst="rect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A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numbers[4]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464015" y="3498974"/>
            <a:ext cx="1883849" cy="461665"/>
            <a:chOff x="1464015" y="3498974"/>
            <a:chExt cx="1883849" cy="461665"/>
          </a:xfrm>
        </p:grpSpPr>
        <p:sp>
          <p:nvSpPr>
            <p:cNvPr id="20" name="Rectangle 19"/>
            <p:cNvSpPr/>
            <p:nvPr/>
          </p:nvSpPr>
          <p:spPr>
            <a:xfrm>
              <a:off x="1464015" y="3498974"/>
              <a:ext cx="1883849" cy="461664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64015" y="3498974"/>
              <a:ext cx="1374094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AU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numbers</a:t>
              </a: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2935071" y="3585790"/>
              <a:ext cx="288032" cy="288032"/>
              <a:chOff x="1938600" y="3875856"/>
              <a:chExt cx="288032" cy="288032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1938600" y="3875856"/>
                <a:ext cx="288032" cy="288032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028616" y="3965872"/>
                <a:ext cx="108000" cy="108000"/>
              </a:xfrm>
              <a:prstGeom prst="ellipse">
                <a:avLst/>
              </a:prstGeom>
              <a:solidFill>
                <a:srgbClr val="000000"/>
              </a:solidFill>
              <a:ln w="381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5475258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Why might that be a problem?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The memory near our array is probably being used for something else!</a:t>
            </a:r>
          </a:p>
          <a:p>
            <a:r>
              <a:rPr lang="en-AU" dirty="0" smtClean="0"/>
              <a:t>We can read or write </a:t>
            </a:r>
            <a:r>
              <a:rPr lang="en-AU" b="1" dirty="0" smtClean="0"/>
              <a:t>numbers[-1]</a:t>
            </a:r>
            <a:r>
              <a:rPr lang="en-AU" dirty="0" smtClean="0"/>
              <a:t>, but that will trash some other piece of data.</a:t>
            </a:r>
          </a:p>
          <a:p>
            <a:r>
              <a:rPr lang="en-AU" dirty="0" smtClean="0"/>
              <a:t>The data we trashed is almost certainly needed for some other important purpose.</a:t>
            </a:r>
          </a:p>
          <a:p>
            <a:pPr lvl="1"/>
            <a:r>
              <a:rPr lang="en-AU" dirty="0" smtClean="0"/>
              <a:t>If it wasn't important, we would not have it in the first place.</a:t>
            </a:r>
          </a:p>
          <a:p>
            <a:r>
              <a:rPr lang="en-AU" dirty="0" smtClean="0"/>
              <a:t>If we are lucky, the program will crash.</a:t>
            </a:r>
          </a:p>
          <a:p>
            <a:pPr lvl="1"/>
            <a:r>
              <a:rPr lang="en-AU" dirty="0" smtClean="0"/>
              <a:t>Segmentation fault is your best friend!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67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2753130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996952"/>
            <a:ext cx="8640960" cy="994122"/>
          </a:xfrm>
        </p:spPr>
        <p:txBody>
          <a:bodyPr/>
          <a:lstStyle/>
          <a:p>
            <a:r>
              <a:rPr lang="en-AU" dirty="0" smtClean="0"/>
              <a:t>End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68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5097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For loop flow chart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7</a:t>
            </a:fld>
            <a:endParaRPr lang="en-AU" dirty="0"/>
          </a:p>
        </p:txBody>
      </p:sp>
      <p:grpSp>
        <p:nvGrpSpPr>
          <p:cNvPr id="23" name="Group 22"/>
          <p:cNvGrpSpPr/>
          <p:nvPr/>
        </p:nvGrpSpPr>
        <p:grpSpPr>
          <a:xfrm>
            <a:off x="611560" y="1628800"/>
            <a:ext cx="7416824" cy="3528391"/>
            <a:chOff x="1511760" y="2415209"/>
            <a:chExt cx="5256384" cy="1877887"/>
          </a:xfrm>
        </p:grpSpPr>
        <p:cxnSp>
          <p:nvCxnSpPr>
            <p:cNvPr id="24" name="Elbow Connector 23"/>
            <p:cNvCxnSpPr>
              <a:stCxn id="36" idx="3"/>
              <a:endCxn id="28" idx="0"/>
            </p:cNvCxnSpPr>
            <p:nvPr/>
          </p:nvCxnSpPr>
          <p:spPr>
            <a:xfrm flipH="1" flipV="1">
              <a:off x="3503915" y="3072135"/>
              <a:ext cx="3264229" cy="360040"/>
            </a:xfrm>
            <a:prstGeom prst="bentConnector4">
              <a:avLst>
                <a:gd name="adj1" fmla="val -7003"/>
                <a:gd name="adj2" fmla="val 163493"/>
              </a:avLst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25" name="Rectangle 24"/>
            <p:cNvSpPr/>
            <p:nvPr/>
          </p:nvSpPr>
          <p:spPr>
            <a:xfrm>
              <a:off x="4596070" y="3252155"/>
              <a:ext cx="900000" cy="36004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Loop body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1964712" y="2415209"/>
              <a:ext cx="0" cy="343626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27" name="Flowchart: Alternate Process 26"/>
            <p:cNvSpPr/>
            <p:nvPr/>
          </p:nvSpPr>
          <p:spPr>
            <a:xfrm>
              <a:off x="1925756" y="2758835"/>
              <a:ext cx="72008" cy="72008"/>
            </a:xfrm>
            <a:prstGeom prst="flowChartAlternateProcess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Flowchart: Decision 27"/>
            <p:cNvSpPr/>
            <p:nvPr/>
          </p:nvSpPr>
          <p:spPr>
            <a:xfrm>
              <a:off x="2783835" y="3072135"/>
              <a:ext cx="1440160" cy="720080"/>
            </a:xfrm>
            <a:prstGeom prst="flowChartDecision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Evaluate guard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67944" y="3075310"/>
              <a:ext cx="440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!0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03848" y="370774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0</a:t>
              </a:r>
            </a:p>
          </p:txBody>
        </p:sp>
        <p:cxnSp>
          <p:nvCxnSpPr>
            <p:cNvPr id="31" name="Straight Arrow Connector 30"/>
            <p:cNvCxnSpPr>
              <a:stCxn id="27" idx="2"/>
              <a:endCxn id="37" idx="0"/>
            </p:cNvCxnSpPr>
            <p:nvPr/>
          </p:nvCxnSpPr>
          <p:spPr>
            <a:xfrm>
              <a:off x="1961760" y="2830843"/>
              <a:ext cx="0" cy="421312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32" name="Straight Arrow Connector 31"/>
            <p:cNvCxnSpPr>
              <a:stCxn id="28" idx="2"/>
            </p:cNvCxnSpPr>
            <p:nvPr/>
          </p:nvCxnSpPr>
          <p:spPr>
            <a:xfrm>
              <a:off x="3503915" y="3792215"/>
              <a:ext cx="0" cy="500881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33" name="Flowchart: Alternate Process 32"/>
            <p:cNvSpPr/>
            <p:nvPr/>
          </p:nvSpPr>
          <p:spPr>
            <a:xfrm>
              <a:off x="3528405" y="4005064"/>
              <a:ext cx="72008" cy="72008"/>
            </a:xfrm>
            <a:prstGeom prst="flowChartAlternateProcess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Flowchart: Alternate Process 33"/>
            <p:cNvSpPr/>
            <p:nvPr/>
          </p:nvSpPr>
          <p:spPr>
            <a:xfrm>
              <a:off x="3528405" y="2492896"/>
              <a:ext cx="72008" cy="72008"/>
            </a:xfrm>
            <a:prstGeom prst="flowChartAlternateProcess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5" name="Straight Arrow Connector 34"/>
            <p:cNvCxnSpPr>
              <a:stCxn id="28" idx="3"/>
              <a:endCxn id="25" idx="1"/>
            </p:cNvCxnSpPr>
            <p:nvPr/>
          </p:nvCxnSpPr>
          <p:spPr>
            <a:xfrm>
              <a:off x="4223995" y="3432175"/>
              <a:ext cx="372075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36" name="Rectangle 35"/>
            <p:cNvSpPr/>
            <p:nvPr/>
          </p:nvSpPr>
          <p:spPr>
            <a:xfrm>
              <a:off x="5868144" y="3252155"/>
              <a:ext cx="900000" cy="36004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Update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511760" y="3252155"/>
              <a:ext cx="900000" cy="36004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Initialise</a:t>
              </a:r>
            </a:p>
          </p:txBody>
        </p:sp>
        <p:cxnSp>
          <p:nvCxnSpPr>
            <p:cNvPr id="38" name="Straight Arrow Connector 37"/>
            <p:cNvCxnSpPr>
              <a:stCxn id="37" idx="3"/>
              <a:endCxn id="28" idx="1"/>
            </p:cNvCxnSpPr>
            <p:nvPr/>
          </p:nvCxnSpPr>
          <p:spPr>
            <a:xfrm>
              <a:off x="2411760" y="3432175"/>
              <a:ext cx="372075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39" name="Straight Arrow Connector 38"/>
            <p:cNvCxnSpPr>
              <a:stCxn id="25" idx="3"/>
              <a:endCxn id="36" idx="1"/>
            </p:cNvCxnSpPr>
            <p:nvPr/>
          </p:nvCxnSpPr>
          <p:spPr>
            <a:xfrm>
              <a:off x="5496070" y="3432175"/>
              <a:ext cx="372074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560246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For loop example 1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1"/>
            <a:ext cx="8640960" cy="1512168"/>
          </a:xfrm>
        </p:spPr>
        <p:txBody>
          <a:bodyPr/>
          <a:lstStyle/>
          <a:p>
            <a:r>
              <a:rPr lang="en-AU" dirty="0" smtClean="0"/>
              <a:t>Send the integers from 1 to 100 to standard output stream.</a:t>
            </a:r>
          </a:p>
          <a:p>
            <a:r>
              <a:rPr lang="en-AU" dirty="0" smtClean="0"/>
              <a:t>Results: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8</a:t>
            </a:fld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777109"/>
            <a:ext cx="2218953" cy="37744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899" y="2777109"/>
            <a:ext cx="2218953" cy="377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304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For loop example 1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9</a:t>
            </a:fld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980064"/>
            <a:ext cx="8639788" cy="489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141791"/>
      </p:ext>
    </p:extLst>
  </p:cSld>
  <p:clrMapOvr>
    <a:masterClrMapping/>
  </p:clrMapOvr>
</p:sld>
</file>

<file path=ppt/theme/theme1.xml><?xml version="1.0" encoding="utf-8"?>
<a:theme xmlns:a="http://schemas.openxmlformats.org/drawingml/2006/main" name="LB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tx2">
            <a:lumMod val="40000"/>
            <a:lumOff val="60000"/>
          </a:schemeClr>
        </a:solidFill>
      </a:spPr>
      <a:bodyPr wrap="squar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6424</TotalTime>
  <Words>1390</Words>
  <Application>Microsoft Office PowerPoint</Application>
  <PresentationFormat>On-screen Show (4:3)</PresentationFormat>
  <Paragraphs>280</Paragraphs>
  <Slides>68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69" baseType="lpstr">
      <vt:lpstr>LB</vt:lpstr>
      <vt:lpstr>Topic 2: For loop, Arrays, Strings, </vt:lpstr>
      <vt:lpstr>References</vt:lpstr>
      <vt:lpstr>PowerPoint Presentation</vt:lpstr>
      <vt:lpstr>For loop</vt:lpstr>
      <vt:lpstr>for (a;b;d){c}</vt:lpstr>
      <vt:lpstr>For loop execution sequence</vt:lpstr>
      <vt:lpstr>For loop flow chart</vt:lpstr>
      <vt:lpstr>For loop example 1</vt:lpstr>
      <vt:lpstr>For loop example 1</vt:lpstr>
      <vt:lpstr>Constant lower bound</vt:lpstr>
      <vt:lpstr>Constant upper bound</vt:lpstr>
      <vt:lpstr>Emit bounds of iteration to std. out</vt:lpstr>
      <vt:lpstr>Initialise</vt:lpstr>
      <vt:lpstr>Evaluate guard</vt:lpstr>
      <vt:lpstr>Execute body</vt:lpstr>
      <vt:lpstr>Update</vt:lpstr>
      <vt:lpstr>Evaluate guard</vt:lpstr>
      <vt:lpstr>Execute body</vt:lpstr>
      <vt:lpstr>Update</vt:lpstr>
      <vt:lpstr>Evaluate guard</vt:lpstr>
      <vt:lpstr>Execute body</vt:lpstr>
      <vt:lpstr>Update</vt:lpstr>
      <vt:lpstr>Evaluate guard</vt:lpstr>
      <vt:lpstr>Move on to the next instruction.</vt:lpstr>
      <vt:lpstr>Single step the program in VSCode</vt:lpstr>
      <vt:lpstr>For loop example 2</vt:lpstr>
      <vt:lpstr>For loop example 2</vt:lpstr>
      <vt:lpstr>Notes</vt:lpstr>
      <vt:lpstr>PowerPoint Presentation</vt:lpstr>
      <vt:lpstr>PowerPoint Presentation</vt:lpstr>
      <vt:lpstr>PowerPoint Presentation</vt:lpstr>
      <vt:lpstr>Arrays</vt:lpstr>
      <vt:lpstr>What is an array?</vt:lpstr>
      <vt:lpstr>Example</vt:lpstr>
      <vt:lpstr>Memory map of an array</vt:lpstr>
      <vt:lpstr>About the array declaration:</vt:lpstr>
      <vt:lpstr>array_example_01.c</vt:lpstr>
      <vt:lpstr>line 3: define array capacity</vt:lpstr>
      <vt:lpstr>line 7(a): declare array with that capacity</vt:lpstr>
      <vt:lpstr>line 7(b): populate array with initial data</vt:lpstr>
      <vt:lpstr>line 9-12: use a for loop to traverse array</vt:lpstr>
      <vt:lpstr>line 9a: initialise loop control variable... i ← 0 </vt:lpstr>
      <vt:lpstr>line 9b: evaluate guard...  (i &lt; CAPACITY) == 1 (loop will continue)</vt:lpstr>
      <vt:lpstr>line 11: Emit numbers[0] == 19 to standard output</vt:lpstr>
      <vt:lpstr>line 9(c): update loop control variable: i ← i + 1</vt:lpstr>
      <vt:lpstr>line 9b: evaluate guard...  (i &lt; CAPACITY) == 1 (loop will continue)</vt:lpstr>
      <vt:lpstr>line 11: Emit numbers[1] == 32 to standard output</vt:lpstr>
      <vt:lpstr>line 9(c): update loop control variable: i ← i + 1</vt:lpstr>
      <vt:lpstr>line 9b: evaluate guard...  (i &lt; CAPACITY) == 1 (loop will continue)</vt:lpstr>
      <vt:lpstr>line 11: Emit numbers[2] == -435 to standard output</vt:lpstr>
      <vt:lpstr>line 9(c): update loop control variable: i ← i + 1</vt:lpstr>
      <vt:lpstr>line 9b: evaluate guard...  (i &lt; CAPACITY) == 1 (loop will continue)</vt:lpstr>
      <vt:lpstr>line 11: Emit numbers[3] == 67 to standard output</vt:lpstr>
      <vt:lpstr>line 9(c): update loop control variable: i ← i + 1</vt:lpstr>
      <vt:lpstr>line 9b: evaluate guard...  (i &lt; CAPACITY) == 0 (loop ENDS)</vt:lpstr>
      <vt:lpstr>line 11: return 0 and finish.</vt:lpstr>
      <vt:lpstr>Array example 2</vt:lpstr>
      <vt:lpstr>Array example 2</vt:lpstr>
      <vt:lpstr>PowerPoint Presentation</vt:lpstr>
      <vt:lpstr>PowerPoint Presentation</vt:lpstr>
      <vt:lpstr>Strings</vt:lpstr>
      <vt:lpstr>Strings are arrays of char</vt:lpstr>
      <vt:lpstr>PowerPoint Presentation</vt:lpstr>
      <vt:lpstr>In practice...</vt:lpstr>
      <vt:lpstr>Pitfalls</vt:lpstr>
      <vt:lpstr>Buffer overruns</vt:lpstr>
      <vt:lpstr>Why might that be a problem?</vt:lpstr>
      <vt:lpstr>End</vt:lpstr>
    </vt:vector>
  </TitlesOfParts>
  <Company>QUT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CAB202 Topic 1 - Structured Programming</dc:title>
  <dc:creator>Lawrence Buckingham</dc:creator>
  <cp:lastModifiedBy>Lawrence Buckingham</cp:lastModifiedBy>
  <cp:revision>265</cp:revision>
  <cp:lastPrinted>2016-07-11T03:46:36Z</cp:lastPrinted>
  <dcterms:created xsi:type="dcterms:W3CDTF">2015-02-23T00:09:25Z</dcterms:created>
  <dcterms:modified xsi:type="dcterms:W3CDTF">2019-07-30T09:27:14Z</dcterms:modified>
</cp:coreProperties>
</file>