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473" r:id="rId3"/>
    <p:sldId id="474" r:id="rId4"/>
    <p:sldId id="460" r:id="rId5"/>
    <p:sldId id="477" r:id="rId6"/>
    <p:sldId id="475" r:id="rId7"/>
    <p:sldId id="482" r:id="rId8"/>
    <p:sldId id="483" r:id="rId9"/>
    <p:sldId id="478" r:id="rId10"/>
    <p:sldId id="480" r:id="rId11"/>
    <p:sldId id="481" r:id="rId12"/>
    <p:sldId id="484" r:id="rId13"/>
    <p:sldId id="485" r:id="rId14"/>
    <p:sldId id="486" r:id="rId15"/>
    <p:sldId id="487" r:id="rId16"/>
    <p:sldId id="489" r:id="rId17"/>
    <p:sldId id="488" r:id="rId18"/>
    <p:sldId id="490" r:id="rId19"/>
    <p:sldId id="491" r:id="rId20"/>
    <p:sldId id="492" r:id="rId21"/>
    <p:sldId id="493" r:id="rId22"/>
    <p:sldId id="479" r:id="rId23"/>
    <p:sldId id="494" r:id="rId24"/>
    <p:sldId id="495" r:id="rId25"/>
    <p:sldId id="496" r:id="rId26"/>
    <p:sldId id="498" r:id="rId27"/>
    <p:sldId id="499" r:id="rId28"/>
    <p:sldId id="476" r:id="rId29"/>
    <p:sldId id="500" r:id="rId30"/>
    <p:sldId id="501" r:id="rId31"/>
    <p:sldId id="502" r:id="rId32"/>
    <p:sldId id="503" r:id="rId33"/>
    <p:sldId id="504" r:id="rId34"/>
    <p:sldId id="507" r:id="rId35"/>
    <p:sldId id="505" r:id="rId36"/>
    <p:sldId id="506" r:id="rId37"/>
    <p:sldId id="508" r:id="rId38"/>
    <p:sldId id="509" r:id="rId39"/>
    <p:sldId id="510" r:id="rId40"/>
    <p:sldId id="511" r:id="rId41"/>
    <p:sldId id="512" r:id="rId42"/>
    <p:sldId id="464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408" r:id="rId54"/>
  </p:sldIdLst>
  <p:sldSz cx="9144000" cy="6858000" type="screen4x3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21" autoAdjust="0"/>
    <p:restoredTop sz="88421" autoAdjust="0"/>
  </p:normalViewPr>
  <p:slideViewPr>
    <p:cSldViewPr>
      <p:cViewPr>
        <p:scale>
          <a:sx n="100" d="100"/>
          <a:sy n="100" d="100"/>
        </p:scale>
        <p:origin x="-1932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754"/>
    </p:cViewPr>
  </p:sorterViewPr>
  <p:notesViewPr>
    <p:cSldViewPr showGuides="1">
      <p:cViewPr varScale="1">
        <p:scale>
          <a:sx n="86" d="100"/>
          <a:sy n="86" d="100"/>
        </p:scale>
        <p:origin x="-3762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284" y="0"/>
            <a:ext cx="4306737" cy="34030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DD2A-1CCE-4A5A-9A06-5D0360B7F704}" type="datetimeFigureOut">
              <a:rPr lang="en-AU" smtClean="0"/>
              <a:t>14/08/2019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284" y="6465808"/>
            <a:ext cx="4306737" cy="3403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6E2DC-0B1E-4FCD-932F-E7181E916F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17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/>
          <a:lstStyle>
            <a:lvl1pPr algn="r">
              <a:defRPr sz="1300"/>
            </a:lvl1pPr>
          </a:lstStyle>
          <a:p>
            <a:fld id="{660A4844-21CA-489C-8F25-BDDC408EADF7}" type="datetimeFigureOut">
              <a:rPr lang="en-AU" smtClean="0"/>
              <a:t>14/08/2019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79" tIns="47839" rIns="95679" bIns="4783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5679" tIns="47839" rIns="95679" bIns="478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7" cy="340360"/>
          </a:xfrm>
          <a:prstGeom prst="rect">
            <a:avLst/>
          </a:prstGeom>
        </p:spPr>
        <p:txBody>
          <a:bodyPr vert="horz" lIns="95679" tIns="47839" rIns="95679" bIns="47839" rtlCol="0" anchor="b"/>
          <a:lstStyle>
            <a:lvl1pPr algn="r">
              <a:defRPr sz="1300"/>
            </a:lvl1pPr>
          </a:lstStyle>
          <a:p>
            <a:fld id="{133618EC-0EDB-459C-872A-6ADFE1E6C8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44463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67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9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614"/>
            <a:ext cx="8640960" cy="994122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buSzPct val="67000"/>
              <a:buFont typeface="Courier New" panose="02070309020205020404" pitchFamily="49" charset="0"/>
              <a:buChar char="o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buSzPct val="50000"/>
              <a:buFont typeface="Wingdings" panose="05000000000000000000" pitchFamily="2" charset="2"/>
              <a:buChar char="q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buSzPct val="50000"/>
              <a:defRPr sz="2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251520" y="6368979"/>
            <a:ext cx="6696744" cy="365125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</a:defRPr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075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32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08" y="6165304"/>
            <a:ext cx="1837405" cy="5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2313" y="635635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075EFFBC-850F-4343-B407-EE61201EB0E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74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6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9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16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52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93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56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52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075EFFBC-850F-4343-B407-EE61201EB0E9}" type="slidenum">
              <a:rPr lang="en-AU" smtClean="0"/>
              <a:pPr algn="l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37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pointers/" TargetMode="External"/><Relationship Id="rId2" Type="http://schemas.openxmlformats.org/officeDocument/2006/relationships/hyperlink" Target="https://qut.primo.exlibrisgroup.com/discovery/fulldisplay?docid=alma991009453267804001&amp;context=L&amp;vid=61QUT_INST:61QUT&amp;lang=en&amp;search_scope=MyInst_and_CI&amp;adaptor=Local%20Search%20Eng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plusplus.com/reference/cstdio/" TargetMode="External"/><Relationship Id="rId4" Type="http://schemas.openxmlformats.org/officeDocument/2006/relationships/hyperlink" Target="https://devdocs.io/c/io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fopen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fscanf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o/fscanf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Topic </a:t>
            </a:r>
            <a:r>
              <a:rPr lang="en-AU" sz="3600" dirty="0" smtClean="0"/>
              <a:t>4: Pointers, Command line arguments, Streams </a:t>
            </a:r>
            <a:endParaRPr lang="en-AU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CAB202 – Microprocessors and Digital Systems</a:t>
            </a:r>
          </a:p>
          <a:p>
            <a:r>
              <a:rPr lang="en-AU" sz="2000" dirty="0" smtClean="0"/>
              <a:t>Unit Coordinator: Luis Mejias Alvarez</a:t>
            </a:r>
          </a:p>
          <a:p>
            <a:r>
              <a:rPr lang="en-AU" sz="2000" dirty="0" smtClean="0"/>
              <a:t>Lecturer: </a:t>
            </a:r>
            <a:r>
              <a:rPr lang="en-AU" sz="2000" dirty="0"/>
              <a:t>Lawrence Buckingham</a:t>
            </a:r>
          </a:p>
        </p:txBody>
      </p:sp>
    </p:spTree>
    <p:extLst>
      <p:ext uri="{BB962C8B-B14F-4D97-AF65-F5344CB8AC3E}">
        <p14:creationId xmlns:p14="http://schemas.microsoft.com/office/powerpoint/2010/main" val="31468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err="1" smtClean="0"/>
              <a:t>showmem</a:t>
            </a:r>
            <a:r>
              <a:rPr lang="en-AU" sz="2800" dirty="0" smtClean="0"/>
              <a:t> displays the contents of memory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13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11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2348880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address is pointer to "anything"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848" y="908720"/>
            <a:ext cx="1872208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2771800" y="980728"/>
            <a:ext cx="1080120" cy="1656184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9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12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2348880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size is an </a:t>
            </a:r>
            <a:r>
              <a:rPr lang="en-AU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8064" y="908720"/>
            <a:ext cx="1224136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3581890" y="170638"/>
            <a:ext cx="1080120" cy="3276364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9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1520" y="2348880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label is a string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16216" y="908720"/>
            <a:ext cx="1512168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4337974" y="-585446"/>
            <a:ext cx="1080120" cy="4788532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14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mem: pointer to byte, at address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1556792"/>
            <a:ext cx="3960440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1349642" y="3122966"/>
            <a:ext cx="3816424" cy="1404156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15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Declare a constant that we use later.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1892556"/>
            <a:ext cx="3960440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1517524" y="3290848"/>
            <a:ext cx="3480660" cy="1404156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0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16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Print the label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2204864"/>
            <a:ext cx="3960440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1673678" y="3447002"/>
            <a:ext cx="3168352" cy="1404156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3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17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Use a loop to traverse the memory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2869120"/>
            <a:ext cx="4104456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2041810" y="3743126"/>
            <a:ext cx="2504096" cy="1476164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9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18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Display the value of a single byte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3517192"/>
            <a:ext cx="4104456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2365846" y="4067162"/>
            <a:ext cx="1856024" cy="1476164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2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19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If counter is one less than a multiple of wrap, advance to new line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4157172"/>
            <a:ext cx="5688632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3585936" y="4495164"/>
            <a:ext cx="1216044" cy="1260140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98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0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20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Keep doing this until all bytes have been displayed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2852936"/>
            <a:ext cx="5688632" cy="20162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3761910" y="4671138"/>
            <a:ext cx="864096" cy="1260140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94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showmem</a:t>
            </a:r>
            <a:r>
              <a:rPr lang="en-AU" dirty="0" smtClean="0"/>
              <a:t> parameters: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21</a:t>
            </a:fld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152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73325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Finally, advance to new line if didn't already do that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9712" y="5141008"/>
            <a:ext cx="5688632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0"/>
            <a:endCxn id="5" idx="2"/>
          </p:cNvCxnSpPr>
          <p:nvPr/>
        </p:nvCxnSpPr>
        <p:spPr>
          <a:xfrm rot="5400000" flipH="1" flipV="1">
            <a:off x="4077854" y="4987082"/>
            <a:ext cx="232208" cy="1260140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</a:t>
            </a:r>
            <a:r>
              <a:rPr lang="en-AU" dirty="0" err="1" smtClean="0"/>
              <a:t>showmem</a:t>
            </a:r>
            <a:r>
              <a:rPr lang="en-AU" dirty="0" smtClean="0"/>
              <a:t> runs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22</a:t>
            </a:fld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90600"/>
            <a:ext cx="7038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9752" y="501317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Variable </a:t>
            </a:r>
            <a:r>
              <a:rPr lang="en-AU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occupies 4 bytes; three of them have zeroes.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268760"/>
            <a:ext cx="439248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7" idx="0"/>
            <a:endCxn id="8" idx="3"/>
          </p:cNvCxnSpPr>
          <p:nvPr/>
        </p:nvCxnSpPr>
        <p:spPr>
          <a:xfrm rot="16200000" flipV="1">
            <a:off x="3599892" y="3032956"/>
            <a:ext cx="3528392" cy="432048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48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Look at some other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1"/>
            <a:ext cx="8640960" cy="2952328"/>
          </a:xfrm>
        </p:spPr>
        <p:txBody>
          <a:bodyPr/>
          <a:lstStyle/>
          <a:p>
            <a:r>
              <a:rPr lang="en-AU" dirty="0" smtClean="0"/>
              <a:t>Add a float, a double, and a string.</a:t>
            </a:r>
          </a:p>
          <a:p>
            <a:pPr lvl="1"/>
            <a:r>
              <a:rPr lang="en-AU" dirty="0" smtClean="0"/>
              <a:t>When we show the string, </a:t>
            </a:r>
            <a:r>
              <a:rPr lang="en-AU" u="sng" dirty="0" smtClean="0"/>
              <a:t>don't</a:t>
            </a:r>
            <a:r>
              <a:rPr lang="en-AU" dirty="0" smtClean="0"/>
              <a:t> take the address, and use </a:t>
            </a:r>
            <a:r>
              <a:rPr lang="en-AU" u="sng" dirty="0" err="1" smtClean="0"/>
              <a:t>strlen</a:t>
            </a:r>
            <a:r>
              <a:rPr lang="en-AU" dirty="0" smtClean="0"/>
              <a:t> instead of </a:t>
            </a:r>
            <a:r>
              <a:rPr lang="en-AU" u="sng" dirty="0" err="1" smtClean="0"/>
              <a:t>sizeof</a:t>
            </a:r>
            <a:r>
              <a:rPr lang="en-AU" dirty="0" smtClean="0"/>
              <a:t>.</a:t>
            </a:r>
          </a:p>
          <a:p>
            <a:pPr lvl="1"/>
            <a:r>
              <a:rPr lang="en-AU" dirty="0" err="1" smtClean="0"/>
              <a:t>sizeof</a:t>
            </a:r>
            <a:r>
              <a:rPr lang="en-AU" dirty="0" smtClean="0"/>
              <a:t> does not work for strings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23</a:t>
            </a:fld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58" y="3573016"/>
            <a:ext cx="4398774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19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90600"/>
            <a:ext cx="7038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showmem2 runs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24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339752" y="501317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Variable </a:t>
            </a:r>
            <a:r>
              <a:rPr lang="en-AU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still occupies 4 bytes; three of them have zeroes.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268760"/>
            <a:ext cx="439248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7" idx="0"/>
            <a:endCxn id="8" idx="3"/>
          </p:cNvCxnSpPr>
          <p:nvPr/>
        </p:nvCxnSpPr>
        <p:spPr>
          <a:xfrm rot="16200000" flipV="1">
            <a:off x="3599892" y="3032956"/>
            <a:ext cx="3528392" cy="432048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07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90600"/>
            <a:ext cx="7038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showmem2 runs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25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339752" y="501317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Variable f is the same size as </a:t>
            </a:r>
            <a:r>
              <a:rPr lang="en-AU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, but the data is completely different.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1628800"/>
            <a:ext cx="439248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7" idx="0"/>
            <a:endCxn id="8" idx="3"/>
          </p:cNvCxnSpPr>
          <p:nvPr/>
        </p:nvCxnSpPr>
        <p:spPr>
          <a:xfrm rot="16200000" flipV="1">
            <a:off x="3779912" y="3212976"/>
            <a:ext cx="3168352" cy="432048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00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90600"/>
            <a:ext cx="7038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showmem2 runs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26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339752" y="501317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And d is bigger, with yet another completely different data layout.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2028480"/>
            <a:ext cx="439248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7" idx="0"/>
            <a:endCxn id="8" idx="3"/>
          </p:cNvCxnSpPr>
          <p:nvPr/>
        </p:nvCxnSpPr>
        <p:spPr>
          <a:xfrm rot="16200000" flipV="1">
            <a:off x="3979752" y="3412816"/>
            <a:ext cx="2768672" cy="432048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963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90600"/>
            <a:ext cx="70389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showmem2 runs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27</a:t>
            </a:fld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339752" y="5013176"/>
            <a:ext cx="6480720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While s contains two ASCII codes, '4' and '5'.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5576" y="2420888"/>
            <a:ext cx="4392488" cy="4320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7" idx="0"/>
            <a:endCxn id="8" idx="3"/>
          </p:cNvCxnSpPr>
          <p:nvPr/>
        </p:nvCxnSpPr>
        <p:spPr>
          <a:xfrm rot="16200000" flipV="1">
            <a:off x="4175956" y="3609020"/>
            <a:ext cx="2376264" cy="432048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05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Using pointers to insert data into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Send the address of a variable to a function if you want the value of the variable to change during the function call.</a:t>
            </a:r>
          </a:p>
          <a:p>
            <a:r>
              <a:rPr lang="en-AU" dirty="0" smtClean="0"/>
              <a:t>Especially useful if you need to return multiple results from a function.</a:t>
            </a:r>
          </a:p>
          <a:p>
            <a:r>
              <a:rPr lang="en-AU" dirty="0" smtClean="0"/>
              <a:t>Seen this already with </a:t>
            </a:r>
            <a:r>
              <a:rPr lang="en-AU" dirty="0" err="1" smtClean="0"/>
              <a:t>scanf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39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compute mean and </a:t>
            </a:r>
            <a:r>
              <a:rPr lang="en-AU" dirty="0" err="1" smtClean="0"/>
              <a:t>std</a:t>
            </a:r>
            <a:r>
              <a:rPr lang="en-AU" dirty="0" smtClean="0"/>
              <a:t> dev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29</a:t>
            </a:fld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80920" cy="486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47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Practical C Programming</a:t>
            </a:r>
            <a:endParaRPr lang="en-AU" dirty="0"/>
          </a:p>
          <a:p>
            <a:pPr lvl="1"/>
            <a:r>
              <a:rPr lang="en-AU" dirty="0"/>
              <a:t>Chapter </a:t>
            </a:r>
            <a:r>
              <a:rPr lang="en-AU" dirty="0" smtClean="0"/>
              <a:t>13 </a:t>
            </a:r>
            <a:r>
              <a:rPr lang="en-AU" dirty="0"/>
              <a:t>– </a:t>
            </a:r>
            <a:r>
              <a:rPr lang="en-AU" dirty="0" smtClean="0"/>
              <a:t>Pointers</a:t>
            </a:r>
            <a:endParaRPr lang="en-AU" dirty="0"/>
          </a:p>
          <a:p>
            <a:pPr lvl="1"/>
            <a:r>
              <a:rPr lang="en-AU" dirty="0" smtClean="0"/>
              <a:t>Chapter 14 </a:t>
            </a:r>
            <a:r>
              <a:rPr lang="en-AU" dirty="0"/>
              <a:t>– </a:t>
            </a:r>
            <a:r>
              <a:rPr lang="en-AU" dirty="0" smtClean="0"/>
              <a:t>File </a:t>
            </a:r>
            <a:r>
              <a:rPr lang="en-AU" dirty="0" err="1" smtClean="0"/>
              <a:t>Input/Output</a:t>
            </a:r>
            <a:endParaRPr lang="en-AU" dirty="0"/>
          </a:p>
          <a:p>
            <a:r>
              <a:rPr lang="en-AU" dirty="0" smtClean="0">
                <a:hlinkClick r:id="rId3"/>
              </a:rPr>
              <a:t>CPlusPlus.com Pointer Tutorial</a:t>
            </a:r>
            <a:endParaRPr lang="en-AU" dirty="0" smtClean="0">
              <a:hlinkClick r:id="rId4"/>
            </a:endParaRPr>
          </a:p>
          <a:p>
            <a:r>
              <a:rPr lang="en-AU" dirty="0" smtClean="0">
                <a:hlinkClick r:id="rId4"/>
              </a:rPr>
              <a:t>Devdocs.io/c/</a:t>
            </a:r>
            <a:r>
              <a:rPr lang="en-AU" dirty="0" err="1" smtClean="0">
                <a:hlinkClick r:id="rId4"/>
              </a:rPr>
              <a:t>io</a:t>
            </a:r>
            <a:endParaRPr lang="en-AU" dirty="0" smtClean="0"/>
          </a:p>
          <a:p>
            <a:r>
              <a:rPr lang="en-AU" dirty="0" smtClean="0">
                <a:hlinkClick r:id="rId5"/>
              </a:rPr>
              <a:t>CPlusPlus.com Reference </a:t>
            </a:r>
            <a:r>
              <a:rPr lang="en-AU" dirty="0" err="1" smtClean="0">
                <a:hlinkClick r:id="rId5"/>
              </a:rPr>
              <a:t>stdio.h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interesting part in main...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30</a:t>
            </a:fld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4103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75856" y="3356992"/>
            <a:ext cx="576064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rgbClr val="000000"/>
                </a:solidFill>
              </a:rPr>
              <a:t>Declare two local variables: mean, std.</a:t>
            </a:r>
            <a:br>
              <a:rPr lang="en-AU" dirty="0" smtClean="0">
                <a:solidFill>
                  <a:srgbClr val="000000"/>
                </a:solidFill>
              </a:rPr>
            </a:br>
            <a:r>
              <a:rPr lang="en-AU" dirty="0" smtClean="0">
                <a:solidFill>
                  <a:srgbClr val="000000"/>
                </a:solidFill>
              </a:rPr>
              <a:t>Send their addresses to </a:t>
            </a:r>
            <a:r>
              <a:rPr lang="en-AU" dirty="0" err="1" smtClean="0">
                <a:solidFill>
                  <a:srgbClr val="000000"/>
                </a:solidFill>
              </a:rPr>
              <a:t>get_stats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656" y="4797152"/>
            <a:ext cx="3528392" cy="576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3" idx="2"/>
            <a:endCxn id="5" idx="3"/>
          </p:cNvCxnSpPr>
          <p:nvPr/>
        </p:nvCxnSpPr>
        <p:spPr>
          <a:xfrm rot="5400000">
            <a:off x="5076056" y="4005064"/>
            <a:ext cx="1008112" cy="1152128"/>
          </a:xfrm>
          <a:prstGeom prst="bentConnector2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93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get_stats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31</a:t>
            </a:fld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9" y="1020073"/>
            <a:ext cx="7292340" cy="37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71600" y="5445224"/>
            <a:ext cx="576064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rgbClr val="000000"/>
                </a:solidFill>
              </a:rPr>
              <a:t>Here, mean and </a:t>
            </a:r>
            <a:r>
              <a:rPr lang="en-AU" dirty="0" err="1" smtClean="0">
                <a:solidFill>
                  <a:srgbClr val="000000"/>
                </a:solidFill>
              </a:rPr>
              <a:t>std</a:t>
            </a:r>
            <a:r>
              <a:rPr lang="en-AU" dirty="0" smtClean="0">
                <a:solidFill>
                  <a:srgbClr val="000000"/>
                </a:solidFill>
              </a:rPr>
              <a:t> are pointers to double.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972447"/>
            <a:ext cx="2808312" cy="4647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3851920" y="1437158"/>
            <a:ext cx="2448272" cy="400806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2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get_stats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32</a:t>
            </a:fld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9" y="1020073"/>
            <a:ext cx="7292340" cy="37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71600" y="5445224"/>
            <a:ext cx="576064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rgbClr val="000000"/>
                </a:solidFill>
              </a:rPr>
              <a:t>To get to their double value, dereference: </a:t>
            </a:r>
            <a:r>
              <a:rPr lang="en-AU" b="1" dirty="0" smtClean="0">
                <a:solidFill>
                  <a:srgbClr val="000000"/>
                </a:solidFill>
              </a:rPr>
              <a:t>*mean</a:t>
            </a:r>
            <a:r>
              <a:rPr lang="en-AU" dirty="0" smtClean="0">
                <a:solidFill>
                  <a:srgbClr val="000000"/>
                </a:solidFill>
              </a:rPr>
              <a:t> is a double, </a:t>
            </a:r>
            <a:r>
              <a:rPr lang="en-AU" b="1" dirty="0" smtClean="0">
                <a:solidFill>
                  <a:srgbClr val="000000"/>
                </a:solidFill>
              </a:rPr>
              <a:t>*</a:t>
            </a:r>
            <a:r>
              <a:rPr lang="en-AU" b="1" dirty="0" err="1" smtClean="0">
                <a:solidFill>
                  <a:srgbClr val="000000"/>
                </a:solidFill>
              </a:rPr>
              <a:t>std</a:t>
            </a:r>
            <a:r>
              <a:rPr lang="en-AU" dirty="0" smtClean="0">
                <a:solidFill>
                  <a:srgbClr val="000000"/>
                </a:solidFill>
              </a:rPr>
              <a:t> is a double.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3848" y="1988840"/>
            <a:ext cx="2232248" cy="4647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>
            <a:stCxn id="7" idx="0"/>
            <a:endCxn id="8" idx="2"/>
          </p:cNvCxnSpPr>
          <p:nvPr/>
        </p:nvCxnSpPr>
        <p:spPr>
          <a:xfrm flipV="1">
            <a:off x="3851920" y="2453551"/>
            <a:ext cx="468052" cy="299167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10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get_stats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33</a:t>
            </a:fld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9" y="1020073"/>
            <a:ext cx="7292340" cy="373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71600" y="5445224"/>
            <a:ext cx="5760640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 smtClean="0">
                <a:solidFill>
                  <a:srgbClr val="000000"/>
                </a:solidFill>
              </a:rPr>
              <a:t>To get to their double value, dereference: </a:t>
            </a:r>
            <a:r>
              <a:rPr lang="en-AU" b="1" dirty="0" smtClean="0">
                <a:solidFill>
                  <a:srgbClr val="000000"/>
                </a:solidFill>
              </a:rPr>
              <a:t>*mean</a:t>
            </a:r>
            <a:r>
              <a:rPr lang="en-AU" dirty="0" smtClean="0">
                <a:solidFill>
                  <a:srgbClr val="000000"/>
                </a:solidFill>
              </a:rPr>
              <a:t> is a double, </a:t>
            </a:r>
            <a:r>
              <a:rPr lang="en-AU" b="1" dirty="0" smtClean="0">
                <a:solidFill>
                  <a:srgbClr val="000000"/>
                </a:solidFill>
              </a:rPr>
              <a:t>*</a:t>
            </a:r>
            <a:r>
              <a:rPr lang="en-AU" b="1" dirty="0" err="1" smtClean="0">
                <a:solidFill>
                  <a:srgbClr val="000000"/>
                </a:solidFill>
              </a:rPr>
              <a:t>std</a:t>
            </a:r>
            <a:r>
              <a:rPr lang="en-AU" dirty="0" smtClean="0">
                <a:solidFill>
                  <a:srgbClr val="000000"/>
                </a:solidFill>
              </a:rPr>
              <a:t> is a double.</a:t>
            </a: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39952" y="4077072"/>
            <a:ext cx="2232248" cy="4647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6" name="Straight Arrow Connector 15"/>
          <p:cNvCxnSpPr>
            <a:stCxn id="7" idx="0"/>
            <a:endCxn id="8" idx="2"/>
          </p:cNvCxnSpPr>
          <p:nvPr/>
        </p:nvCxnSpPr>
        <p:spPr>
          <a:xfrm flipV="1">
            <a:off x="3851920" y="4541783"/>
            <a:ext cx="1404156" cy="90344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91680" y="3844716"/>
            <a:ext cx="648072" cy="6970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10" name="Straight Arrow Connector 9"/>
          <p:cNvCxnSpPr>
            <a:stCxn id="7" idx="0"/>
            <a:endCxn id="9" idx="2"/>
          </p:cNvCxnSpPr>
          <p:nvPr/>
        </p:nvCxnSpPr>
        <p:spPr>
          <a:xfrm flipH="1" flipV="1">
            <a:off x="2015716" y="4541783"/>
            <a:ext cx="1836204" cy="903441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6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</a:t>
            </a:r>
            <a:r>
              <a:rPr lang="en-AU" dirty="0" err="1" smtClean="0"/>
              <a:t>get_stats</a:t>
            </a:r>
            <a:r>
              <a:rPr lang="en-AU" dirty="0" smtClean="0"/>
              <a:t> runs...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5544616" cy="4857403"/>
          </a:xfrm>
        </p:spPr>
        <p:txBody>
          <a:bodyPr/>
          <a:lstStyle/>
          <a:p>
            <a:r>
              <a:rPr lang="en-AU" dirty="0" smtClean="0"/>
              <a:t>You can use the Watch Window to reveal the value of pointers, and the objects they point at:</a:t>
            </a:r>
          </a:p>
          <a:p>
            <a:pPr lvl="1"/>
            <a:r>
              <a:rPr lang="en-AU" b="1" dirty="0" smtClean="0"/>
              <a:t>mean</a:t>
            </a:r>
            <a:r>
              <a:rPr lang="en-AU" dirty="0" smtClean="0"/>
              <a:t> - a hexadecimal address</a:t>
            </a:r>
          </a:p>
          <a:p>
            <a:pPr lvl="1"/>
            <a:r>
              <a:rPr lang="en-AU" b="1" dirty="0" smtClean="0"/>
              <a:t>*mean</a:t>
            </a:r>
            <a:r>
              <a:rPr lang="en-AU" dirty="0" smtClean="0"/>
              <a:t> - a decimal formatted floating point value.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34</a:t>
            </a:fld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68760"/>
            <a:ext cx="29432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89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Command line arguments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1711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Secret parameters for main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main function accepts parameters</a:t>
            </a:r>
          </a:p>
          <a:p>
            <a:r>
              <a:rPr lang="en-AU" dirty="0" smtClean="0"/>
              <a:t>A more complete declaration of main is:</a:t>
            </a:r>
            <a:br>
              <a:rPr lang="en-AU" dirty="0" smtClean="0"/>
            </a:br>
            <a:r>
              <a:rPr lang="en-AU" b="1" dirty="0" err="1" smtClean="0"/>
              <a:t>int</a:t>
            </a:r>
            <a:r>
              <a:rPr lang="en-AU" b="1" dirty="0" smtClean="0"/>
              <a:t> main (</a:t>
            </a:r>
            <a:r>
              <a:rPr lang="en-AU" b="1" dirty="0" err="1" smtClean="0"/>
              <a:t>int</a:t>
            </a:r>
            <a:r>
              <a:rPr lang="en-AU" b="1" dirty="0" smtClean="0"/>
              <a:t> </a:t>
            </a:r>
            <a:r>
              <a:rPr lang="en-AU" b="1" dirty="0" err="1" smtClean="0"/>
              <a:t>argc</a:t>
            </a:r>
            <a:r>
              <a:rPr lang="en-AU" b="1" dirty="0" smtClean="0"/>
              <a:t>, char *</a:t>
            </a:r>
            <a:r>
              <a:rPr lang="en-AU" b="1" dirty="0" err="1" smtClean="0"/>
              <a:t>argv</a:t>
            </a:r>
            <a:r>
              <a:rPr lang="en-AU" b="1" dirty="0" smtClean="0"/>
              <a:t>[])</a:t>
            </a:r>
          </a:p>
          <a:p>
            <a:r>
              <a:rPr lang="en-AU" dirty="0" smtClean="0"/>
              <a:t>Interpretation:</a:t>
            </a:r>
          </a:p>
          <a:p>
            <a:pPr lvl="1"/>
            <a:r>
              <a:rPr lang="en-AU" b="1" dirty="0" err="1" smtClean="0"/>
              <a:t>argc</a:t>
            </a:r>
            <a:r>
              <a:rPr lang="en-AU" dirty="0" smtClean="0"/>
              <a:t> is an </a:t>
            </a:r>
            <a:r>
              <a:rPr lang="en-AU" b="1" dirty="0" err="1" smtClean="0"/>
              <a:t>int</a:t>
            </a:r>
            <a:r>
              <a:rPr lang="en-AU" dirty="0" smtClean="0"/>
              <a:t>, which tells us how many valid elements there are in </a:t>
            </a:r>
            <a:r>
              <a:rPr lang="en-AU" b="1" dirty="0" err="1" smtClean="0"/>
              <a:t>argv</a:t>
            </a:r>
            <a:endParaRPr lang="en-AU" b="1" dirty="0" smtClean="0"/>
          </a:p>
          <a:p>
            <a:pPr lvl="1"/>
            <a:r>
              <a:rPr lang="en-AU" b="1" dirty="0" err="1" smtClean="0"/>
              <a:t>argv</a:t>
            </a:r>
            <a:r>
              <a:rPr lang="en-AU" dirty="0" smtClean="0"/>
              <a:t> is an array of strings</a:t>
            </a:r>
          </a:p>
          <a:p>
            <a:pPr lvl="1"/>
            <a:r>
              <a:rPr lang="en-AU" dirty="0" smtClean="0"/>
              <a:t>Sometimes you see it written as</a:t>
            </a:r>
            <a:br>
              <a:rPr lang="en-AU" dirty="0" smtClean="0"/>
            </a:br>
            <a:r>
              <a:rPr lang="en-AU" b="1" dirty="0" smtClean="0"/>
              <a:t>char **</a:t>
            </a:r>
            <a:r>
              <a:rPr lang="en-AU" b="1" dirty="0" err="1" smtClean="0"/>
              <a:t>argv</a:t>
            </a:r>
            <a:r>
              <a:rPr lang="en-AU" dirty="0" smtClean="0"/>
              <a:t> --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21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</a:t>
            </a:r>
            <a:r>
              <a:rPr lang="en-AU" dirty="0" err="1" smtClean="0"/>
              <a:t>echo_args.c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1"/>
            <a:ext cx="8640960" cy="1080120"/>
          </a:xfrm>
        </p:spPr>
        <p:txBody>
          <a:bodyPr/>
          <a:lstStyle/>
          <a:p>
            <a:r>
              <a:rPr lang="en-AU" dirty="0" smtClean="0"/>
              <a:t>Traverse the command line </a:t>
            </a:r>
            <a:r>
              <a:rPr lang="en-AU" dirty="0" err="1" smtClean="0"/>
              <a:t>argumetns</a:t>
            </a:r>
            <a:r>
              <a:rPr lang="en-AU" dirty="0" smtClean="0"/>
              <a:t> and echo them to standard output stream.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37</a:t>
            </a:fld>
            <a:endParaRPr lang="en-A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9" y="2633663"/>
            <a:ext cx="770096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377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</a:t>
            </a:r>
            <a:r>
              <a:rPr lang="en-AU" dirty="0" err="1" smtClean="0"/>
              <a:t>echo_args</a:t>
            </a:r>
            <a:r>
              <a:rPr lang="en-AU" dirty="0" smtClean="0"/>
              <a:t> runs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 smtClean="0"/>
              <a:t>Lawrence@WIN-HK5JCU2LBGD </a:t>
            </a:r>
            <a:r>
              <a:rPr lang="en-AU" sz="1600" dirty="0"/>
              <a:t>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one two three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'one'</a:t>
            </a:r>
          </a:p>
          <a:p>
            <a:pPr marL="0" indent="0">
              <a:buNone/>
            </a:pPr>
            <a:r>
              <a:rPr lang="en-AU" sz="1600" dirty="0"/>
              <a:t>argument 2 is 'two'</a:t>
            </a:r>
          </a:p>
          <a:p>
            <a:pPr marL="0" indent="0">
              <a:buNone/>
            </a:pPr>
            <a:r>
              <a:rPr lang="en-AU" sz="1600" dirty="0"/>
              <a:t>argument 3 is 'three'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"one two three" four "five six seven"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 two three'</a:t>
            </a:r>
          </a:p>
          <a:p>
            <a:pPr marL="0" indent="0">
              <a:buNone/>
            </a:pPr>
            <a:r>
              <a:rPr lang="en-AU" sz="1600" dirty="0"/>
              <a:t>argument 2 is 'four'</a:t>
            </a:r>
          </a:p>
          <a:p>
            <a:pPr marL="0" indent="0">
              <a:buNone/>
            </a:pPr>
            <a:r>
              <a:rPr lang="en-AU" sz="1600" dirty="0"/>
              <a:t>argument 3 is 'five six seven</a:t>
            </a:r>
            <a:r>
              <a:rPr lang="en-AU" sz="1600" dirty="0" smtClean="0"/>
              <a:t>'</a:t>
            </a:r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1215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</a:t>
            </a:r>
            <a:r>
              <a:rPr lang="en-AU" dirty="0" err="1" smtClean="0"/>
              <a:t>echo_args</a:t>
            </a:r>
            <a:r>
              <a:rPr lang="en-AU" dirty="0" smtClean="0"/>
              <a:t> runs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 smtClean="0"/>
              <a:t>Lawrence@WIN-HK5JCU2LBGD </a:t>
            </a:r>
            <a:r>
              <a:rPr lang="en-AU" sz="1600" dirty="0"/>
              <a:t>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one two three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'one'</a:t>
            </a:r>
          </a:p>
          <a:p>
            <a:pPr marL="0" indent="0">
              <a:buNone/>
            </a:pPr>
            <a:r>
              <a:rPr lang="en-AU" sz="1600" dirty="0"/>
              <a:t>argument 2 is 'two'</a:t>
            </a:r>
          </a:p>
          <a:p>
            <a:pPr marL="0" indent="0">
              <a:buNone/>
            </a:pPr>
            <a:r>
              <a:rPr lang="en-AU" sz="1600" dirty="0"/>
              <a:t>argument 3 is 'three'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"one two three" four "five six seven"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 two three'</a:t>
            </a:r>
          </a:p>
          <a:p>
            <a:pPr marL="0" indent="0">
              <a:buNone/>
            </a:pPr>
            <a:r>
              <a:rPr lang="en-AU" sz="1600" dirty="0"/>
              <a:t>argument 2 is 'four'</a:t>
            </a:r>
          </a:p>
          <a:p>
            <a:pPr marL="0" indent="0">
              <a:buNone/>
            </a:pPr>
            <a:r>
              <a:rPr lang="en-AU" sz="1600" dirty="0"/>
              <a:t>argument 3 is 'five six seven</a:t>
            </a:r>
            <a:r>
              <a:rPr lang="en-AU" sz="1600" dirty="0" smtClean="0"/>
              <a:t>'</a:t>
            </a:r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211960" y="5229200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argv[0] is the name of the program.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702" y="1628800"/>
            <a:ext cx="3204170" cy="3600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5" idx="0"/>
            <a:endCxn id="6" idx="2"/>
          </p:cNvCxnSpPr>
          <p:nvPr/>
        </p:nvCxnSpPr>
        <p:spPr>
          <a:xfrm rot="16200000" flipV="1">
            <a:off x="2510818" y="1295809"/>
            <a:ext cx="3240360" cy="4626421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5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Pointers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2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</a:t>
            </a:r>
            <a:r>
              <a:rPr lang="en-AU" dirty="0" err="1" smtClean="0"/>
              <a:t>echo_args</a:t>
            </a:r>
            <a:r>
              <a:rPr lang="en-AU" dirty="0" smtClean="0"/>
              <a:t> runs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 smtClean="0"/>
              <a:t>Lawrence@WIN-HK5JCU2LBGD </a:t>
            </a:r>
            <a:r>
              <a:rPr lang="en-AU" sz="1600" dirty="0"/>
              <a:t>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one two three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'one'</a:t>
            </a:r>
          </a:p>
          <a:p>
            <a:pPr marL="0" indent="0">
              <a:buNone/>
            </a:pPr>
            <a:r>
              <a:rPr lang="en-AU" sz="1600" dirty="0"/>
              <a:t>argument 2 is 'two'</a:t>
            </a:r>
          </a:p>
          <a:p>
            <a:pPr marL="0" indent="0">
              <a:buNone/>
            </a:pPr>
            <a:r>
              <a:rPr lang="en-AU" sz="1600" dirty="0"/>
              <a:t>argument 3 is 'three'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"one two three" four "five six seven"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 two three'</a:t>
            </a:r>
          </a:p>
          <a:p>
            <a:pPr marL="0" indent="0">
              <a:buNone/>
            </a:pPr>
            <a:r>
              <a:rPr lang="en-AU" sz="1600" dirty="0"/>
              <a:t>argument 2 is 'four'</a:t>
            </a:r>
          </a:p>
          <a:p>
            <a:pPr marL="0" indent="0">
              <a:buNone/>
            </a:pPr>
            <a:r>
              <a:rPr lang="en-AU" sz="1600" dirty="0"/>
              <a:t>argument 3 is 'five six seven</a:t>
            </a:r>
            <a:r>
              <a:rPr lang="en-AU" sz="1600" dirty="0" smtClean="0"/>
              <a:t>'</a:t>
            </a:r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40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211960" y="5229200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"proper" arguments appear at 1, 2, ... (argc-1).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702" y="3112392"/>
            <a:ext cx="3204170" cy="9646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5" idx="0"/>
            <a:endCxn id="6" idx="2"/>
          </p:cNvCxnSpPr>
          <p:nvPr/>
        </p:nvCxnSpPr>
        <p:spPr>
          <a:xfrm rot="16200000" flipV="1">
            <a:off x="3554934" y="2339925"/>
            <a:ext cx="1152129" cy="4626421"/>
          </a:xfrm>
          <a:prstGeom prst="bentConnector3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01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When </a:t>
            </a:r>
            <a:r>
              <a:rPr lang="en-AU" dirty="0" err="1" smtClean="0"/>
              <a:t>echo_args</a:t>
            </a:r>
            <a:r>
              <a:rPr lang="en-AU" dirty="0" smtClean="0"/>
              <a:t> runs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 smtClean="0"/>
              <a:t>Lawrence@WIN-HK5JCU2LBGD </a:t>
            </a:r>
            <a:r>
              <a:rPr lang="en-AU" sz="1600" dirty="0"/>
              <a:t>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endParaRPr lang="en-AU" sz="1600" dirty="0"/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one two three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'one'</a:t>
            </a:r>
          </a:p>
          <a:p>
            <a:pPr marL="0" indent="0">
              <a:buNone/>
            </a:pPr>
            <a:r>
              <a:rPr lang="en-AU" sz="1600" dirty="0"/>
              <a:t>argument 2 is 'two'</a:t>
            </a:r>
          </a:p>
          <a:p>
            <a:pPr marL="0" indent="0">
              <a:buNone/>
            </a:pPr>
            <a:r>
              <a:rPr lang="en-AU" sz="1600" dirty="0"/>
              <a:t>argument 3 is 'three'</a:t>
            </a:r>
          </a:p>
          <a:p>
            <a:pPr marL="0" indent="0">
              <a:buNone/>
            </a:pPr>
            <a:endParaRPr lang="en-AU" sz="1600" dirty="0"/>
          </a:p>
          <a:p>
            <a:pPr marL="0" indent="0">
              <a:buNone/>
            </a:pPr>
            <a:r>
              <a:rPr lang="en-AU" sz="1600" dirty="0"/>
              <a:t>Lawrence@WIN-HK5JCU2LBGD /</a:t>
            </a:r>
            <a:r>
              <a:rPr lang="en-AU" sz="1600" dirty="0" err="1"/>
              <a:t>cygdrive</a:t>
            </a:r>
            <a:r>
              <a:rPr lang="en-AU" sz="1600" dirty="0"/>
              <a:t>/c/cab202_software/Work/Topic04-practice</a:t>
            </a:r>
          </a:p>
          <a:p>
            <a:pPr marL="0" indent="0">
              <a:buNone/>
            </a:pPr>
            <a:r>
              <a:rPr lang="en-AU" sz="1600" dirty="0"/>
              <a:t>$ ./</a:t>
            </a:r>
            <a:r>
              <a:rPr lang="en-AU" sz="1600" dirty="0" err="1"/>
              <a:t>echo_args</a:t>
            </a:r>
            <a:r>
              <a:rPr lang="en-AU" sz="1600" dirty="0"/>
              <a:t> "one two three" four "five six seven"</a:t>
            </a:r>
          </a:p>
          <a:p>
            <a:pPr marL="0" indent="0">
              <a:buNone/>
            </a:pPr>
            <a:r>
              <a:rPr lang="en-AU" sz="1600" dirty="0"/>
              <a:t>argument 0 is './</a:t>
            </a:r>
            <a:r>
              <a:rPr lang="en-AU" sz="1600" dirty="0" err="1"/>
              <a:t>echo_args</a:t>
            </a:r>
            <a:r>
              <a:rPr lang="en-AU" sz="1600" dirty="0"/>
              <a:t>'</a:t>
            </a:r>
          </a:p>
          <a:p>
            <a:pPr marL="0" indent="0">
              <a:buNone/>
            </a:pPr>
            <a:r>
              <a:rPr lang="en-AU" sz="1600" dirty="0"/>
              <a:t>argument 1 is 'one two three'</a:t>
            </a:r>
          </a:p>
          <a:p>
            <a:pPr marL="0" indent="0">
              <a:buNone/>
            </a:pPr>
            <a:r>
              <a:rPr lang="en-AU" sz="1600" dirty="0"/>
              <a:t>argument 2 is 'four'</a:t>
            </a:r>
          </a:p>
          <a:p>
            <a:pPr marL="0" indent="0">
              <a:buNone/>
            </a:pPr>
            <a:r>
              <a:rPr lang="en-AU" sz="1600" dirty="0"/>
              <a:t>argument 3 is 'five six seven</a:t>
            </a:r>
            <a:r>
              <a:rPr lang="en-AU" sz="1600" dirty="0" smtClean="0"/>
              <a:t>'</a:t>
            </a:r>
            <a:endParaRPr lang="en-AU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41</a:t>
            </a:fld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4211960" y="5229200"/>
            <a:ext cx="4464496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args</a:t>
            </a:r>
            <a:r>
              <a:rPr lang="en-AU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 with spaces can be glued together with quotes or double quotes.</a:t>
            </a:r>
            <a:endParaRPr lang="en-AU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1055" y="4530837"/>
            <a:ext cx="1794841" cy="410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cxnSp>
        <p:nvCxnSpPr>
          <p:cNvPr id="7" name="Elbow Connector 6"/>
          <p:cNvCxnSpPr>
            <a:stCxn id="5" idx="0"/>
            <a:endCxn id="6" idx="2"/>
          </p:cNvCxnSpPr>
          <p:nvPr/>
        </p:nvCxnSpPr>
        <p:spPr>
          <a:xfrm rot="16200000" flipV="1">
            <a:off x="4447326" y="3232318"/>
            <a:ext cx="288032" cy="370573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15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11" y="2636912"/>
            <a:ext cx="8640960" cy="994122"/>
          </a:xfrm>
        </p:spPr>
        <p:txBody>
          <a:bodyPr/>
          <a:lstStyle/>
          <a:p>
            <a:r>
              <a:rPr lang="en-AU" dirty="0" smtClean="0"/>
              <a:t>Formatted File I/O With Streams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20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We've been using streams since week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Streams are defined in &lt;</a:t>
            </a:r>
            <a:r>
              <a:rPr lang="en-AU" dirty="0" err="1" smtClean="0"/>
              <a:t>stdio.h</a:t>
            </a:r>
            <a:r>
              <a:rPr lang="en-AU" dirty="0" smtClean="0"/>
              <a:t>&gt;</a:t>
            </a:r>
          </a:p>
          <a:p>
            <a:r>
              <a:rPr lang="en-AU" dirty="0" smtClean="0"/>
              <a:t>The type FILE used in &lt;</a:t>
            </a:r>
            <a:r>
              <a:rPr lang="en-AU" dirty="0" err="1" smtClean="0"/>
              <a:t>stdio.h</a:t>
            </a:r>
            <a:r>
              <a:rPr lang="en-AU" dirty="0" smtClean="0"/>
              <a:t>&gt; is actually more general then physical files on disk.</a:t>
            </a:r>
          </a:p>
          <a:p>
            <a:pPr lvl="1"/>
            <a:r>
              <a:rPr lang="en-AU" dirty="0" smtClean="0"/>
              <a:t>Includes other kinds of sequential character sources and sinks</a:t>
            </a:r>
          </a:p>
          <a:p>
            <a:pPr lvl="1"/>
            <a:r>
              <a:rPr lang="en-AU" dirty="0" smtClean="0"/>
              <a:t>Terminal, keyboard, pipes</a:t>
            </a:r>
          </a:p>
          <a:p>
            <a:pPr lvl="1"/>
            <a:r>
              <a:rPr lang="en-AU" dirty="0" smtClean="0"/>
              <a:t>Which is how input and output redirection can work.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2740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Useful functions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err="1" smtClean="0"/>
              <a:t>fopen</a:t>
            </a:r>
            <a:r>
              <a:rPr lang="en-AU" dirty="0"/>
              <a:t> </a:t>
            </a:r>
            <a:r>
              <a:rPr lang="en-AU" dirty="0" smtClean="0"/>
              <a:t>- establishes a connection to a stream for reading, writing, or a mixture of these</a:t>
            </a:r>
          </a:p>
          <a:p>
            <a:r>
              <a:rPr lang="en-AU" b="1" dirty="0" err="1" smtClean="0"/>
              <a:t>feof</a:t>
            </a:r>
            <a:r>
              <a:rPr lang="en-AU" dirty="0" smtClean="0"/>
              <a:t> - lets us find out if we have reached the end of an input stream</a:t>
            </a:r>
          </a:p>
          <a:p>
            <a:r>
              <a:rPr lang="en-AU" b="1" dirty="0" err="1" smtClean="0"/>
              <a:t>fscanf</a:t>
            </a:r>
            <a:r>
              <a:rPr lang="en-AU" dirty="0" smtClean="0"/>
              <a:t> - formatted input from stream</a:t>
            </a:r>
          </a:p>
          <a:p>
            <a:r>
              <a:rPr lang="en-AU" b="1" dirty="0" err="1" smtClean="0"/>
              <a:t>fprintf</a:t>
            </a:r>
            <a:r>
              <a:rPr lang="en-AU" dirty="0" smtClean="0"/>
              <a:t> - formatted output to stream</a:t>
            </a:r>
          </a:p>
          <a:p>
            <a:r>
              <a:rPr lang="en-AU" b="1" dirty="0" err="1" smtClean="0"/>
              <a:t>fclose</a:t>
            </a:r>
            <a:r>
              <a:rPr lang="en-AU" dirty="0" smtClean="0"/>
              <a:t> - shuts down a connection to a stream</a:t>
            </a:r>
          </a:p>
          <a:p>
            <a:pPr lvl="1"/>
            <a:r>
              <a:rPr lang="en-AU" dirty="0" smtClean="0"/>
              <a:t>flushes any unwritten data to output stream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1776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fopen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FILE * </a:t>
            </a:r>
            <a:r>
              <a:rPr lang="fr-FR" b="1" dirty="0" err="1"/>
              <a:t>fopen</a:t>
            </a:r>
            <a:r>
              <a:rPr lang="fr-FR" b="1" dirty="0"/>
              <a:t> ( </a:t>
            </a:r>
            <a:r>
              <a:rPr lang="fr-FR" b="1" dirty="0" err="1"/>
              <a:t>const</a:t>
            </a:r>
            <a:r>
              <a:rPr lang="fr-FR" b="1" dirty="0"/>
              <a:t> char * </a:t>
            </a:r>
            <a:r>
              <a:rPr lang="fr-FR" b="1" dirty="0" err="1"/>
              <a:t>filename</a:t>
            </a:r>
            <a:r>
              <a:rPr lang="fr-FR" b="1" dirty="0"/>
              <a:t>, </a:t>
            </a:r>
            <a:r>
              <a:rPr lang="fr-FR" b="1" dirty="0" err="1"/>
              <a:t>const</a:t>
            </a:r>
            <a:r>
              <a:rPr lang="fr-FR" b="1" dirty="0"/>
              <a:t> char * mode </a:t>
            </a:r>
            <a:r>
              <a:rPr lang="fr-FR" b="1" dirty="0" smtClean="0"/>
              <a:t>);</a:t>
            </a:r>
          </a:p>
          <a:p>
            <a:r>
              <a:rPr lang="fr-FR" b="1" dirty="0" err="1" smtClean="0"/>
              <a:t>filename</a:t>
            </a:r>
            <a:r>
              <a:rPr lang="fr-FR" dirty="0" smtClean="0"/>
              <a:t>: string </a:t>
            </a:r>
            <a:r>
              <a:rPr lang="fr-FR" dirty="0" err="1" smtClean="0"/>
              <a:t>containing</a:t>
            </a:r>
            <a:r>
              <a:rPr lang="fr-FR" dirty="0" smtClean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of file</a:t>
            </a:r>
          </a:p>
          <a:p>
            <a:r>
              <a:rPr lang="fr-FR" b="1" dirty="0" smtClean="0"/>
              <a:t>mode</a:t>
            </a:r>
            <a:r>
              <a:rPr lang="fr-FR" dirty="0" smtClean="0"/>
              <a:t>: string, file </a:t>
            </a:r>
            <a:r>
              <a:rPr lang="fr-FR" dirty="0" err="1" smtClean="0"/>
              <a:t>access</a:t>
            </a:r>
            <a:r>
              <a:rPr lang="fr-FR" dirty="0" smtClean="0"/>
              <a:t> mode.</a:t>
            </a:r>
          </a:p>
          <a:p>
            <a:pPr lvl="1"/>
            <a:r>
              <a:rPr lang="fr-FR" dirty="0" err="1" smtClean="0"/>
              <a:t>Probably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to use </a:t>
            </a:r>
            <a:r>
              <a:rPr lang="fr-FR" b="1" dirty="0" smtClean="0"/>
              <a:t>"r"</a:t>
            </a:r>
            <a:r>
              <a:rPr lang="fr-FR" dirty="0" smtClean="0"/>
              <a:t> in CAB202.</a:t>
            </a:r>
          </a:p>
          <a:p>
            <a:pPr lvl="1"/>
            <a:r>
              <a:rPr lang="fr-FR" dirty="0" smtClean="0">
                <a:hlinkClick r:id="rId2"/>
              </a:rPr>
              <a:t>http://www.cplusplus.com/reference/cstdio/fopen/</a:t>
            </a:r>
            <a:r>
              <a:rPr lang="fr-FR" dirty="0" smtClean="0"/>
              <a:t> for more.</a:t>
            </a:r>
          </a:p>
          <a:p>
            <a:r>
              <a:rPr lang="fr-FR" dirty="0" err="1" smtClean="0"/>
              <a:t>Returns</a:t>
            </a:r>
            <a:r>
              <a:rPr lang="fr-FR" dirty="0" smtClean="0"/>
              <a:t> pointer to FILE </a:t>
            </a:r>
            <a:r>
              <a:rPr lang="fr-FR" dirty="0" err="1" smtClean="0"/>
              <a:t>object</a:t>
            </a:r>
            <a:r>
              <a:rPr lang="fr-FR" dirty="0" smtClean="0"/>
              <a:t> if </a:t>
            </a:r>
            <a:r>
              <a:rPr lang="fr-FR" dirty="0" err="1" smtClean="0"/>
              <a:t>success</a:t>
            </a:r>
            <a:endParaRPr lang="fr-FR" dirty="0" smtClean="0"/>
          </a:p>
          <a:p>
            <a:r>
              <a:rPr lang="fr-FR" dirty="0" err="1" smtClean="0"/>
              <a:t>Returns</a:t>
            </a:r>
            <a:r>
              <a:rPr lang="fr-FR" dirty="0" smtClean="0"/>
              <a:t> NULL if </a:t>
            </a:r>
            <a:r>
              <a:rPr lang="fr-FR" dirty="0" err="1" smtClean="0"/>
              <a:t>cannot</a:t>
            </a:r>
            <a:r>
              <a:rPr lang="fr-FR" dirty="0" smtClean="0"/>
              <a:t> open in </a:t>
            </a:r>
            <a:r>
              <a:rPr lang="fr-FR" dirty="0" err="1" smtClean="0"/>
              <a:t>requested</a:t>
            </a:r>
            <a:r>
              <a:rPr lang="fr-FR" dirty="0" smtClean="0"/>
              <a:t>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3302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feof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/>
              <a:t>int</a:t>
            </a:r>
            <a:r>
              <a:rPr lang="en-AU" b="1" dirty="0"/>
              <a:t> </a:t>
            </a:r>
            <a:r>
              <a:rPr lang="en-AU" b="1" dirty="0" err="1"/>
              <a:t>feof</a:t>
            </a:r>
            <a:r>
              <a:rPr lang="en-AU" b="1" dirty="0"/>
              <a:t> ( FILE * stream </a:t>
            </a:r>
            <a:r>
              <a:rPr lang="en-AU" b="1" dirty="0" smtClean="0"/>
              <a:t>);</a:t>
            </a:r>
          </a:p>
          <a:p>
            <a:r>
              <a:rPr lang="en-AU" dirty="0" smtClean="0"/>
              <a:t>Returns non-zero after we have attempted to read at or past the end of the available data in the stream.</a:t>
            </a:r>
          </a:p>
          <a:p>
            <a:r>
              <a:rPr lang="en-AU" dirty="0" smtClean="0"/>
              <a:t>Typical use:</a:t>
            </a:r>
            <a:br>
              <a:rPr lang="en-AU" dirty="0" smtClean="0"/>
            </a:br>
            <a:r>
              <a:rPr lang="en-AU" b="1" dirty="0" smtClean="0"/>
              <a:t>while ( ! </a:t>
            </a:r>
            <a:r>
              <a:rPr lang="en-AU" b="1" dirty="0" err="1" smtClean="0"/>
              <a:t>feof</a:t>
            </a:r>
            <a:r>
              <a:rPr lang="en-AU" b="1" dirty="0" smtClean="0"/>
              <a:t>( </a:t>
            </a:r>
            <a:r>
              <a:rPr lang="en-AU" b="1" dirty="0" err="1" smtClean="0"/>
              <a:t>mystream</a:t>
            </a:r>
            <a:r>
              <a:rPr lang="en-AU" b="1" dirty="0" smtClean="0"/>
              <a:t> ) ) {</a:t>
            </a:r>
            <a:br>
              <a:rPr lang="en-AU" b="1" dirty="0" smtClean="0"/>
            </a:br>
            <a:r>
              <a:rPr lang="en-AU" b="1" dirty="0" smtClean="0"/>
              <a:t>   // read data</a:t>
            </a:r>
            <a:br>
              <a:rPr lang="en-AU" b="1" dirty="0" smtClean="0"/>
            </a:br>
            <a:r>
              <a:rPr lang="en-AU" b="1" dirty="0" smtClean="0"/>
              <a:t>   // process data</a:t>
            </a:r>
            <a:br>
              <a:rPr lang="en-AU" b="1" dirty="0" smtClean="0"/>
            </a:br>
            <a:r>
              <a:rPr lang="en-AU" b="1" dirty="0" smtClean="0"/>
              <a:t>}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15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fscanf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err="1"/>
              <a:t>int</a:t>
            </a:r>
            <a:r>
              <a:rPr lang="en-AU" b="1" dirty="0"/>
              <a:t> </a:t>
            </a:r>
            <a:r>
              <a:rPr lang="en-AU" b="1" dirty="0" err="1"/>
              <a:t>fscanf</a:t>
            </a:r>
            <a:r>
              <a:rPr lang="en-AU" b="1" dirty="0"/>
              <a:t> ( FILE * stream, </a:t>
            </a:r>
            <a:r>
              <a:rPr lang="en-AU" b="1" dirty="0" err="1"/>
              <a:t>const</a:t>
            </a:r>
            <a:r>
              <a:rPr lang="en-AU" b="1" dirty="0"/>
              <a:t> char * format, ... </a:t>
            </a:r>
            <a:r>
              <a:rPr lang="en-AU" b="1" dirty="0" smtClean="0"/>
              <a:t>);</a:t>
            </a:r>
          </a:p>
          <a:p>
            <a:r>
              <a:rPr lang="en-AU" dirty="0" smtClean="0"/>
              <a:t>This is the more general form of </a:t>
            </a:r>
            <a:r>
              <a:rPr lang="en-AU" dirty="0" err="1" smtClean="0"/>
              <a:t>scanf</a:t>
            </a:r>
            <a:endParaRPr lang="en-AU" dirty="0" smtClean="0"/>
          </a:p>
          <a:p>
            <a:r>
              <a:rPr lang="en-AU" dirty="0" smtClean="0"/>
              <a:t>The familiar</a:t>
            </a:r>
            <a:br>
              <a:rPr lang="en-AU" dirty="0" smtClean="0"/>
            </a:br>
            <a:r>
              <a:rPr lang="en-AU" dirty="0" smtClean="0"/>
              <a:t>   </a:t>
            </a:r>
            <a:r>
              <a:rPr lang="en-AU" b="1" dirty="0" err="1" smtClean="0"/>
              <a:t>scanf</a:t>
            </a:r>
            <a:r>
              <a:rPr lang="en-AU" b="1" dirty="0" smtClean="0"/>
              <a:t>(format, </a:t>
            </a:r>
            <a:r>
              <a:rPr lang="en-AU" b="1" dirty="0" err="1" smtClean="0"/>
              <a:t>argument_list</a:t>
            </a:r>
            <a:r>
              <a:rPr lang="en-AU" b="1" dirty="0" smtClean="0"/>
              <a:t>)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is the same as</a:t>
            </a:r>
            <a:br>
              <a:rPr lang="en-AU" dirty="0" smtClean="0"/>
            </a:br>
            <a:r>
              <a:rPr lang="en-AU" dirty="0" smtClean="0"/>
              <a:t>   </a:t>
            </a:r>
            <a:r>
              <a:rPr lang="en-AU" b="1" dirty="0" err="1" smtClean="0"/>
              <a:t>fscanf</a:t>
            </a:r>
            <a:r>
              <a:rPr lang="en-AU" b="1" dirty="0" smtClean="0"/>
              <a:t>(</a:t>
            </a:r>
            <a:r>
              <a:rPr lang="en-AU" b="1" dirty="0" err="1" smtClean="0"/>
              <a:t>stdin</a:t>
            </a:r>
            <a:r>
              <a:rPr lang="en-AU" b="1" dirty="0" smtClean="0"/>
              <a:t>, format, </a:t>
            </a:r>
            <a:r>
              <a:rPr lang="en-AU" b="1" dirty="0" err="1" smtClean="0"/>
              <a:t>argument_list</a:t>
            </a:r>
            <a:r>
              <a:rPr lang="en-AU" b="1" dirty="0" smtClean="0"/>
              <a:t>)</a:t>
            </a:r>
          </a:p>
          <a:p>
            <a:r>
              <a:rPr lang="en-AU" b="1" dirty="0" err="1" smtClean="0"/>
              <a:t>stdin</a:t>
            </a:r>
            <a:r>
              <a:rPr lang="en-AU" dirty="0" smtClean="0"/>
              <a:t> is a </a:t>
            </a:r>
            <a:r>
              <a:rPr lang="en-AU" b="1" dirty="0" smtClean="0"/>
              <a:t>FILE *</a:t>
            </a:r>
            <a:r>
              <a:rPr lang="en-AU" dirty="0" smtClean="0"/>
              <a:t> connected to standard input, available automatically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8028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char: </a:t>
            </a:r>
            <a:r>
              <a:rPr lang="en-AU" dirty="0" err="1" smtClean="0"/>
              <a:t>fscanf</a:t>
            </a:r>
            <a:r>
              <a:rPr lang="en-AU" dirty="0" smtClean="0"/>
              <a:t> "%c"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AU" dirty="0" smtClean="0"/>
              <a:t>To read a single character, use %c in the format string, and the address of a char variable in the argument list.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char </a:t>
            </a:r>
            <a:r>
              <a:rPr lang="en-AU" dirty="0" err="1" smtClean="0"/>
              <a:t>ch</a:t>
            </a:r>
            <a:r>
              <a:rPr lang="en-AU" dirty="0" smtClean="0"/>
              <a:t>;</a:t>
            </a:r>
            <a:br>
              <a:rPr lang="en-AU" dirty="0" smtClean="0"/>
            </a:br>
            <a:r>
              <a:rPr lang="en-AU" dirty="0" smtClean="0"/>
              <a:t>    </a:t>
            </a:r>
            <a:r>
              <a:rPr lang="en-AU" dirty="0" err="1" smtClean="0"/>
              <a:t>fscanf</a:t>
            </a:r>
            <a:r>
              <a:rPr lang="en-AU" dirty="0" smtClean="0"/>
              <a:t>(</a:t>
            </a:r>
            <a:r>
              <a:rPr lang="en-AU" dirty="0" err="1" smtClean="0"/>
              <a:t>mystream</a:t>
            </a:r>
            <a:r>
              <a:rPr lang="en-AU" dirty="0" smtClean="0"/>
              <a:t>, "%c", &amp;</a:t>
            </a:r>
            <a:r>
              <a:rPr lang="en-AU" dirty="0" err="1" smtClean="0"/>
              <a:t>ch</a:t>
            </a:r>
            <a:r>
              <a:rPr lang="en-AU" dirty="0" smtClean="0"/>
              <a:t>); </a:t>
            </a:r>
          </a:p>
          <a:p>
            <a:r>
              <a:rPr lang="en-AU" dirty="0" smtClean="0"/>
              <a:t>To skip over any number of blanks, tabs, and newlines, then read the next non-blank character, put a space before %c: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char </a:t>
            </a:r>
            <a:r>
              <a:rPr lang="en-AU" dirty="0" err="1" smtClean="0"/>
              <a:t>non_blank</a:t>
            </a:r>
            <a:r>
              <a:rPr lang="en-AU" dirty="0" smtClean="0"/>
              <a:t>;</a:t>
            </a:r>
            <a:br>
              <a:rPr lang="en-AU" dirty="0" smtClean="0"/>
            </a:br>
            <a:r>
              <a:rPr lang="en-AU" dirty="0" smtClean="0"/>
              <a:t>    </a:t>
            </a:r>
            <a:r>
              <a:rPr lang="en-AU" dirty="0" err="1" smtClean="0"/>
              <a:t>fscanf</a:t>
            </a:r>
            <a:r>
              <a:rPr lang="en-AU" dirty="0" smtClean="0"/>
              <a:t>(</a:t>
            </a:r>
            <a:r>
              <a:rPr lang="en-AU" dirty="0" err="1" smtClean="0"/>
              <a:t>mystream</a:t>
            </a:r>
            <a:r>
              <a:rPr lang="en-AU" dirty="0" smtClean="0"/>
              <a:t>, " %c", &amp;</a:t>
            </a:r>
            <a:r>
              <a:rPr lang="en-AU" dirty="0" err="1" smtClean="0"/>
              <a:t>non_blank</a:t>
            </a:r>
            <a:r>
              <a:rPr lang="en-AU" dirty="0" smtClean="0"/>
              <a:t>);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1917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</a:t>
            </a:r>
            <a:r>
              <a:rPr lang="en-AU" dirty="0" err="1" smtClean="0"/>
              <a:t>int</a:t>
            </a:r>
            <a:r>
              <a:rPr lang="en-AU" dirty="0" smtClean="0"/>
              <a:t>: </a:t>
            </a:r>
            <a:r>
              <a:rPr lang="en-AU" dirty="0" err="1" smtClean="0"/>
              <a:t>fscanf</a:t>
            </a:r>
            <a:r>
              <a:rPr lang="en-AU" dirty="0" smtClean="0"/>
              <a:t> "%d"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857403"/>
          </a:xfrm>
        </p:spPr>
        <p:txBody>
          <a:bodyPr>
            <a:normAutofit/>
          </a:bodyPr>
          <a:lstStyle/>
          <a:p>
            <a:r>
              <a:rPr lang="en-AU" dirty="0" smtClean="0"/>
              <a:t>To read a decimal formatted integer, use %d in the format string, and the address of an </a:t>
            </a:r>
            <a:r>
              <a:rPr lang="en-AU" dirty="0" err="1" smtClean="0"/>
              <a:t>int</a:t>
            </a:r>
            <a:r>
              <a:rPr lang="en-AU" dirty="0" smtClean="0"/>
              <a:t> variable in the argument list.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</a:t>
            </a:r>
            <a:r>
              <a:rPr lang="en-AU" dirty="0" err="1" smtClean="0"/>
              <a:t>int</a:t>
            </a:r>
            <a:r>
              <a:rPr lang="en-AU" dirty="0" smtClean="0"/>
              <a:t> x;</a:t>
            </a:r>
            <a:br>
              <a:rPr lang="en-AU" dirty="0" smtClean="0"/>
            </a:br>
            <a:r>
              <a:rPr lang="en-AU" dirty="0" smtClean="0"/>
              <a:t>    </a:t>
            </a:r>
            <a:r>
              <a:rPr lang="en-AU" dirty="0" err="1" smtClean="0"/>
              <a:t>fscanf</a:t>
            </a:r>
            <a:r>
              <a:rPr lang="en-AU" dirty="0" smtClean="0"/>
              <a:t>(</a:t>
            </a:r>
            <a:r>
              <a:rPr lang="en-AU" dirty="0" err="1" smtClean="0"/>
              <a:t>mystream</a:t>
            </a:r>
            <a:r>
              <a:rPr lang="en-AU" dirty="0" smtClean="0"/>
              <a:t>, "%d", &amp;x); </a:t>
            </a:r>
          </a:p>
          <a:p>
            <a:r>
              <a:rPr lang="en-AU" dirty="0" smtClean="0"/>
              <a:t>This automatically skips over blanks, tabs, and new-lines.</a:t>
            </a:r>
          </a:p>
          <a:p>
            <a:r>
              <a:rPr lang="en-AU" dirty="0" smtClean="0"/>
              <a:t>For other integer formats, see</a:t>
            </a:r>
            <a:br>
              <a:rPr lang="en-AU" dirty="0" smtClean="0"/>
            </a:br>
            <a:r>
              <a:rPr lang="en-AU" dirty="0">
                <a:hlinkClick r:id="rId2"/>
              </a:rPr>
              <a:t>http://www.cplusplus.com/reference/cstdio/fscanf/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49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695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What's a pointer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value that tells us where to find an object in memory at run time.</a:t>
            </a:r>
          </a:p>
          <a:p>
            <a:pPr lvl="1"/>
            <a:r>
              <a:rPr lang="en-AU" dirty="0" smtClean="0"/>
              <a:t>A kind of integer.</a:t>
            </a:r>
          </a:p>
          <a:p>
            <a:pPr lvl="1"/>
            <a:r>
              <a:rPr lang="en-AU" dirty="0" smtClean="0"/>
              <a:t>Interpreted as the address of an object.</a:t>
            </a:r>
          </a:p>
          <a:p>
            <a:r>
              <a:rPr lang="en-AU" dirty="0" smtClean="0"/>
              <a:t>Used to send arrays to functions.</a:t>
            </a:r>
          </a:p>
          <a:p>
            <a:r>
              <a:rPr lang="en-AU" dirty="0" smtClean="0"/>
              <a:t>Used to send the address of an object to functions where we need to put data into the object.</a:t>
            </a:r>
          </a:p>
          <a:p>
            <a:pPr lvl="1"/>
            <a:r>
              <a:rPr lang="en-AU" dirty="0" smtClean="0"/>
              <a:t>"Pass by reference"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30043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Read double: </a:t>
            </a:r>
            <a:r>
              <a:rPr lang="en-AU" dirty="0" err="1" smtClean="0"/>
              <a:t>fscanf</a:t>
            </a:r>
            <a:r>
              <a:rPr lang="en-AU" dirty="0" smtClean="0"/>
              <a:t> "%lf"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4857403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To read a double precision floating point value (double, the default floating point data type), use %lf in the format string, and the address of a double variable in the argument list.</a:t>
            </a:r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double x;</a:t>
            </a:r>
            <a:br>
              <a:rPr lang="en-AU" dirty="0" smtClean="0"/>
            </a:br>
            <a:r>
              <a:rPr lang="en-AU" dirty="0" smtClean="0"/>
              <a:t>    </a:t>
            </a:r>
            <a:r>
              <a:rPr lang="en-AU" dirty="0" err="1" smtClean="0"/>
              <a:t>fscanf</a:t>
            </a:r>
            <a:r>
              <a:rPr lang="en-AU" dirty="0" smtClean="0"/>
              <a:t>(</a:t>
            </a:r>
            <a:r>
              <a:rPr lang="en-AU" dirty="0" err="1" smtClean="0"/>
              <a:t>mystream</a:t>
            </a:r>
            <a:r>
              <a:rPr lang="en-AU" dirty="0" smtClean="0"/>
              <a:t>, "%lf", &amp;x); </a:t>
            </a:r>
          </a:p>
          <a:p>
            <a:r>
              <a:rPr lang="en-AU" dirty="0" smtClean="0"/>
              <a:t>This automatically skips over blanks, tabs, and new-lines.</a:t>
            </a:r>
          </a:p>
          <a:p>
            <a:r>
              <a:rPr lang="en-AU" dirty="0" smtClean="0"/>
              <a:t>For other floating point formats, see</a:t>
            </a:r>
            <a:br>
              <a:rPr lang="en-AU" dirty="0" smtClean="0"/>
            </a:br>
            <a:r>
              <a:rPr lang="en-AU" dirty="0">
                <a:hlinkClick r:id="rId2"/>
              </a:rPr>
              <a:t>http://www.cplusplus.com/reference/cstdio/fscanf/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9449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Value returned by </a:t>
            </a:r>
            <a:r>
              <a:rPr lang="en-AU" dirty="0" err="1" smtClean="0"/>
              <a:t>fscanf</a:t>
            </a:r>
            <a:r>
              <a:rPr lang="en-AU" dirty="0" smtClean="0"/>
              <a:t> (and </a:t>
            </a:r>
            <a:r>
              <a:rPr lang="en-AU" dirty="0" err="1" smtClean="0"/>
              <a:t>scanf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fscanf returns an integer</a:t>
            </a:r>
          </a:p>
          <a:p>
            <a:pPr lvl="1"/>
            <a:r>
              <a:rPr lang="en-AU" dirty="0" smtClean="0"/>
              <a:t>The number of placeholders that were successfully scanned into their corresponding variables</a:t>
            </a:r>
          </a:p>
          <a:p>
            <a:r>
              <a:rPr lang="en-AU" dirty="0" err="1" smtClean="0"/>
              <a:t>eg</a:t>
            </a:r>
            <a:r>
              <a:rPr lang="en-AU" dirty="0" smtClean="0"/>
              <a:t>: </a:t>
            </a:r>
            <a:r>
              <a:rPr lang="en-AU" sz="2400" b="1" dirty="0" err="1" smtClean="0"/>
              <a:t>int</a:t>
            </a:r>
            <a:r>
              <a:rPr lang="en-AU" sz="2400" b="1" dirty="0" smtClean="0"/>
              <a:t> a, b, c;</a:t>
            </a:r>
            <a:br>
              <a:rPr lang="en-AU" sz="2400" b="1" dirty="0" smtClean="0"/>
            </a:br>
            <a:r>
              <a:rPr lang="en-AU" sz="2400" b="1" dirty="0" smtClean="0"/>
              <a:t>    char </a:t>
            </a:r>
            <a:r>
              <a:rPr lang="en-AU" sz="2400" b="1" dirty="0" err="1" smtClean="0"/>
              <a:t>ch</a:t>
            </a:r>
            <a:r>
              <a:rPr lang="en-AU" sz="2400" b="1" dirty="0" smtClean="0"/>
              <a:t>;</a:t>
            </a:r>
            <a:br>
              <a:rPr lang="en-AU" sz="2400" b="1" dirty="0" smtClean="0"/>
            </a:br>
            <a:r>
              <a:rPr lang="en-AU" sz="2400" b="1" dirty="0" smtClean="0"/>
              <a:t>    </a:t>
            </a:r>
            <a:r>
              <a:rPr lang="en-AU" sz="2400" b="1" dirty="0" err="1" smtClean="0"/>
              <a:t>int</a:t>
            </a:r>
            <a:r>
              <a:rPr lang="en-AU" sz="2400" b="1" dirty="0" smtClean="0"/>
              <a:t> n = </a:t>
            </a:r>
            <a:r>
              <a:rPr lang="en-AU" sz="2400" b="1" dirty="0" err="1" smtClean="0"/>
              <a:t>fscanf</a:t>
            </a:r>
            <a:r>
              <a:rPr lang="en-AU" sz="2400" b="1" dirty="0" smtClean="0"/>
              <a:t>(</a:t>
            </a:r>
            <a:r>
              <a:rPr lang="en-AU" sz="2400" b="1" dirty="0" err="1" smtClean="0"/>
              <a:t>mystream</a:t>
            </a:r>
            <a:r>
              <a:rPr lang="en-AU" sz="2400" b="1" dirty="0" smtClean="0"/>
              <a:t>,</a:t>
            </a:r>
            <a:br>
              <a:rPr lang="en-AU" sz="2400" b="1" dirty="0" smtClean="0"/>
            </a:br>
            <a:r>
              <a:rPr lang="en-AU" sz="2400" b="1" dirty="0" smtClean="0"/>
              <a:t>               " %c %d %d %d", &amp;</a:t>
            </a:r>
            <a:r>
              <a:rPr lang="en-AU" sz="2400" b="1" dirty="0" err="1" smtClean="0"/>
              <a:t>ch</a:t>
            </a:r>
            <a:r>
              <a:rPr lang="en-AU" sz="2400" b="1" dirty="0" smtClean="0"/>
              <a:t>, &amp;a, &amp;b, &amp;c);</a:t>
            </a:r>
            <a:endParaRPr lang="en-AU" b="1" dirty="0" smtClean="0"/>
          </a:p>
          <a:p>
            <a:r>
              <a:rPr lang="en-AU" dirty="0" smtClean="0"/>
              <a:t>Attempts to skip spaces, then read a single character into </a:t>
            </a:r>
            <a:r>
              <a:rPr lang="en-AU" b="1" dirty="0" err="1" smtClean="0"/>
              <a:t>ch</a:t>
            </a:r>
            <a:r>
              <a:rPr lang="en-AU" dirty="0" smtClean="0"/>
              <a:t>, followed by three integers, into </a:t>
            </a:r>
            <a:r>
              <a:rPr lang="en-AU" b="1" dirty="0" smtClean="0"/>
              <a:t>a</a:t>
            </a:r>
            <a:r>
              <a:rPr lang="en-AU" dirty="0" smtClean="0"/>
              <a:t>, </a:t>
            </a:r>
            <a:r>
              <a:rPr lang="en-AU" b="1" dirty="0" smtClean="0"/>
              <a:t>b</a:t>
            </a:r>
            <a:r>
              <a:rPr lang="en-AU" dirty="0" smtClean="0"/>
              <a:t>, and </a:t>
            </a:r>
            <a:r>
              <a:rPr lang="en-AU" b="1" dirty="0" smtClean="0"/>
              <a:t>c</a:t>
            </a:r>
            <a:r>
              <a:rPr lang="en-AU" dirty="0" smtClean="0"/>
              <a:t> respectively.</a:t>
            </a:r>
          </a:p>
          <a:p>
            <a:pPr lvl="1"/>
            <a:r>
              <a:rPr lang="en-AU" dirty="0" smtClean="0"/>
              <a:t>n == 0: nothing read</a:t>
            </a:r>
          </a:p>
          <a:p>
            <a:pPr lvl="1"/>
            <a:r>
              <a:rPr lang="en-AU" dirty="0" smtClean="0"/>
              <a:t>n == 1: char success only;</a:t>
            </a:r>
          </a:p>
          <a:p>
            <a:pPr lvl="1"/>
            <a:r>
              <a:rPr lang="en-AU" dirty="0" smtClean="0"/>
              <a:t>n == 2: char, then one </a:t>
            </a:r>
            <a:r>
              <a:rPr lang="en-AU" dirty="0" err="1" smtClean="0"/>
              <a:t>int</a:t>
            </a:r>
            <a:r>
              <a:rPr lang="en-AU" dirty="0" smtClean="0"/>
              <a:t>; </a:t>
            </a:r>
          </a:p>
          <a:p>
            <a:pPr lvl="1"/>
            <a:r>
              <a:rPr lang="en-AU" dirty="0" smtClean="0"/>
              <a:t>n == 3: char, then two </a:t>
            </a:r>
            <a:r>
              <a:rPr lang="en-AU" dirty="0" err="1" smtClean="0"/>
              <a:t>ints</a:t>
            </a:r>
            <a:r>
              <a:rPr lang="en-AU" dirty="0" smtClean="0"/>
              <a:t>; etc.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7559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Example: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</a:t>
            </a:r>
            <a:r>
              <a:rPr lang="en-AU" dirty="0" smtClean="0"/>
              <a:t>ormative AMS exercise 4.3 is an excellent example of </a:t>
            </a:r>
            <a:r>
              <a:rPr lang="en-AU" smtClean="0"/>
              <a:t>this functionality.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542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996952"/>
            <a:ext cx="8640960" cy="994122"/>
          </a:xfrm>
        </p:spPr>
        <p:txBody>
          <a:bodyPr/>
          <a:lstStyle/>
          <a:p>
            <a:r>
              <a:rPr lang="en-AU" dirty="0" smtClean="0"/>
              <a:t>End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53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09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Pointer's value is an address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Everything that resides in memory at run time occupies some particular set of continuous memory cells.</a:t>
            </a:r>
          </a:p>
          <a:p>
            <a:r>
              <a:rPr lang="en-AU" dirty="0" smtClean="0"/>
              <a:t>Each memory cell has an address.</a:t>
            </a:r>
          </a:p>
          <a:p>
            <a:r>
              <a:rPr lang="en-AU" dirty="0" smtClean="0"/>
              <a:t>We can think of the computer's memory as being an array of bytes.</a:t>
            </a:r>
          </a:p>
          <a:p>
            <a:r>
              <a:rPr lang="en-AU" dirty="0" smtClean="0"/>
              <a:t>The address of an object is the index of the first byte of the object in the memory array.</a:t>
            </a:r>
          </a:p>
          <a:p>
            <a:r>
              <a:rPr lang="en-AU" dirty="0" smtClean="0"/>
              <a:t>We can use the prefix &amp; operator get the address of any object.</a:t>
            </a:r>
          </a:p>
          <a:p>
            <a:pPr lvl="1"/>
            <a:r>
              <a:rPr lang="en-AU" dirty="0" smtClean="0"/>
              <a:t>Pronounced "address-of"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042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Pointer's type is "Pointer to X"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Where X is the type of the object pointed at.</a:t>
            </a:r>
          </a:p>
          <a:p>
            <a:r>
              <a:rPr lang="en-AU" dirty="0" smtClean="0"/>
              <a:t>Example:</a:t>
            </a:r>
          </a:p>
          <a:p>
            <a:pPr lvl="1"/>
            <a:r>
              <a:rPr lang="en-AU" b="1" dirty="0" err="1" smtClean="0"/>
              <a:t>int</a:t>
            </a:r>
            <a:r>
              <a:rPr lang="en-AU" b="1" dirty="0" smtClean="0"/>
              <a:t> x = 812;</a:t>
            </a:r>
            <a:br>
              <a:rPr lang="en-AU" b="1" dirty="0" smtClean="0"/>
            </a:br>
            <a:r>
              <a:rPr lang="en-AU" b="1" dirty="0" err="1" smtClean="0"/>
              <a:t>int</a:t>
            </a:r>
            <a:r>
              <a:rPr lang="en-AU" b="1" dirty="0" smtClean="0"/>
              <a:t> *p = &amp;x;</a:t>
            </a:r>
          </a:p>
          <a:p>
            <a:pPr lvl="1"/>
            <a:r>
              <a:rPr lang="en-AU" b="1" dirty="0" smtClean="0"/>
              <a:t>x</a:t>
            </a:r>
            <a:r>
              <a:rPr lang="en-AU" dirty="0" smtClean="0"/>
              <a:t> is an </a:t>
            </a:r>
            <a:r>
              <a:rPr lang="en-AU" b="1" dirty="0" err="1" smtClean="0"/>
              <a:t>int</a:t>
            </a:r>
            <a:r>
              <a:rPr lang="en-AU" dirty="0" smtClean="0"/>
              <a:t>, with initial value </a:t>
            </a:r>
            <a:r>
              <a:rPr lang="en-AU" b="1" dirty="0" smtClean="0"/>
              <a:t>812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b="1" dirty="0" smtClean="0"/>
              <a:t>p</a:t>
            </a:r>
            <a:r>
              <a:rPr lang="en-AU" dirty="0" smtClean="0"/>
              <a:t> is a </a:t>
            </a:r>
            <a:r>
              <a:rPr lang="en-AU" b="1" dirty="0" smtClean="0"/>
              <a:t>pointer to </a:t>
            </a:r>
            <a:r>
              <a:rPr lang="en-AU" b="1" dirty="0" err="1" smtClean="0"/>
              <a:t>int</a:t>
            </a:r>
            <a:r>
              <a:rPr lang="en-AU" dirty="0" smtClean="0"/>
              <a:t>, with initial value equal to the address of </a:t>
            </a:r>
            <a:r>
              <a:rPr lang="en-AU" b="1" dirty="0" smtClean="0"/>
              <a:t>x</a:t>
            </a:r>
            <a:r>
              <a:rPr lang="en-AU" dirty="0" smtClean="0"/>
              <a:t>.</a:t>
            </a:r>
            <a:br>
              <a:rPr lang="en-AU" dirty="0" smtClean="0"/>
            </a:br>
            <a:r>
              <a:rPr lang="en-AU" b="1" dirty="0" smtClean="0"/>
              <a:t>*p</a:t>
            </a:r>
            <a:r>
              <a:rPr lang="en-AU" dirty="0" smtClean="0"/>
              <a:t> is an </a:t>
            </a:r>
            <a:r>
              <a:rPr lang="en-AU" b="1" dirty="0" err="1" smtClean="0"/>
              <a:t>int</a:t>
            </a:r>
            <a:r>
              <a:rPr lang="en-AU" dirty="0" smtClean="0"/>
              <a:t>, with value that is always equal to the value of </a:t>
            </a:r>
            <a:r>
              <a:rPr lang="en-AU" b="1" dirty="0" smtClean="0"/>
              <a:t>x</a:t>
            </a:r>
            <a:r>
              <a:rPr lang="en-AU" dirty="0" smtClean="0"/>
              <a:t> (until we change </a:t>
            </a:r>
            <a:r>
              <a:rPr lang="en-AU" b="1" dirty="0" smtClean="0"/>
              <a:t>p</a:t>
            </a:r>
            <a:r>
              <a:rPr lang="en-AU" dirty="0" smtClean="0"/>
              <a:t>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350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Array notation and pointers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640960" cy="5616624"/>
              </a:xfrm>
            </p:spPr>
            <p:txBody>
              <a:bodyPr>
                <a:noAutofit/>
              </a:bodyPr>
              <a:lstStyle/>
              <a:p>
                <a:r>
                  <a:rPr lang="en-AU" dirty="0" smtClean="0"/>
                  <a:t>Suppose we have an array:</a:t>
                </a:r>
                <a:br>
                  <a:rPr lang="en-AU" dirty="0" smtClean="0"/>
                </a:br>
                <a:r>
                  <a:rPr lang="en-AU" b="1" dirty="0" err="1" smtClean="0"/>
                  <a:t>int</a:t>
                </a:r>
                <a:r>
                  <a:rPr lang="en-AU" b="1" dirty="0" smtClean="0"/>
                  <a:t> </a:t>
                </a:r>
                <a:r>
                  <a:rPr lang="en-AU" b="1" dirty="0" err="1" smtClean="0"/>
                  <a:t>nums</a:t>
                </a:r>
                <a:r>
                  <a:rPr lang="en-AU" b="1" dirty="0" smtClean="0"/>
                  <a:t>[] = { 17, 15, -32, 815, 614, 32 };</a:t>
                </a:r>
              </a:p>
              <a:p>
                <a:r>
                  <a:rPr lang="en-AU" dirty="0" smtClean="0"/>
                  <a:t>We can assign </a:t>
                </a:r>
                <a:r>
                  <a:rPr lang="en-AU" dirty="0" err="1" smtClean="0"/>
                  <a:t>nums</a:t>
                </a:r>
                <a:r>
                  <a:rPr lang="en-AU" dirty="0" smtClean="0"/>
                  <a:t> to a pointer:</a:t>
                </a:r>
                <a:br>
                  <a:rPr lang="en-AU" dirty="0" smtClean="0"/>
                </a:br>
                <a:r>
                  <a:rPr lang="en-AU" b="1" dirty="0" err="1" smtClean="0"/>
                  <a:t>int</a:t>
                </a:r>
                <a:r>
                  <a:rPr lang="en-AU" b="1" dirty="0" smtClean="0"/>
                  <a:t> *p = </a:t>
                </a:r>
                <a:r>
                  <a:rPr lang="en-AU" b="1" dirty="0" err="1" smtClean="0"/>
                  <a:t>nums</a:t>
                </a:r>
                <a:r>
                  <a:rPr lang="en-AU" b="1" dirty="0" smtClean="0"/>
                  <a:t>;</a:t>
                </a:r>
              </a:p>
              <a:p>
                <a:r>
                  <a:rPr lang="en-AU" dirty="0" smtClean="0"/>
                  <a:t>We can get to the first element of the array directly through </a:t>
                </a:r>
                <a:r>
                  <a:rPr lang="en-AU" b="1" dirty="0" smtClean="0"/>
                  <a:t>p</a:t>
                </a:r>
                <a:r>
                  <a:rPr lang="en-AU" dirty="0" smtClean="0"/>
                  <a:t>:</a:t>
                </a:r>
                <a:br>
                  <a:rPr lang="en-AU" dirty="0" smtClean="0"/>
                </a:br>
                <a:r>
                  <a:rPr lang="en-AU" b="1" dirty="0" smtClean="0"/>
                  <a:t>*p == 17</a:t>
                </a:r>
              </a:p>
              <a:p>
                <a:r>
                  <a:rPr lang="en-AU" dirty="0" smtClean="0"/>
                  <a:t>And we can use </a:t>
                </a:r>
                <a:r>
                  <a:rPr lang="en-AU" b="1" dirty="0" smtClean="0"/>
                  <a:t>[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/>
                      </a:rPr>
                      <m:t>⋅</m:t>
                    </m:r>
                  </m:oMath>
                </a14:m>
                <a:r>
                  <a:rPr lang="en-AU" b="1" dirty="0" smtClean="0"/>
                  <a:t>]</a:t>
                </a:r>
                <a:r>
                  <a:rPr lang="en-AU" dirty="0" smtClean="0"/>
                  <a:t> with </a:t>
                </a:r>
                <a:r>
                  <a:rPr lang="en-AU" b="1" dirty="0" smtClean="0"/>
                  <a:t>p</a:t>
                </a:r>
                <a:r>
                  <a:rPr lang="en-AU" dirty="0" smtClean="0"/>
                  <a:t> as well:</a:t>
                </a:r>
                <a:br>
                  <a:rPr lang="en-AU" dirty="0" smtClean="0"/>
                </a:br>
                <a:r>
                  <a:rPr lang="en-AU" b="1" dirty="0" smtClean="0"/>
                  <a:t>p[0] == 17</a:t>
                </a:r>
              </a:p>
              <a:p>
                <a:r>
                  <a:rPr lang="en-AU" dirty="0" smtClean="0"/>
                  <a:t>What might be at </a:t>
                </a:r>
                <a:r>
                  <a:rPr lang="en-AU" b="1" dirty="0" smtClean="0"/>
                  <a:t>p[1]</a:t>
                </a:r>
                <a:r>
                  <a:rPr lang="en-AU" dirty="0" smtClean="0"/>
                  <a:t>, or </a:t>
                </a:r>
                <a:r>
                  <a:rPr lang="en-AU" b="1" dirty="0" smtClean="0"/>
                  <a:t>p[2]</a:t>
                </a:r>
                <a:r>
                  <a:rPr lang="en-AU" dirty="0" smtClean="0"/>
                  <a:t>?</a:t>
                </a:r>
                <a:br>
                  <a:rPr lang="en-AU" dirty="0" smtClean="0"/>
                </a:br>
                <a:r>
                  <a:rPr lang="en-AU" b="1" dirty="0" smtClean="0"/>
                  <a:t>p[1] == 15</a:t>
                </a:r>
                <a:r>
                  <a:rPr lang="en-AU" dirty="0" smtClean="0"/>
                  <a:t>, </a:t>
                </a:r>
                <a:r>
                  <a:rPr lang="en-AU" b="1" dirty="0" smtClean="0"/>
                  <a:t>p[2] == -32</a:t>
                </a:r>
                <a:endParaRPr lang="en-A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640960" cy="5616624"/>
              </a:xfrm>
              <a:blipFill rotWithShape="1">
                <a:blip r:embed="rId2"/>
                <a:stretch>
                  <a:fillRect l="-1199" t="-1086" r="-141" b="-19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67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7"/>
            <a:ext cx="8640960" cy="3024336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Get the address of variable </a:t>
            </a:r>
            <a:r>
              <a:rPr lang="en-AU" b="1" dirty="0" err="1" smtClean="0"/>
              <a:t>i</a:t>
            </a:r>
            <a:endParaRPr lang="en-AU" b="1" dirty="0" smtClean="0"/>
          </a:p>
          <a:p>
            <a:pPr lvl="1"/>
            <a:r>
              <a:rPr lang="en-AU" dirty="0" smtClean="0"/>
              <a:t>Where it is</a:t>
            </a:r>
          </a:p>
          <a:p>
            <a:r>
              <a:rPr lang="en-AU" dirty="0" smtClean="0"/>
              <a:t>Get the size of variable </a:t>
            </a:r>
            <a:r>
              <a:rPr lang="en-AU" b="1" dirty="0" err="1" smtClean="0"/>
              <a:t>i</a:t>
            </a:r>
            <a:endParaRPr lang="en-AU" b="1" dirty="0"/>
          </a:p>
          <a:p>
            <a:pPr lvl="1"/>
            <a:r>
              <a:rPr lang="en-AU" dirty="0" smtClean="0"/>
              <a:t>How big it is</a:t>
            </a:r>
          </a:p>
          <a:p>
            <a:pPr lvl="1"/>
            <a:r>
              <a:rPr lang="en-AU" dirty="0" smtClean="0"/>
              <a:t>Measured in bytes</a:t>
            </a:r>
          </a:p>
          <a:p>
            <a:r>
              <a:rPr lang="en-AU" dirty="0" smtClean="0"/>
              <a:t>Send both to a function called </a:t>
            </a:r>
            <a:r>
              <a:rPr lang="en-AU" b="1" dirty="0" err="1" smtClean="0"/>
              <a:t>showmem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EFFBC-850F-4343-B407-EE61201EB0E9}" type="slidenum">
              <a:rPr lang="en-AU" smtClean="0"/>
              <a:pPr/>
              <a:t>9</a:t>
            </a:fld>
            <a:endParaRPr lang="en-A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3" y="3961606"/>
            <a:ext cx="7586663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705938"/>
      </p:ext>
    </p:extLst>
  </p:cSld>
  <p:clrMapOvr>
    <a:masterClrMapping/>
  </p:clrMapOvr>
</p:sld>
</file>

<file path=ppt/theme/theme1.xml><?xml version="1.0" encoding="utf-8"?>
<a:theme xmlns:a="http://schemas.openxmlformats.org/drawingml/2006/main" name="LB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2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6719</TotalTime>
  <Words>1560</Words>
  <Application>Microsoft Office PowerPoint</Application>
  <PresentationFormat>On-screen Show (4:3)</PresentationFormat>
  <Paragraphs>293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LB</vt:lpstr>
      <vt:lpstr>Topic 4: Pointers, Command line arguments, Streams </vt:lpstr>
      <vt:lpstr>References</vt:lpstr>
      <vt:lpstr>PowerPoint Presentation</vt:lpstr>
      <vt:lpstr>Pointers</vt:lpstr>
      <vt:lpstr>What's a pointer</vt:lpstr>
      <vt:lpstr>Pointer's value is an address</vt:lpstr>
      <vt:lpstr>Pointer's type is "Pointer to X"</vt:lpstr>
      <vt:lpstr>Array notation and pointers</vt:lpstr>
      <vt:lpstr>Example</vt:lpstr>
      <vt:lpstr>showmem displays the contents of memory</vt:lpstr>
      <vt:lpstr>showmem parameters:</vt:lpstr>
      <vt:lpstr>showmem parameters:</vt:lpstr>
      <vt:lpstr>showmem parameters:</vt:lpstr>
      <vt:lpstr>showmem parameters:</vt:lpstr>
      <vt:lpstr>showmem parameters:</vt:lpstr>
      <vt:lpstr>showmem parameters:</vt:lpstr>
      <vt:lpstr>showmem parameters:</vt:lpstr>
      <vt:lpstr>showmem parameters:</vt:lpstr>
      <vt:lpstr>showmem parameters:</vt:lpstr>
      <vt:lpstr>showmem parameters:</vt:lpstr>
      <vt:lpstr>showmem parameters:</vt:lpstr>
      <vt:lpstr>When showmem runs</vt:lpstr>
      <vt:lpstr>Look at some other variables</vt:lpstr>
      <vt:lpstr>When showmem2 runs</vt:lpstr>
      <vt:lpstr>When showmem2 runs</vt:lpstr>
      <vt:lpstr>When showmem2 runs</vt:lpstr>
      <vt:lpstr>When showmem2 runs</vt:lpstr>
      <vt:lpstr>Using pointers to insert data into variables</vt:lpstr>
      <vt:lpstr>Example: compute mean and std dev</vt:lpstr>
      <vt:lpstr>The interesting part in main...</vt:lpstr>
      <vt:lpstr>get_stats</vt:lpstr>
      <vt:lpstr>get_stats</vt:lpstr>
      <vt:lpstr>get_stats</vt:lpstr>
      <vt:lpstr>When get_stats runs...</vt:lpstr>
      <vt:lpstr>Command line arguments</vt:lpstr>
      <vt:lpstr>Secret parameters for main</vt:lpstr>
      <vt:lpstr>Example: echo_args.c</vt:lpstr>
      <vt:lpstr>When echo_args runs</vt:lpstr>
      <vt:lpstr>When echo_args runs</vt:lpstr>
      <vt:lpstr>When echo_args runs</vt:lpstr>
      <vt:lpstr>When echo_args runs</vt:lpstr>
      <vt:lpstr>Formatted File I/O With Streams</vt:lpstr>
      <vt:lpstr>We've been using streams since week 1</vt:lpstr>
      <vt:lpstr>Useful functions</vt:lpstr>
      <vt:lpstr>fopen</vt:lpstr>
      <vt:lpstr>feof</vt:lpstr>
      <vt:lpstr>fscanf</vt:lpstr>
      <vt:lpstr>Read char: fscanf "%c"</vt:lpstr>
      <vt:lpstr>Read int: fscanf "%d"</vt:lpstr>
      <vt:lpstr>Read double: fscanf "%lf"</vt:lpstr>
      <vt:lpstr>Value returned by fscanf (and scanf)</vt:lpstr>
      <vt:lpstr>Example: </vt:lpstr>
      <vt:lpstr>End</vt:lpstr>
    </vt:vector>
  </TitlesOfParts>
  <Company>QUT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CAB202 Topic 1 - Structured Programming</dc:title>
  <dc:creator>Lawrence Buckingham</dc:creator>
  <cp:lastModifiedBy>Lawrence Buckingham</cp:lastModifiedBy>
  <cp:revision>290</cp:revision>
  <cp:lastPrinted>2016-07-11T03:46:36Z</cp:lastPrinted>
  <dcterms:created xsi:type="dcterms:W3CDTF">2015-02-23T00:09:25Z</dcterms:created>
  <dcterms:modified xsi:type="dcterms:W3CDTF">2019-08-14T12:12:12Z</dcterms:modified>
</cp:coreProperties>
</file>