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73" r:id="rId3"/>
    <p:sldId id="474" r:id="rId4"/>
    <p:sldId id="460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6" r:id="rId13"/>
    <p:sldId id="484" r:id="rId14"/>
    <p:sldId id="485" r:id="rId15"/>
    <p:sldId id="487" r:id="rId16"/>
    <p:sldId id="488" r:id="rId17"/>
    <p:sldId id="493" r:id="rId18"/>
    <p:sldId id="492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9" r:id="rId34"/>
    <p:sldId id="508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18" r:id="rId43"/>
    <p:sldId id="519" r:id="rId44"/>
    <p:sldId id="520" r:id="rId45"/>
    <p:sldId id="521" r:id="rId46"/>
    <p:sldId id="522" r:id="rId47"/>
    <p:sldId id="523" r:id="rId48"/>
    <p:sldId id="524" r:id="rId49"/>
    <p:sldId id="517" r:id="rId50"/>
  </p:sldIdLst>
  <p:sldSz cx="9144000" cy="6858000" type="screen4x3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21" autoAdjust="0"/>
    <p:restoredTop sz="88421" autoAdjust="0"/>
  </p:normalViewPr>
  <p:slideViewPr>
    <p:cSldViewPr>
      <p:cViewPr>
        <p:scale>
          <a:sx n="100" d="100"/>
          <a:sy n="100" d="100"/>
        </p:scale>
        <p:origin x="-193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1376"/>
    </p:cViewPr>
  </p:sorter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DD2A-1CCE-4A5A-9A06-5D0360B7F704}" type="datetimeFigureOut">
              <a:rPr lang="en-AU" smtClean="0"/>
              <a:t>20/08/2019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284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6E2DC-0B1E-4FCD-932F-E7181E916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81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r">
              <a:defRPr sz="1300"/>
            </a:lvl1pPr>
          </a:lstStyle>
          <a:p>
            <a:fld id="{660A4844-21CA-489C-8F25-BDDC408EADF7}" type="datetimeFigureOut">
              <a:rPr lang="en-AU" smtClean="0"/>
              <a:t>20/08/2019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9" tIns="47839" rIns="95679" bIns="4783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5679" tIns="47839" rIns="95679" bIns="478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r">
              <a:defRPr sz="1300"/>
            </a:lvl1pPr>
          </a:lstStyle>
          <a:p>
            <a:fld id="{133618EC-0EDB-459C-872A-6ADFE1E6C8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5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67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994122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buSzPct val="67000"/>
              <a:buFont typeface="Courier New" panose="02070309020205020404" pitchFamily="49" charset="0"/>
              <a:buChar char="o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buSzPct val="50000"/>
              <a:buFont typeface="Wingdings" panose="05000000000000000000" pitchFamily="2" charset="2"/>
              <a:buChar char="q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buSzPct val="50000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251520" y="6368979"/>
            <a:ext cx="6696744" cy="365125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75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32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08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313" y="635635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74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6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9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16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5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3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5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075EFFBC-850F-4343-B407-EE61201EB0E9}" type="slidenum">
              <a:rPr lang="en-AU" smtClean="0"/>
              <a:pPr algn="l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37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rogramming/c_structures.htm" TargetMode="External"/><Relationship Id="rId2" Type="http://schemas.openxmlformats.org/officeDocument/2006/relationships/hyperlink" Target="https://qut.primo.exlibrisgroup.com/discovery/fulldisplay?docid=alma991009453267804001&amp;context=L&amp;vid=61QUT_INST:61QUT&amp;lang=en&amp;search_scope=MyInst_and_CI&amp;adaptor=Local%20Search%20Engin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m.gov.au/products/IDQ60801/IDQ60801.94576.s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Topic </a:t>
            </a:r>
            <a:r>
              <a:rPr lang="en-AU" sz="3600" dirty="0" smtClean="0"/>
              <a:t>5: </a:t>
            </a:r>
            <a:r>
              <a:rPr lang="en-AU" sz="3600" dirty="0" err="1" smtClean="0"/>
              <a:t>Structs</a:t>
            </a:r>
            <a:r>
              <a:rPr lang="en-AU" sz="3600" dirty="0" smtClean="0"/>
              <a:t>, </a:t>
            </a:r>
            <a:r>
              <a:rPr lang="en-AU" sz="3600" dirty="0" err="1" smtClean="0"/>
              <a:t>stderr</a:t>
            </a:r>
            <a:r>
              <a:rPr lang="en-AU" sz="3600" dirty="0" smtClean="0"/>
              <a:t> </a:t>
            </a:r>
            <a:endParaRPr lang="en-AU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CAB202 – Microprocessors and Digital Systems</a:t>
            </a:r>
          </a:p>
          <a:p>
            <a:r>
              <a:rPr lang="en-AU" sz="2000" dirty="0" smtClean="0"/>
              <a:t>Unit Coordinator: Luis Mejias Alvarez</a:t>
            </a:r>
          </a:p>
          <a:p>
            <a:r>
              <a:rPr lang="en-AU" sz="2000" dirty="0" smtClean="0"/>
              <a:t>Lecturer: </a:t>
            </a:r>
            <a:r>
              <a:rPr lang="en-AU" sz="2000" dirty="0"/>
              <a:t>Lawrence Buckingham</a:t>
            </a:r>
          </a:p>
        </p:txBody>
      </p:sp>
    </p:spTree>
    <p:extLst>
      <p:ext uri="{BB962C8B-B14F-4D97-AF65-F5344CB8AC3E}">
        <p14:creationId xmlns:p14="http://schemas.microsoft.com/office/powerpoint/2010/main" val="31468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Columns are arrays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10</a:t>
            </a:fld>
            <a:endParaRPr lang="en-AU" dirty="0"/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4140686"/>
              </p:ext>
            </p:extLst>
          </p:nvPr>
        </p:nvGraphicFramePr>
        <p:xfrm>
          <a:off x="683568" y="1268760"/>
          <a:ext cx="8064896" cy="4464496"/>
        </p:xfrm>
        <a:graphic>
          <a:graphicData uri="http://schemas.openxmlformats.org/drawingml/2006/table">
            <a:tbl>
              <a:tblPr/>
              <a:tblGrid>
                <a:gridCol w="1784089"/>
                <a:gridCol w="2124689"/>
                <a:gridCol w="1496202"/>
                <a:gridCol w="778512"/>
                <a:gridCol w="778512"/>
                <a:gridCol w="1102892"/>
              </a:tblGrid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 err="1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local_date_time</a:t>
                      </a:r>
                      <a:r>
                        <a:rPr lang="en-AU" sz="1100" b="1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[80]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local_date_time_full[80]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aifstime_utc[80]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apparent_t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20/08:00pm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20190820200000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20/07:30pm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20190820193000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20190820093000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20/07:00pm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20190820190000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20190820090000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20/06:30pm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20190820183000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20190820083000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20/06:00pm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20190820180000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20190820080000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20/05:30pm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20190820173000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20190820073000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20/05:00pm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20190820170000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20190820070000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20/04:30pm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20190820163000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20190820063000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20/04:00pm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20190820160000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20190820060000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20/03:30pm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20190820153000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20190820053000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18.3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20/03:00pm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20/02:30pm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20190820143000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20190820043000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20/02:00pm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20190820140000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20190820040000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20/01:30pm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20190820133000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20190820033000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20/01:00pm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20190820130000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20190820030000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411760" y="1196752"/>
            <a:ext cx="2376264" cy="47525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46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rows are </a:t>
            </a:r>
            <a:r>
              <a:rPr lang="en-AU" dirty="0" err="1" smtClean="0"/>
              <a:t>structs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11</a:t>
            </a:fld>
            <a:endParaRPr lang="en-AU" dirty="0"/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107547"/>
              </p:ext>
            </p:extLst>
          </p:nvPr>
        </p:nvGraphicFramePr>
        <p:xfrm>
          <a:off x="683568" y="1268760"/>
          <a:ext cx="8064896" cy="4464496"/>
        </p:xfrm>
        <a:graphic>
          <a:graphicData uri="http://schemas.openxmlformats.org/drawingml/2006/table">
            <a:tbl>
              <a:tblPr/>
              <a:tblGrid>
                <a:gridCol w="1784089"/>
                <a:gridCol w="2124689"/>
                <a:gridCol w="1496202"/>
                <a:gridCol w="778512"/>
                <a:gridCol w="778512"/>
                <a:gridCol w="1102892"/>
              </a:tblGrid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 err="1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local_date_time</a:t>
                      </a:r>
                      <a:r>
                        <a:rPr lang="en-AU" sz="1100" b="1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[80]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 err="1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local_date_time_full</a:t>
                      </a:r>
                      <a:r>
                        <a:rPr lang="en-AU" sz="1100" b="1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[80]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aifstime_utc[80]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apparent_t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20/08:00pm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20190820200000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20/07:30pm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20190820193000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20190820093000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20/07:00pm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20190820190000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20190820090000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20/06:30pm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20190820183000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20190820083000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20/06:00pm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20190820180000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20190820080000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20/05:30pm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20190820173000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20190820073000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20/05:00pm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20190820170000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20190820070000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20/04:30pm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20190820163000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20190820063000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20/04:00pm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20190820160000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20190820060000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20/03:30pm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20190820153000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20190820053000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18.3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20/03:00pm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20/02:30pm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20190820143000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20190820043000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20/02:00pm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20190820140000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20190820040000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20/01:30pm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20190820133000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20190820033000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20/01:00pm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20190820130000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20190820030000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7544" y="1844824"/>
            <a:ext cx="8496944" cy="360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66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struct_demo_01.c</a:t>
            </a:r>
          </a:p>
          <a:p>
            <a:r>
              <a:rPr lang="en-AU" dirty="0" smtClean="0"/>
              <a:t>Illustrates</a:t>
            </a:r>
            <a:r>
              <a:rPr lang="en-AU" dirty="0"/>
              <a:t>:</a:t>
            </a:r>
          </a:p>
          <a:p>
            <a:pPr lvl="1"/>
            <a:r>
              <a:rPr lang="en-AU" dirty="0" smtClean="0"/>
              <a:t>Defining </a:t>
            </a:r>
            <a:r>
              <a:rPr lang="en-AU" dirty="0"/>
              <a:t>a </a:t>
            </a:r>
            <a:r>
              <a:rPr lang="en-AU" dirty="0" err="1"/>
              <a:t>struct</a:t>
            </a:r>
            <a:r>
              <a:rPr lang="en-AU" dirty="0"/>
              <a:t>.</a:t>
            </a:r>
          </a:p>
          <a:p>
            <a:pPr lvl="1"/>
            <a:r>
              <a:rPr lang="en-AU" dirty="0" smtClean="0"/>
              <a:t>Reading </a:t>
            </a:r>
            <a:r>
              <a:rPr lang="en-AU" dirty="0"/>
              <a:t>data into the fields of a </a:t>
            </a:r>
            <a:r>
              <a:rPr lang="en-AU" dirty="0" err="1"/>
              <a:t>struct</a:t>
            </a:r>
            <a:r>
              <a:rPr lang="en-AU" dirty="0"/>
              <a:t>.</a:t>
            </a:r>
          </a:p>
          <a:p>
            <a:pPr lvl="1"/>
            <a:r>
              <a:rPr lang="en-AU" dirty="0" smtClean="0"/>
              <a:t>Returning </a:t>
            </a:r>
            <a:r>
              <a:rPr lang="en-AU" dirty="0"/>
              <a:t>a </a:t>
            </a:r>
            <a:r>
              <a:rPr lang="en-AU" dirty="0" err="1"/>
              <a:t>struct</a:t>
            </a:r>
            <a:r>
              <a:rPr lang="en-AU" dirty="0"/>
              <a:t> from a function (by value).</a:t>
            </a:r>
          </a:p>
          <a:p>
            <a:pPr lvl="1"/>
            <a:r>
              <a:rPr lang="en-AU" dirty="0" smtClean="0"/>
              <a:t>Sending </a:t>
            </a:r>
            <a:r>
              <a:rPr lang="en-AU" dirty="0"/>
              <a:t>a </a:t>
            </a:r>
            <a:r>
              <a:rPr lang="en-AU" dirty="0" err="1"/>
              <a:t>struct</a:t>
            </a:r>
            <a:r>
              <a:rPr lang="en-AU" dirty="0"/>
              <a:t> to a function (by value).</a:t>
            </a:r>
          </a:p>
          <a:p>
            <a:pPr lvl="1"/>
            <a:r>
              <a:rPr lang="en-AU" dirty="0" smtClean="0"/>
              <a:t>Writing </a:t>
            </a:r>
            <a:r>
              <a:rPr lang="en-AU" dirty="0"/>
              <a:t>the contents of a </a:t>
            </a:r>
            <a:r>
              <a:rPr lang="en-AU" dirty="0" err="1"/>
              <a:t>struct</a:t>
            </a:r>
            <a:r>
              <a:rPr lang="en-AU" dirty="0"/>
              <a:t> to a stream.</a:t>
            </a:r>
          </a:p>
          <a:p>
            <a:pPr lvl="1"/>
            <a:r>
              <a:rPr lang="en-AU" dirty="0" smtClean="0"/>
              <a:t>Use </a:t>
            </a:r>
            <a:r>
              <a:rPr lang="en-AU" dirty="0"/>
              <a:t>of standard error stream (if you uncomment some lines).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933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3541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Example: point</a:t>
            </a:r>
            <a:br>
              <a:rPr lang="en-AU" dirty="0" smtClean="0"/>
            </a:br>
            <a:r>
              <a:rPr lang="en-AU" dirty="0" smtClean="0"/>
              <a:t>(apology owed for poor formatting 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0" y="2416820"/>
            <a:ext cx="9144000" cy="23704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	bool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ok; 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	double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x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	double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y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1628800"/>
            <a:ext cx="6686364" cy="1224136"/>
            <a:chOff x="0" y="1628800"/>
            <a:chExt cx="6686364" cy="1224136"/>
          </a:xfrm>
        </p:grpSpPr>
        <p:sp>
          <p:nvSpPr>
            <p:cNvPr id="7" name="Rectangle 6"/>
            <p:cNvSpPr/>
            <p:nvPr/>
          </p:nvSpPr>
          <p:spPr>
            <a:xfrm>
              <a:off x="0" y="2420888"/>
              <a:ext cx="2051720" cy="43204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22676" y="1628800"/>
              <a:ext cx="1763688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>
                  <a:solidFill>
                    <a:schemeClr val="tx1"/>
                  </a:solidFill>
                </a:rPr>
                <a:t>struct</a:t>
              </a:r>
              <a:r>
                <a:rPr lang="en-AU" dirty="0" smtClean="0">
                  <a:solidFill>
                    <a:schemeClr val="tx1"/>
                  </a:solidFill>
                </a:rPr>
                <a:t> tag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1"/>
              <a:endCxn id="7" idx="3"/>
            </p:cNvCxnSpPr>
            <p:nvPr/>
          </p:nvCxnSpPr>
          <p:spPr>
            <a:xfrm flipH="1">
              <a:off x="2051720" y="1808820"/>
              <a:ext cx="2870956" cy="82809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936104" y="2977902"/>
            <a:ext cx="6695728" cy="2107282"/>
            <a:chOff x="936104" y="2977902"/>
            <a:chExt cx="6695728" cy="2107282"/>
          </a:xfrm>
        </p:grpSpPr>
        <p:sp>
          <p:nvSpPr>
            <p:cNvPr id="13" name="Rectangle 12"/>
            <p:cNvSpPr/>
            <p:nvPr/>
          </p:nvSpPr>
          <p:spPr>
            <a:xfrm>
              <a:off x="936104" y="2977902"/>
              <a:ext cx="1907704" cy="153121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68144" y="4725144"/>
              <a:ext cx="1763688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Fields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 flipV="1">
              <a:off x="2843808" y="3743511"/>
              <a:ext cx="3024336" cy="116165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95536" y="5085184"/>
            <a:ext cx="396044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Each instance of the new </a:t>
            </a:r>
            <a:r>
              <a:rPr lang="en-AU" sz="2400" dirty="0" err="1" smtClean="0"/>
              <a:t>struct</a:t>
            </a:r>
            <a:r>
              <a:rPr lang="en-AU" sz="2400" dirty="0" smtClean="0"/>
              <a:t> will have its own copy of the fields.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402534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282154"/>
          </a:xfrm>
        </p:spPr>
        <p:txBody>
          <a:bodyPr>
            <a:normAutofit/>
          </a:bodyPr>
          <a:lstStyle/>
          <a:p>
            <a:r>
              <a:rPr lang="en-AU" dirty="0" err="1" smtClean="0"/>
              <a:t>read_point</a:t>
            </a:r>
            <a:r>
              <a:rPr lang="en-AU" dirty="0" smtClean="0"/>
              <a:t> function returns an instance of a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720840"/>
            <a:ext cx="8928992" cy="3736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result = 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fscanf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"%lf %lf"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&amp;&amp;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	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    return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471" y="1808820"/>
            <a:ext cx="5148089" cy="4500500"/>
            <a:chOff x="35471" y="1808820"/>
            <a:chExt cx="5148089" cy="4500500"/>
          </a:xfrm>
        </p:grpSpPr>
        <p:sp>
          <p:nvSpPr>
            <p:cNvPr id="7" name="Rectangle 6"/>
            <p:cNvSpPr/>
            <p:nvPr/>
          </p:nvSpPr>
          <p:spPr>
            <a:xfrm>
              <a:off x="35471" y="1808820"/>
              <a:ext cx="1944241" cy="43204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19872" y="5949280"/>
              <a:ext cx="1763688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Return type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1007592" y="2240868"/>
              <a:ext cx="3294124" cy="370841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89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498178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read_point</a:t>
            </a:r>
            <a:r>
              <a:rPr lang="en-AU" dirty="0" smtClean="0"/>
              <a:t> function declares and initialises a local instance of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720840"/>
            <a:ext cx="8928992" cy="3736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result = 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fscanf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"%lf %lf"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&amp;&amp;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	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    return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83543" y="2708920"/>
            <a:ext cx="6264721" cy="3888432"/>
            <a:chOff x="683543" y="2708920"/>
            <a:chExt cx="6264721" cy="3888432"/>
          </a:xfrm>
        </p:grpSpPr>
        <p:sp>
          <p:nvSpPr>
            <p:cNvPr id="7" name="Rectangle 6"/>
            <p:cNvSpPr/>
            <p:nvPr/>
          </p:nvSpPr>
          <p:spPr>
            <a:xfrm>
              <a:off x="683543" y="2708920"/>
              <a:ext cx="5184601" cy="43204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7584" y="5949280"/>
              <a:ext cx="6120680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Variable called </a:t>
              </a:r>
              <a:r>
                <a:rPr lang="en-AU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result</a:t>
              </a:r>
              <a:r>
                <a:rPr lang="en-AU" dirty="0" smtClean="0">
                  <a:solidFill>
                    <a:schemeClr val="tx1"/>
                  </a:solidFill>
                </a:rPr>
                <a:t>, type is </a:t>
              </a:r>
              <a:r>
                <a:rPr lang="en-AU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en-AU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point</a:t>
              </a:r>
              <a:r>
                <a:rPr lang="en-AU" dirty="0" smtClean="0">
                  <a:solidFill>
                    <a:schemeClr val="tx1"/>
                  </a:solidFill>
                </a:rPr>
                <a:t>, initial values  for fields assigned in order of declaration.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3275844" y="3140968"/>
              <a:ext cx="612080" cy="280831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75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354162"/>
          </a:xfrm>
        </p:spPr>
        <p:txBody>
          <a:bodyPr>
            <a:normAutofit/>
          </a:bodyPr>
          <a:lstStyle/>
          <a:p>
            <a:r>
              <a:rPr lang="en-AU" dirty="0" smtClean="0"/>
              <a:t>Use the . operator to dereference the fields of a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720840"/>
            <a:ext cx="8928992" cy="3736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result = 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fscanf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"%lf %lf"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&amp;&amp;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	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    return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0073" y="3212976"/>
            <a:ext cx="115212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27584" y="5949280"/>
            <a:ext cx="612068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Gets the address of field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dirty="0" smtClean="0">
                <a:solidFill>
                  <a:schemeClr val="tx1"/>
                </a:solidFill>
              </a:rPr>
              <a:t> from variable called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3887924" y="3645024"/>
            <a:ext cx="1908213" cy="230425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9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354162"/>
          </a:xfrm>
        </p:spPr>
        <p:txBody>
          <a:bodyPr>
            <a:normAutofit/>
          </a:bodyPr>
          <a:lstStyle/>
          <a:p>
            <a:r>
              <a:rPr lang="en-AU" dirty="0" smtClean="0"/>
              <a:t>Use the . operator to dereference the fields of a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800000"/>
            <a:ext cx="8928992" cy="3736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result = 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fscanf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"%lf %lf"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&amp;&amp;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	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    return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9992" y="3717032"/>
            <a:ext cx="1224136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27584" y="5949280"/>
            <a:ext cx="612068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Get the value of field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dirty="0" smtClean="0">
                <a:solidFill>
                  <a:schemeClr val="tx1"/>
                </a:solidFill>
              </a:rPr>
              <a:t> from variable called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3887924" y="4149080"/>
            <a:ext cx="1224136" cy="18002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3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354162"/>
          </a:xfrm>
        </p:spPr>
        <p:txBody>
          <a:bodyPr>
            <a:normAutofit/>
          </a:bodyPr>
          <a:lstStyle/>
          <a:p>
            <a:r>
              <a:rPr lang="en-AU" dirty="0" smtClean="0"/>
              <a:t>Use the . operator to dereference the fields of a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800000"/>
            <a:ext cx="8928992" cy="3736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result = 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fscanf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"%lf %lf"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&amp;&amp;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	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    return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3717032"/>
            <a:ext cx="1440160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27584" y="5949280"/>
            <a:ext cx="612068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Assign new value to field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AU" dirty="0" smtClean="0">
                <a:solidFill>
                  <a:schemeClr val="tx1"/>
                </a:solidFill>
              </a:rPr>
              <a:t> of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1403648" y="4149080"/>
            <a:ext cx="2484276" cy="18002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7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354162"/>
          </a:xfrm>
        </p:spPr>
        <p:txBody>
          <a:bodyPr>
            <a:normAutofit/>
          </a:bodyPr>
          <a:lstStyle/>
          <a:p>
            <a:r>
              <a:rPr lang="en-AU" dirty="0" smtClean="0"/>
              <a:t>Use the . operator to dereference the fields of a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800000"/>
            <a:ext cx="8928992" cy="3736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result = 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fscanf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"%lf %lf"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num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==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&amp;&amp;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	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result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    return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4581128"/>
            <a:ext cx="6264696" cy="2016224"/>
            <a:chOff x="683568" y="4581128"/>
            <a:chExt cx="6264696" cy="2016224"/>
          </a:xfrm>
        </p:grpSpPr>
        <p:sp>
          <p:nvSpPr>
            <p:cNvPr id="7" name="Rectangle 6"/>
            <p:cNvSpPr/>
            <p:nvPr/>
          </p:nvSpPr>
          <p:spPr>
            <a:xfrm>
              <a:off x="683568" y="4581128"/>
              <a:ext cx="1962218" cy="43204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7584" y="5949280"/>
              <a:ext cx="6120680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Send a copy of </a:t>
              </a:r>
              <a:r>
                <a:rPr lang="en-AU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result</a:t>
              </a:r>
              <a:r>
                <a:rPr lang="en-AU" dirty="0" smtClean="0">
                  <a:solidFill>
                    <a:schemeClr val="tx1"/>
                  </a:solidFill>
                </a:rPr>
                <a:t> back to caller via </a:t>
              </a:r>
              <a:r>
                <a:rPr lang="en-AU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dirty="0" smtClean="0">
                  <a:solidFill>
                    <a:schemeClr val="tx1"/>
                  </a:solidFill>
                </a:rPr>
                <a:t>.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1664677" y="5013176"/>
              <a:ext cx="2223247" cy="93610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67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30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210146"/>
          </a:xfrm>
        </p:spPr>
        <p:txBody>
          <a:bodyPr>
            <a:normAutofit/>
          </a:bodyPr>
          <a:lstStyle/>
          <a:p>
            <a:r>
              <a:rPr lang="en-AU" dirty="0" err="1" smtClean="0"/>
              <a:t>write_point</a:t>
            </a:r>
            <a:r>
              <a:rPr lang="en-AU" dirty="0" smtClean="0"/>
              <a:t> sends contents of a </a:t>
            </a:r>
            <a:r>
              <a:rPr lang="en-AU" dirty="0" err="1" smtClean="0"/>
              <a:t>struct</a:t>
            </a:r>
            <a:r>
              <a:rPr lang="en-AU" dirty="0" smtClean="0"/>
              <a:t> to a stream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800000"/>
            <a:ext cx="8928992" cy="35187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void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write_point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"%s: %f %f"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?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"valid"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: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"invalid"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y</a:t>
            </a:r>
            <a:endParaRPr lang="en-AU" sz="2000" dirty="0" smtClean="0">
              <a:solidFill>
                <a:srgbClr val="9CDCFE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9CDCFE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pPr>
              <a:lnSpc>
                <a:spcPct val="125000"/>
              </a:lnSpc>
            </a:pP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779912" y="1844824"/>
            <a:ext cx="2088232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27584" y="5643710"/>
            <a:ext cx="6120680" cy="9536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Parameter of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dirty="0" smtClean="0">
                <a:solidFill>
                  <a:schemeClr val="tx1"/>
                </a:solidFill>
              </a:rPr>
              <a:t> is an instance of </a:t>
            </a:r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</a:t>
            </a:r>
            <a:r>
              <a:rPr lang="en-AU" dirty="0" smtClean="0">
                <a:solidFill>
                  <a:schemeClr val="tx1"/>
                </a:solidFill>
              </a:rPr>
              <a:t>. Contains a copy of data sent to the function for writing.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3887924" y="2276872"/>
            <a:ext cx="936104" cy="336683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55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210146"/>
          </a:xfrm>
        </p:spPr>
        <p:txBody>
          <a:bodyPr>
            <a:normAutofit/>
          </a:bodyPr>
          <a:lstStyle/>
          <a:p>
            <a:r>
              <a:rPr lang="en-AU" dirty="0" err="1" smtClean="0"/>
              <a:t>write_point</a:t>
            </a:r>
            <a:r>
              <a:rPr lang="en-AU" dirty="0" smtClean="0"/>
              <a:t> (2 of 4)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800000"/>
            <a:ext cx="8928992" cy="35187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void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write_point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"%s: %f %f"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?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"valid"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: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"invalid"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y</a:t>
            </a:r>
            <a:endParaRPr lang="en-AU" sz="2000" dirty="0" smtClean="0">
              <a:solidFill>
                <a:srgbClr val="9CDCFE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9CDCFE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pPr>
              <a:lnSpc>
                <a:spcPct val="125000"/>
              </a:lnSpc>
            </a:pP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2123728" y="2996952"/>
            <a:ext cx="403244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27584" y="5643710"/>
            <a:ext cx="6120680" cy="9536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If field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AU" dirty="0" smtClean="0">
                <a:solidFill>
                  <a:schemeClr val="tx1"/>
                </a:solidFill>
              </a:rPr>
              <a:t> of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dirty="0" smtClean="0">
                <a:solidFill>
                  <a:schemeClr val="tx1"/>
                </a:solidFill>
              </a:rPr>
              <a:t> is true, send the word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"valid"</a:t>
            </a:r>
            <a:r>
              <a:rPr lang="en-AU" dirty="0" smtClean="0">
                <a:solidFill>
                  <a:schemeClr val="tx1"/>
                </a:solidFill>
              </a:rPr>
              <a:t> to stream; otherwise send the word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"invalid"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3887924" y="3429000"/>
            <a:ext cx="252028" cy="221471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95736" y="2569096"/>
            <a:ext cx="43204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55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210146"/>
          </a:xfrm>
        </p:spPr>
        <p:txBody>
          <a:bodyPr>
            <a:normAutofit/>
          </a:bodyPr>
          <a:lstStyle/>
          <a:p>
            <a:r>
              <a:rPr lang="en-AU" dirty="0" err="1" smtClean="0"/>
              <a:t>write_point</a:t>
            </a:r>
            <a:r>
              <a:rPr lang="en-AU" dirty="0" smtClean="0"/>
              <a:t> (3 of 4)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800000"/>
            <a:ext cx="8928992" cy="35187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void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write_point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"%s: %f %f"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?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"valid"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: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"invalid"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y</a:t>
            </a:r>
            <a:endParaRPr lang="en-AU" sz="2000" dirty="0" smtClean="0">
              <a:solidFill>
                <a:srgbClr val="9CDCFE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9CDCFE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pPr>
              <a:lnSpc>
                <a:spcPct val="125000"/>
              </a:lnSpc>
            </a:pP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2123728" y="3356992"/>
            <a:ext cx="504056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27584" y="5643711"/>
            <a:ext cx="6120680" cy="59360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Send contents of field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dirty="0" smtClean="0">
                <a:solidFill>
                  <a:schemeClr val="tx1"/>
                </a:solidFill>
              </a:rPr>
              <a:t> of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dirty="0" smtClean="0">
                <a:solidFill>
                  <a:schemeClr val="tx1"/>
                </a:solidFill>
              </a:rPr>
              <a:t> to stream.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2375756" y="3789040"/>
            <a:ext cx="1512168" cy="185467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1800" y="2569096"/>
            <a:ext cx="43204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575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1210146"/>
          </a:xfrm>
        </p:spPr>
        <p:txBody>
          <a:bodyPr>
            <a:normAutofit/>
          </a:bodyPr>
          <a:lstStyle/>
          <a:p>
            <a:r>
              <a:rPr lang="en-AU" dirty="0" err="1" smtClean="0"/>
              <a:t>write_point</a:t>
            </a:r>
            <a:r>
              <a:rPr lang="en-AU" dirty="0" smtClean="0"/>
              <a:t> (4 of 4)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800000"/>
            <a:ext cx="8928992" cy="35187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void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write_point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"%s: %f %f"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?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"valid"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: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"invalid"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AU" sz="2000" dirty="0" err="1" smtClean="0">
                <a:solidFill>
                  <a:srgbClr val="9CDCFE"/>
                </a:solidFill>
                <a:latin typeface="Consolas"/>
              </a:rPr>
              <a:t>y</a:t>
            </a:r>
            <a:endParaRPr lang="en-AU" sz="2000" dirty="0" smtClean="0">
              <a:solidFill>
                <a:srgbClr val="9CDCFE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9CDCFE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pPr>
              <a:lnSpc>
                <a:spcPct val="125000"/>
              </a:lnSpc>
            </a:pP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2123728" y="3789040"/>
            <a:ext cx="504056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27584" y="5643711"/>
            <a:ext cx="6120680" cy="59360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Send contents of field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dirty="0" smtClean="0">
                <a:solidFill>
                  <a:schemeClr val="tx1"/>
                </a:solidFill>
              </a:rPr>
              <a:t> of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dirty="0" smtClean="0">
                <a:solidFill>
                  <a:schemeClr val="tx1"/>
                </a:solidFill>
              </a:rPr>
              <a:t> to stream.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2375756" y="4221088"/>
            <a:ext cx="1512168" cy="1422623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03848" y="2569096"/>
            <a:ext cx="43204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8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Driver program - plots a list of points on the terminal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484784"/>
            <a:ext cx="8928992" cy="43242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CDCAA"/>
                </a:solidFill>
                <a:latin typeface="Consolas"/>
              </a:rPr>
              <a:t>main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argc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*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argv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[]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    if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argc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Process file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...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    else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No file name supplied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 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...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2276872"/>
            <a:ext cx="1296144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AU" dirty="0" smtClean="0">
                <a:solidFill>
                  <a:schemeClr val="tx1"/>
                </a:solidFill>
              </a:rPr>
              <a:t> is the number of command line arguments supplied. It will be greater than 1 if an argument was supplied.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H="1" flipV="1">
            <a:off x="1907704" y="2708920"/>
            <a:ext cx="3691247" cy="223224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7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 file: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08000" y="1800000"/>
            <a:ext cx="8928496" cy="35548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FILE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*f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fopen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argv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],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"r"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Draw contents of file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...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C586C0"/>
                </a:solidFill>
                <a:latin typeface="Consolas"/>
              </a:rPr>
              <a:t>else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Error opening file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...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1844824"/>
            <a:ext cx="4248472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Try to open the stream named by the first command line argument</a:t>
            </a:r>
            <a:r>
              <a:rPr lang="en-AU" dirty="0" smtClean="0">
                <a:solidFill>
                  <a:schemeClr val="tx1"/>
                </a:solidFill>
              </a:rPr>
              <a:t>. The stream is accessed via local variable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H="1" flipV="1">
            <a:off x="2303748" y="2276872"/>
            <a:ext cx="3295203" cy="266429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7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 file: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08000" y="1800000"/>
            <a:ext cx="8928496" cy="35548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FILE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*f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fopen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>
                <a:solidFill>
                  <a:srgbClr val="9CDCFE"/>
                </a:solidFill>
                <a:latin typeface="Consolas"/>
              </a:rPr>
              <a:t>argv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],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"r"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Draw contents of file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...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C586C0"/>
                </a:solidFill>
                <a:latin typeface="Consolas"/>
              </a:rPr>
              <a:t>else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Error opening file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...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2204864"/>
            <a:ext cx="3888432" cy="7920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If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AU" dirty="0" smtClean="0">
                <a:solidFill>
                  <a:schemeClr val="tx1"/>
                </a:solidFill>
              </a:rPr>
              <a:t> is not zero, we have successfully opened the stream. Now process the contents. 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H="1" flipV="1">
            <a:off x="2123728" y="2996952"/>
            <a:ext cx="3475223" cy="194421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91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89844"/>
            <a:ext cx="8928992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setup_screen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>
                <a:solidFill>
                  <a:srgbClr val="C586C0"/>
                </a:solidFill>
                <a:latin typeface="Consolas"/>
              </a:rPr>
              <a:t>while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(f))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file and draw.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p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#if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CDCAA"/>
                </a:solidFill>
                <a:latin typeface="Consolas"/>
              </a:rPr>
              <a:t>DB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"Point p = 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write_point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p);</a:t>
            </a: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AU" sz="2000" dirty="0">
                <a:solidFill>
                  <a:srgbClr val="D7BA7D"/>
                </a:solidFill>
                <a:latin typeface="Consolas"/>
              </a:rPr>
              <a:t>\n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#</a:t>
            </a:r>
            <a:r>
              <a:rPr lang="en-AU" sz="2000" dirty="0" err="1">
                <a:solidFill>
                  <a:srgbClr val="C586C0"/>
                </a:solidFill>
                <a:latin typeface="Consolas"/>
              </a:rPr>
              <a:t>endif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draw_point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'*'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fclose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show_screen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wait_char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Draw contents of file: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70806" y="1484784"/>
            <a:ext cx="2367805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Process everything in stream connected to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AU" dirty="0" smtClean="0">
                <a:solidFill>
                  <a:schemeClr val="tx1"/>
                </a:solidFill>
              </a:rPr>
              <a:t>, i.e. read to end of input. 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H="1" flipV="1">
            <a:off x="1354709" y="1916832"/>
            <a:ext cx="4244242" cy="302433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6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89844"/>
            <a:ext cx="8928992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setup_screen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>
                <a:solidFill>
                  <a:srgbClr val="C586C0"/>
                </a:solidFill>
                <a:latin typeface="Consolas"/>
              </a:rPr>
              <a:t>while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(f))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file and draw.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p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#if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CDCAA"/>
                </a:solidFill>
                <a:latin typeface="Consolas"/>
              </a:rPr>
              <a:t>DB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"Point p = 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write_point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p);</a:t>
            </a: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AU" sz="2000" dirty="0">
                <a:solidFill>
                  <a:srgbClr val="D7BA7D"/>
                </a:solidFill>
                <a:latin typeface="Consolas"/>
              </a:rPr>
              <a:t>\n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#</a:t>
            </a:r>
            <a:r>
              <a:rPr lang="en-AU" sz="2000" dirty="0" err="1">
                <a:solidFill>
                  <a:srgbClr val="C586C0"/>
                </a:solidFill>
                <a:latin typeface="Consolas"/>
              </a:rPr>
              <a:t>endif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draw_point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'*'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fclose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show_screen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wait_char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Draw contents of file: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92027" y="2104281"/>
            <a:ext cx="4456037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Read a point from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AU" dirty="0" smtClean="0">
                <a:solidFill>
                  <a:schemeClr val="tx1"/>
                </a:solidFill>
              </a:rPr>
              <a:t>, and stash it in a local variable called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dirty="0" smtClean="0">
                <a:solidFill>
                  <a:schemeClr val="tx1"/>
                </a:solidFill>
              </a:rPr>
              <a:t>, which is an instance of </a:t>
            </a:r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</a:t>
            </a:r>
            <a:r>
              <a:rPr lang="en-AU" dirty="0" smtClean="0">
                <a:solidFill>
                  <a:schemeClr val="tx1"/>
                </a:solidFill>
              </a:rPr>
              <a:t>. 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H="1" flipV="1">
            <a:off x="2920046" y="2536329"/>
            <a:ext cx="2678905" cy="240483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74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89844"/>
            <a:ext cx="8928992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setup_screen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>
                <a:solidFill>
                  <a:srgbClr val="C586C0"/>
                </a:solidFill>
                <a:latin typeface="Consolas"/>
              </a:rPr>
              <a:t>while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(f))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file and draw.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p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#if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CDCAA"/>
                </a:solidFill>
                <a:latin typeface="Consolas"/>
              </a:rPr>
              <a:t>DB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"Point p = 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write_point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p);</a:t>
            </a: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AU" sz="2000" dirty="0">
                <a:solidFill>
                  <a:srgbClr val="D7BA7D"/>
                </a:solidFill>
                <a:latin typeface="Consolas"/>
              </a:rPr>
              <a:t>\n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#</a:t>
            </a:r>
            <a:r>
              <a:rPr lang="en-AU" sz="2000" dirty="0" err="1">
                <a:solidFill>
                  <a:srgbClr val="C586C0"/>
                </a:solidFill>
                <a:latin typeface="Consolas"/>
              </a:rPr>
              <a:t>endif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draw_point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'*'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fclose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show_screen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wait_char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Draw contents of file: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07504" y="2420888"/>
            <a:ext cx="4896544" cy="15841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If we want to, we can send debugging information to the standard error stream via </a:t>
            </a:r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AU" dirty="0" smtClean="0">
                <a:solidFill>
                  <a:schemeClr val="tx1"/>
                </a:solidFill>
              </a:rPr>
              <a:t>. This is controlled by a </a:t>
            </a:r>
            <a:r>
              <a:rPr lang="en-AU" dirty="0" err="1" smtClean="0">
                <a:solidFill>
                  <a:schemeClr val="tx1"/>
                </a:solidFill>
              </a:rPr>
              <a:t>preprocessor</a:t>
            </a:r>
            <a:r>
              <a:rPr lang="en-AU" dirty="0" smtClean="0">
                <a:solidFill>
                  <a:schemeClr val="tx1"/>
                </a:solidFill>
              </a:rPr>
              <a:t> constant called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AU" dirty="0" smtClean="0">
                <a:solidFill>
                  <a:schemeClr val="tx1"/>
                </a:solidFill>
              </a:rPr>
              <a:t>. 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H="1" flipV="1">
            <a:off x="2555776" y="4005064"/>
            <a:ext cx="3043175" cy="93610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0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Practical C Programming</a:t>
            </a:r>
            <a:endParaRPr lang="en-AU" dirty="0"/>
          </a:p>
          <a:p>
            <a:pPr lvl="1"/>
            <a:r>
              <a:rPr lang="en-AU" dirty="0"/>
              <a:t>Chapter </a:t>
            </a:r>
            <a:r>
              <a:rPr lang="en-AU" dirty="0" smtClean="0"/>
              <a:t>12 </a:t>
            </a:r>
            <a:r>
              <a:rPr lang="en-AU" dirty="0"/>
              <a:t>– </a:t>
            </a:r>
            <a:r>
              <a:rPr lang="en-AU" dirty="0" smtClean="0"/>
              <a:t>Advanced Types</a:t>
            </a:r>
          </a:p>
          <a:p>
            <a:pPr lvl="1"/>
            <a:r>
              <a:rPr lang="en-AU" dirty="0" smtClean="0"/>
              <a:t>Chapter 13 </a:t>
            </a:r>
            <a:r>
              <a:rPr lang="en-AU" dirty="0"/>
              <a:t>–</a:t>
            </a:r>
            <a:r>
              <a:rPr lang="en-AU" dirty="0" smtClean="0"/>
              <a:t> Pointers</a:t>
            </a:r>
            <a:endParaRPr lang="en-AU" dirty="0"/>
          </a:p>
          <a:p>
            <a:pPr lvl="1"/>
            <a:r>
              <a:rPr lang="en-AU" dirty="0" smtClean="0"/>
              <a:t>Chapter 14 </a:t>
            </a:r>
            <a:r>
              <a:rPr lang="en-AU" dirty="0"/>
              <a:t>– </a:t>
            </a:r>
            <a:r>
              <a:rPr lang="en-AU" dirty="0" smtClean="0"/>
              <a:t>File </a:t>
            </a:r>
            <a:r>
              <a:rPr lang="en-AU" dirty="0" err="1" smtClean="0"/>
              <a:t>Input/Output</a:t>
            </a:r>
            <a:endParaRPr lang="en-AU" dirty="0" smtClean="0"/>
          </a:p>
          <a:p>
            <a:r>
              <a:rPr lang="en-AU" dirty="0" err="1" smtClean="0">
                <a:hlinkClick r:id="rId3"/>
              </a:rPr>
              <a:t>Tutorialspoint</a:t>
            </a:r>
            <a:r>
              <a:rPr lang="en-AU" dirty="0" smtClean="0">
                <a:hlinkClick r:id="rId3"/>
              </a:rPr>
              <a:t> C - Structures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89844"/>
            <a:ext cx="8928992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setup_screen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>
                <a:solidFill>
                  <a:srgbClr val="C586C0"/>
                </a:solidFill>
                <a:latin typeface="Consolas"/>
              </a:rPr>
              <a:t>while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(f))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file and draw.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p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#if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CDCAA"/>
                </a:solidFill>
                <a:latin typeface="Consolas"/>
              </a:rPr>
              <a:t>DB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"Point p = 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write_point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p);</a:t>
            </a: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 smtClean="0">
                <a:solidFill>
                  <a:srgbClr val="D4D4D4"/>
                </a:solidFill>
                <a:latin typeface="Consolas"/>
              </a:rPr>
              <a:t>stderr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AU" sz="2000" dirty="0">
                <a:solidFill>
                  <a:srgbClr val="D7BA7D"/>
                </a:solidFill>
                <a:latin typeface="Consolas"/>
              </a:rPr>
              <a:t>\n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#</a:t>
            </a:r>
            <a:r>
              <a:rPr lang="en-AU" sz="2000" dirty="0" err="1">
                <a:solidFill>
                  <a:srgbClr val="C586C0"/>
                </a:solidFill>
                <a:latin typeface="Consolas"/>
              </a:rPr>
              <a:t>endif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draw_point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'*'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fclose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show_screen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wait_char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Draw contents of file: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83568" y="3933056"/>
            <a:ext cx="2664296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Draw the point.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3347865" y="4149080"/>
            <a:ext cx="2251086" cy="7920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54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We examine the code in </a:t>
            </a:r>
            <a:r>
              <a:rPr lang="en-AU" dirty="0" err="1" smtClean="0"/>
              <a:t>VSCode</a:t>
            </a:r>
            <a:r>
              <a:rPr lang="en-AU" dirty="0" smtClean="0"/>
              <a:t>, and run the program.</a:t>
            </a:r>
          </a:p>
          <a:p>
            <a:r>
              <a:rPr lang="en-AU" dirty="0" smtClean="0"/>
              <a:t>To use the debugging code:</a:t>
            </a:r>
          </a:p>
          <a:p>
            <a:pPr lvl="1"/>
            <a:r>
              <a:rPr lang="en-AU" b="1" dirty="0" smtClean="0"/>
              <a:t>#define DB 1</a:t>
            </a:r>
            <a:r>
              <a:rPr lang="en-AU" dirty="0" smtClean="0"/>
              <a:t> instead of </a:t>
            </a:r>
            <a:r>
              <a:rPr lang="en-AU" b="1" dirty="0" smtClean="0"/>
              <a:t>0</a:t>
            </a:r>
          </a:p>
          <a:p>
            <a:pPr lvl="1"/>
            <a:r>
              <a:rPr lang="en-AU" dirty="0" smtClean="0"/>
              <a:t>use command line output redirection to send the standard error text from the program into a file.</a:t>
            </a:r>
          </a:p>
          <a:p>
            <a:pPr lvl="1"/>
            <a:r>
              <a:rPr lang="en-AU" b="1" dirty="0" smtClean="0"/>
              <a:t>./</a:t>
            </a:r>
            <a:r>
              <a:rPr lang="en-AU" b="1" dirty="0" err="1" smtClean="0"/>
              <a:t>prog</a:t>
            </a:r>
            <a:r>
              <a:rPr lang="en-AU" b="1" dirty="0" smtClean="0"/>
              <a:t> arg1 arg2 2&gt;somefile.txt</a:t>
            </a:r>
          </a:p>
          <a:p>
            <a:r>
              <a:rPr lang="en-AU" dirty="0" smtClean="0"/>
              <a:t>You can even open a new terminal and send the debug output there</a:t>
            </a:r>
          </a:p>
          <a:p>
            <a:pPr lvl="1"/>
            <a:r>
              <a:rPr lang="en-AU" dirty="0" smtClean="0"/>
              <a:t>Use the </a:t>
            </a:r>
            <a:r>
              <a:rPr lang="en-AU" b="1" dirty="0" err="1" smtClean="0"/>
              <a:t>tty</a:t>
            </a:r>
            <a:r>
              <a:rPr lang="en-AU" dirty="0" smtClean="0"/>
              <a:t> command in the new terminal to get its stream name, e.g. </a:t>
            </a:r>
            <a:r>
              <a:rPr lang="en-AU" b="1" dirty="0" smtClean="0"/>
              <a:t>/dev/pty1</a:t>
            </a:r>
            <a:r>
              <a:rPr lang="en-AU" dirty="0" smtClean="0"/>
              <a:t> </a:t>
            </a:r>
          </a:p>
          <a:p>
            <a:pPr lvl="1"/>
            <a:r>
              <a:rPr lang="en-AU" b="1" dirty="0" smtClean="0"/>
              <a:t>./</a:t>
            </a:r>
            <a:r>
              <a:rPr lang="en-AU" b="1" dirty="0" err="1" smtClean="0"/>
              <a:t>prog</a:t>
            </a:r>
            <a:r>
              <a:rPr lang="en-AU" b="1" dirty="0" smtClean="0"/>
              <a:t> arg1 arg2 2&gt;/dev/pty1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909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2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struct_demo_02.c</a:t>
                </a:r>
              </a:p>
              <a:p>
                <a:r>
                  <a:rPr lang="en-AU" dirty="0" smtClean="0"/>
                  <a:t>The same as struct_demo_01.c, except:</a:t>
                </a:r>
              </a:p>
              <a:p>
                <a:pPr lvl="1"/>
                <a:r>
                  <a:rPr lang="en-AU" dirty="0" smtClean="0"/>
                  <a:t>Shows how to use pointer to send address of a </a:t>
                </a:r>
                <a:r>
                  <a:rPr lang="en-AU" dirty="0" err="1" smtClean="0"/>
                  <a:t>struct</a:t>
                </a:r>
                <a:r>
                  <a:rPr lang="en-AU" dirty="0" smtClean="0"/>
                  <a:t> instance to a function.</a:t>
                </a:r>
              </a:p>
              <a:p>
                <a:pPr lvl="1"/>
                <a:r>
                  <a:rPr lang="en-AU" dirty="0" smtClean="0"/>
                  <a:t>How to use pointer-to-member to dereference a field via the address of a </a:t>
                </a:r>
                <a:r>
                  <a:rPr lang="en-AU" dirty="0" err="1" smtClean="0"/>
                  <a:t>struct</a:t>
                </a:r>
                <a:r>
                  <a:rPr lang="en-AU" dirty="0" smtClean="0"/>
                  <a:t> instance.</a:t>
                </a:r>
              </a:p>
              <a:p>
                <a:r>
                  <a:rPr lang="en-AU" dirty="0" smtClean="0"/>
                  <a:t>Why send address?</a:t>
                </a:r>
              </a:p>
              <a:p>
                <a:pPr lvl="1"/>
                <a:r>
                  <a:rPr lang="en-AU" dirty="0" smtClean="0"/>
                  <a:t>Update original object instead of copying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AU" dirty="0" smtClean="0"/>
                  <a:t> efficient if </a:t>
                </a:r>
                <a:r>
                  <a:rPr lang="en-AU" dirty="0" err="1" smtClean="0"/>
                  <a:t>struct</a:t>
                </a:r>
                <a:r>
                  <a:rPr lang="en-AU" dirty="0" smtClean="0"/>
                  <a:t> is large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99" t="-2133" r="-282" b="-1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759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read_point</a:t>
            </a:r>
            <a:r>
              <a:rPr lang="en-AU" dirty="0" smtClean="0"/>
              <a:t> with pointer to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800000"/>
            <a:ext cx="8928992" cy="23704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*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fields_scanned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fscanf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"%lf %lf"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  p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-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 (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fields_scanned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(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&amp;&amp; (</a:t>
            </a: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-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35896" y="1844824"/>
            <a:ext cx="2376264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Formal parameter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dirty="0" smtClean="0">
                <a:solidFill>
                  <a:schemeClr val="tx1"/>
                </a:solidFill>
              </a:rPr>
              <a:t> is the address of an instance of </a:t>
            </a:r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  <a:endCxn id="10" idx="2"/>
          </p:cNvCxnSpPr>
          <p:nvPr/>
        </p:nvCxnSpPr>
        <p:spPr>
          <a:xfrm flipH="1" flipV="1">
            <a:off x="4824028" y="2276872"/>
            <a:ext cx="774923" cy="266429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74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read_point</a:t>
            </a:r>
            <a:r>
              <a:rPr lang="en-AU" dirty="0" smtClean="0"/>
              <a:t> with pointer to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800000"/>
            <a:ext cx="8928992" cy="23704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*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fields_scanned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fscanf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"%lf %lf"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  p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-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 (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fields_scanned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(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&amp;&amp; (</a:t>
            </a: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-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844824"/>
            <a:ext cx="648072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Return type is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dirty="0" smtClean="0">
                <a:solidFill>
                  <a:schemeClr val="tx1"/>
                </a:solidFill>
              </a:rPr>
              <a:t> -- instead of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dirty="0" smtClean="0">
                <a:solidFill>
                  <a:schemeClr val="tx1"/>
                </a:solidFill>
              </a:rPr>
              <a:t>, we use the pointer to reach back and drop the data directly into a variable declared in the calling scope.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  <a:endCxn id="10" idx="2"/>
          </p:cNvCxnSpPr>
          <p:nvPr/>
        </p:nvCxnSpPr>
        <p:spPr>
          <a:xfrm flipH="1" flipV="1">
            <a:off x="503548" y="2276872"/>
            <a:ext cx="5095403" cy="266429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17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read_point</a:t>
            </a:r>
            <a:r>
              <a:rPr lang="en-AU" dirty="0" smtClean="0"/>
              <a:t> with pointer to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800000"/>
            <a:ext cx="8928992" cy="23704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*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fields_scanned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fscanf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"%lf %lf"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    p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-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 (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fields_scanned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(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&amp;&amp; (</a:t>
            </a:r>
            <a:r>
              <a:rPr lang="en-AU" sz="2000" dirty="0" smtClean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-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&gt;=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 &amp;&amp; (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240" y="2636912"/>
            <a:ext cx="648072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Reads a floating point value into field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dirty="0" smtClean="0">
                <a:solidFill>
                  <a:schemeClr val="tx1"/>
                </a:solidFill>
              </a:rPr>
              <a:t> of the object pointed at by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dirty="0" smtClean="0">
                <a:solidFill>
                  <a:schemeClr val="tx1"/>
                </a:solidFill>
              </a:rPr>
              <a:t>. </a:t>
            </a:r>
            <a:br>
              <a:rPr lang="en-AU" dirty="0" smtClean="0">
                <a:solidFill>
                  <a:schemeClr val="tx1"/>
                </a:solidFill>
              </a:rPr>
            </a:b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p-&gt;x</a:t>
            </a:r>
            <a:r>
              <a:rPr lang="en-AU" dirty="0" smtClean="0">
                <a:solidFill>
                  <a:schemeClr val="tx1"/>
                </a:solidFill>
              </a:rPr>
              <a:t> is identical in meaning to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(*p).x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11" idx="0"/>
            <a:endCxn id="10" idx="2"/>
          </p:cNvCxnSpPr>
          <p:nvPr/>
        </p:nvCxnSpPr>
        <p:spPr>
          <a:xfrm flipV="1">
            <a:off x="5598951" y="3068960"/>
            <a:ext cx="1457325" cy="187220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95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write_point</a:t>
            </a:r>
            <a:r>
              <a:rPr lang="en-AU" dirty="0" smtClean="0"/>
              <a:t> with pointer </a:t>
            </a:r>
            <a:r>
              <a:rPr lang="en-AU" dirty="0" err="1" smtClean="0"/>
              <a:t>tp</a:t>
            </a:r>
            <a:r>
              <a:rPr lang="en-AU" dirty="0" smtClean="0"/>
              <a:t>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08000" y="1800000"/>
            <a:ext cx="8928496" cy="20159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write_point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(FILE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*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fprintf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"%s: %f %f"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endParaRPr lang="en-AU" sz="2000" dirty="0" smtClean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          (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ok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?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"valid"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: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"invalid"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),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x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y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p.x</a:t>
            </a:r>
            <a:r>
              <a:rPr lang="en-AU" dirty="0" smtClean="0">
                <a:solidFill>
                  <a:schemeClr val="tx1"/>
                </a:solidFill>
              </a:rPr>
              <a:t> becomes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p-&gt;x</a:t>
            </a:r>
            <a:r>
              <a:rPr lang="en-AU" dirty="0" smtClean="0">
                <a:solidFill>
                  <a:schemeClr val="tx1"/>
                </a:solidFill>
              </a:rPr>
              <a:t>, </a:t>
            </a:r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p.ok</a:t>
            </a:r>
            <a:r>
              <a:rPr lang="en-AU" dirty="0" smtClean="0">
                <a:solidFill>
                  <a:schemeClr val="tx1"/>
                </a:solidFill>
              </a:rPr>
              <a:t> becomes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p-&gt;ok</a:t>
            </a:r>
            <a:r>
              <a:rPr lang="en-AU" dirty="0" smtClean="0">
                <a:solidFill>
                  <a:schemeClr val="tx1"/>
                </a:solidFill>
              </a:rPr>
              <a:t>, </a:t>
            </a:r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p.y</a:t>
            </a:r>
            <a:r>
              <a:rPr lang="en-AU" dirty="0" smtClean="0">
                <a:solidFill>
                  <a:schemeClr val="tx1"/>
                </a:solidFill>
              </a:rPr>
              <a:t> becomes 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p-&gt;y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40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 in main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07504" y="1800000"/>
            <a:ext cx="8928992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C586C0"/>
                </a:solidFill>
                <a:latin typeface="Consolas"/>
              </a:rPr>
              <a:t>while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file and draw.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p;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&amp;p);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draw_point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(&amp;p,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'*'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2636912"/>
            <a:ext cx="223224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An instance of </a:t>
            </a:r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</a:t>
            </a:r>
            <a:r>
              <a:rPr lang="en-AU" dirty="0" smtClean="0">
                <a:solidFill>
                  <a:schemeClr val="tx1"/>
                </a:solidFill>
              </a:rPr>
              <a:t> is declared but not initialised.</a:t>
            </a:r>
            <a:br>
              <a:rPr lang="en-AU" dirty="0" smtClean="0">
                <a:solidFill>
                  <a:schemeClr val="tx1"/>
                </a:solidFill>
              </a:rPr>
            </a:br>
            <a:r>
              <a:rPr lang="en-AU" dirty="0" smtClean="0">
                <a:solidFill>
                  <a:schemeClr val="tx1"/>
                </a:solidFill>
              </a:rPr>
              <a:t>Space is allocated, waiting for data to be inserted.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1799692" y="3068960"/>
            <a:ext cx="3799259" cy="187220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8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 in main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07504" y="1800000"/>
            <a:ext cx="8928992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C586C0"/>
                </a:solidFill>
                <a:latin typeface="Consolas"/>
              </a:rPr>
              <a:t>while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file and draw.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p;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&amp;p);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draw_point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(&amp;p,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'*'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2996952"/>
            <a:ext cx="2664296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Send the address of the object to </a:t>
            </a:r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read_point</a:t>
            </a:r>
            <a:r>
              <a:rPr lang="en-AU" dirty="0" smtClean="0">
                <a:solidFill>
                  <a:schemeClr val="tx1"/>
                </a:solidFill>
              </a:rPr>
              <a:t> to be populated with data from the stream.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2015716" y="3429000"/>
            <a:ext cx="3583235" cy="151216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27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 in main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07504" y="1800000"/>
            <a:ext cx="8928992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C586C0"/>
                </a:solidFill>
                <a:latin typeface="Consolas"/>
              </a:rPr>
              <a:t>while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file and draw.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569CD6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point p;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&amp;p);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draw_point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(&amp;p,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'*'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3356992"/>
            <a:ext cx="2664296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Send the address of the object to </a:t>
            </a:r>
            <a:r>
              <a:rPr lang="en-A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draw_point</a:t>
            </a:r>
            <a:r>
              <a:rPr lang="en-AU" dirty="0" smtClean="0">
                <a:solidFill>
                  <a:schemeClr val="tx1"/>
                </a:solidFill>
              </a:rPr>
              <a:t> to be rendered onto the terminal.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2015716" y="3789040"/>
            <a:ext cx="3583235" cy="115212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5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err="1" smtClean="0"/>
              <a:t>Structs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2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Array of </a:t>
            </a:r>
            <a:r>
              <a:rPr lang="en-AU" dirty="0" err="1" smtClean="0"/>
              <a:t>struct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Array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AU" dirty="0" smtClean="0"/>
                  <a:t> column in table</a:t>
                </a:r>
              </a:p>
              <a:p>
                <a:r>
                  <a:rPr lang="en-AU" dirty="0" err="1" smtClean="0"/>
                  <a:t>Struct</a:t>
                </a:r>
                <a:r>
                  <a:rPr lang="en-AU" dirty="0" smtClean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AU" dirty="0" smtClean="0"/>
                  <a:t> row of table</a:t>
                </a:r>
              </a:p>
              <a:p>
                <a:r>
                  <a:rPr lang="en-AU" dirty="0" smtClean="0"/>
                  <a:t>Array of </a:t>
                </a:r>
                <a:r>
                  <a:rPr lang="en-AU" dirty="0" err="1" smtClean="0"/>
                  <a:t>struct</a:t>
                </a:r>
                <a:r>
                  <a:rPr lang="en-AU" dirty="0" smtClean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AU" dirty="0" smtClean="0"/>
                  <a:t> table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99" t="-12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9247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main: variation 3 with an array of points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268760"/>
            <a:ext cx="892899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[MAX] = {{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}};</a:t>
            </a:r>
          </a:p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n;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(n 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 n &lt; MAX &amp;&amp; 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 n++)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file.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[n]);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fclose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setup_screen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draw_points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(p, 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</a:rPr>
              <a:t>show_screen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();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wait_char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23639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main: variation 3 with an array of points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268760"/>
            <a:ext cx="892899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[MAX] = {{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}};</a:t>
            </a:r>
          </a:p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n;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(n 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 n &lt; MAX &amp;&amp; 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 n++)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file.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[n]);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fclose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setup_screen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draw_points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(p, 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</a:rPr>
              <a:t>show_screen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();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wait_char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268760"/>
            <a:ext cx="5400600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called </a:t>
            </a:r>
            <a:r>
              <a:rPr lang="en-A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with capacity for </a:t>
            </a:r>
            <a:r>
              <a:rPr lang="en-A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elements, each of which is an instance of </a:t>
            </a:r>
            <a:r>
              <a:rPr lang="en-AU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A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first element is initialised, remainder is zero filled automatically.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H="1" flipV="1">
            <a:off x="2807804" y="1700808"/>
            <a:ext cx="2791147" cy="32403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02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main: variation 3 with an array of points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268760"/>
            <a:ext cx="892899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[MAX] = {{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}};</a:t>
            </a:r>
          </a:p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n;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(n 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 n &lt; MAX &amp;&amp; 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 n++)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file.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[n]);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fclose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setup_screen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draw_points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(p, 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</a:rPr>
              <a:t>show_screen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();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wait_char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556792"/>
            <a:ext cx="936104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using array, always need a counter to tell us how many useful elements there are. 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H="1" flipV="1">
            <a:off x="575556" y="1988840"/>
            <a:ext cx="5023395" cy="295232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02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main: variation 3 with an array of points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44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268760"/>
            <a:ext cx="892899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[MAX] = {{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}};</a:t>
            </a:r>
          </a:p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n;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(n 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 n &lt; MAX &amp;&amp; 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 n++)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file.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[n]);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fclose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setup_screen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draw_points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(p, 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</a:rPr>
              <a:t>show_screen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();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wait_char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2161431"/>
            <a:ext cx="5328592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up to </a:t>
            </a:r>
            <a:r>
              <a:rPr lang="en-A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points, or until EOF, whichever comes first. Either way, when loop finishes, </a:t>
            </a:r>
            <a:r>
              <a:rPr lang="en-A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have number of elements.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H="1" flipV="1">
            <a:off x="2771800" y="2593479"/>
            <a:ext cx="2827151" cy="234768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9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main: variation 3 with an array of points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45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268760"/>
            <a:ext cx="892899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[MAX] = {{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}};</a:t>
            </a:r>
          </a:p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n;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(n 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 n &lt; MAX &amp;&amp; 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 n++)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file.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[n]);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fclose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setup_screen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draw_points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(p, 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</a:rPr>
              <a:t>show_screen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();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wait_char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780928"/>
            <a:ext cx="3024336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one point, into </a:t>
            </a:r>
            <a:r>
              <a:rPr lang="en-A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p[n]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H="1" flipV="1">
            <a:off x="2339752" y="3212976"/>
            <a:ext cx="3259199" cy="172819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91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main: variation 3 with an array of points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46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268760"/>
            <a:ext cx="892899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[MAX] = {{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}};</a:t>
            </a:r>
          </a:p>
          <a:p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n;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(n 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 n &lt; MAX &amp;&amp; !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feof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 n++)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{ </a:t>
            </a:r>
            <a:r>
              <a:rPr lang="en-AU" sz="2000" dirty="0">
                <a:solidFill>
                  <a:srgbClr val="6A9955"/>
                </a:solidFill>
                <a:latin typeface="Consolas"/>
              </a:rPr>
              <a:t>// Scan points from </a:t>
            </a:r>
            <a:r>
              <a:rPr lang="en-AU" sz="2000" dirty="0" smtClean="0">
                <a:solidFill>
                  <a:srgbClr val="6A9955"/>
                </a:solidFill>
                <a:latin typeface="Consolas"/>
              </a:rPr>
              <a:t>file.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read_point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(f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[n]);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fclose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(f);</a:t>
            </a:r>
          </a:p>
          <a:p>
            <a:r>
              <a:rPr lang="en-AU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en-AU" sz="2000" dirty="0">
                <a:solidFill>
                  <a:srgbClr val="D4D4D4"/>
                </a:solidFill>
                <a:latin typeface="Consolas"/>
              </a:rPr>
            </a:br>
            <a:r>
              <a:rPr lang="en-AU" sz="2000" dirty="0" err="1">
                <a:solidFill>
                  <a:srgbClr val="DCDCAA"/>
                </a:solidFill>
                <a:latin typeface="Consolas"/>
              </a:rPr>
              <a:t>setup_screen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draw_points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(p, 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AU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</a:rPr>
              <a:t>show_screen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();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r>
              <a:rPr lang="en-AU" sz="2000" dirty="0" err="1">
                <a:solidFill>
                  <a:srgbClr val="DCDCAA"/>
                </a:solidFill>
                <a:latin typeface="Consolas"/>
              </a:rPr>
              <a:t>wait_char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n-AU" sz="20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4653136"/>
            <a:ext cx="3024336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538611" y="5481228"/>
            <a:ext cx="6120680" cy="5400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all the points.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Elbow Connector 9"/>
          <p:cNvCxnSpPr>
            <a:stCxn id="7" idx="0"/>
            <a:endCxn id="6" idx="3"/>
          </p:cNvCxnSpPr>
          <p:nvPr/>
        </p:nvCxnSpPr>
        <p:spPr>
          <a:xfrm rot="16200000" flipV="1">
            <a:off x="4059362" y="3941638"/>
            <a:ext cx="612068" cy="2467111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1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draw_points</a:t>
            </a:r>
            <a:r>
              <a:rPr lang="en-AU" dirty="0" smtClean="0"/>
              <a:t>: draws a list of points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47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08000" y="1800000"/>
            <a:ext cx="8928992" cy="278537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draw_points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[]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C586C0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   for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 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 n; 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++)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{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draw_point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],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'*'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}3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5776" y="1844824"/>
            <a:ext cx="2277671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an array of points.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3694612" y="2276872"/>
            <a:ext cx="1904339" cy="266429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87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draw_points</a:t>
            </a:r>
            <a:r>
              <a:rPr lang="en-AU" dirty="0" smtClean="0"/>
              <a:t>: draws a list of points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48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08000" y="1800000"/>
            <a:ext cx="8928992" cy="278537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CDCAA"/>
                </a:solidFill>
                <a:latin typeface="Consolas"/>
              </a:rPr>
              <a:t>draw_points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point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569CD6"/>
                </a:solidFill>
                <a:latin typeface="Consolas"/>
              </a:rPr>
              <a:t>[]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n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AU" sz="2000" dirty="0">
                <a:solidFill>
                  <a:srgbClr val="C586C0"/>
                </a:solidFill>
                <a:latin typeface="Consolas"/>
              </a:rPr>
              <a:t> </a:t>
            </a:r>
            <a:r>
              <a:rPr lang="en-AU" sz="2000" dirty="0" smtClean="0">
                <a:solidFill>
                  <a:srgbClr val="C586C0"/>
                </a:solidFill>
                <a:latin typeface="Consolas"/>
              </a:rPr>
              <a:t>   for</a:t>
            </a: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AU" sz="20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AU" sz="20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; 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 &lt; n; 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++)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{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CDCAA"/>
                </a:solidFill>
                <a:latin typeface="Consolas"/>
              </a:rPr>
              <a:t>        </a:t>
            </a:r>
            <a:r>
              <a:rPr lang="en-AU" sz="2000" dirty="0" err="1" smtClean="0">
                <a:solidFill>
                  <a:srgbClr val="DCDCAA"/>
                </a:solidFill>
                <a:latin typeface="Consolas"/>
              </a:rPr>
              <a:t>draw_point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(&amp;</a:t>
            </a:r>
            <a:r>
              <a:rPr lang="en-AU" sz="2000" dirty="0">
                <a:solidFill>
                  <a:srgbClr val="9CDCFE"/>
                </a:solidFill>
                <a:latin typeface="Consolas"/>
              </a:rPr>
              <a:t>p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AU" sz="20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], </a:t>
            </a:r>
            <a:r>
              <a:rPr lang="en-AU" sz="2000" dirty="0">
                <a:solidFill>
                  <a:srgbClr val="CE9178"/>
                </a:solidFill>
                <a:latin typeface="Consolas"/>
              </a:rPr>
              <a:t>'*'</a:t>
            </a:r>
            <a:r>
              <a:rPr lang="en-AU" sz="20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    }</a:t>
            </a:r>
            <a:endParaRPr lang="en-AU" sz="2000" dirty="0">
              <a:solidFill>
                <a:srgbClr val="D4D4D4"/>
              </a:solidFill>
              <a:latin typeface="Consolas"/>
            </a:endParaRPr>
          </a:p>
          <a:p>
            <a:pPr>
              <a:lnSpc>
                <a:spcPct val="125000"/>
              </a:lnSpc>
            </a:pPr>
            <a:r>
              <a:rPr lang="en-AU" sz="2000" dirty="0" smtClean="0">
                <a:solidFill>
                  <a:srgbClr val="D4D4D4"/>
                </a:solidFill>
                <a:latin typeface="Consolas"/>
              </a:rPr>
              <a:t>}3</a:t>
            </a:r>
            <a:endParaRPr lang="en-AU" sz="20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4409" y="3356992"/>
            <a:ext cx="621487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538611" y="4941168"/>
            <a:ext cx="61206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 the address of element </a:t>
            </a:r>
            <a:r>
              <a:rPr lang="en-AU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array </a:t>
            </a:r>
            <a:r>
              <a:rPr lang="en-A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AU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draw_point</a:t>
            </a: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3325153" y="3789040"/>
            <a:ext cx="2273798" cy="115212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15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AU" dirty="0" smtClean="0"/>
                  <a:t>You can add a property called arguments to </a:t>
                </a:r>
                <a:r>
                  <a:rPr lang="en-AU" dirty="0" err="1" smtClean="0"/>
                  <a:t>launch.json</a:t>
                </a:r>
                <a:r>
                  <a:rPr lang="en-AU" dirty="0" smtClean="0"/>
                  <a:t> to make them available in debug session.</a:t>
                </a:r>
              </a:p>
              <a:p>
                <a:r>
                  <a:rPr lang="en-AU" dirty="0" smtClean="0"/>
                  <a:t>But </a:t>
                </a:r>
                <a:r>
                  <a:rPr lang="en-AU" dirty="0" err="1" smtClean="0"/>
                  <a:t>gdb</a:t>
                </a:r>
                <a:r>
                  <a:rPr lang="en-AU" dirty="0" smtClean="0"/>
                  <a:t> is tricky in a ZDK program; you might find it easier to debug with </a:t>
                </a:r>
                <a:r>
                  <a:rPr lang="en-AU" b="1" dirty="0" err="1" smtClean="0"/>
                  <a:t>fprintf</a:t>
                </a:r>
                <a:r>
                  <a:rPr lang="en-AU" b="1" dirty="0" smtClean="0"/>
                  <a:t>(</a:t>
                </a:r>
                <a:r>
                  <a:rPr lang="en-AU" b="1" dirty="0" err="1" smtClean="0"/>
                  <a:t>stderr</a:t>
                </a:r>
                <a:r>
                  <a:rPr lang="en-AU" b="1" dirty="0" smtClean="0"/>
                  <a:t>,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AU" b="1" dirty="0" smtClean="0"/>
                  <a:t>)</a:t>
                </a:r>
                <a:r>
                  <a:rPr lang="en-AU" dirty="0" smtClean="0"/>
                  <a:t> into a second terminal window.</a:t>
                </a:r>
              </a:p>
              <a:p>
                <a:r>
                  <a:rPr lang="en-AU" dirty="0" smtClean="0"/>
                  <a:t>If you don't like saying </a:t>
                </a:r>
                <a:r>
                  <a:rPr lang="en-AU" dirty="0" err="1" smtClean="0"/>
                  <a:t>struct</a:t>
                </a:r>
                <a:r>
                  <a:rPr lang="en-AU" dirty="0" smtClean="0"/>
                  <a:t> all the time, you can use </a:t>
                </a:r>
                <a:r>
                  <a:rPr lang="en-AU" b="1" dirty="0" err="1" smtClean="0"/>
                  <a:t>typedef</a:t>
                </a:r>
                <a:r>
                  <a:rPr lang="en-AU" dirty="0" smtClean="0"/>
                  <a:t> to name a new type:</a:t>
                </a:r>
              </a:p>
              <a:p>
                <a:pPr lvl="1"/>
                <a:r>
                  <a:rPr lang="en-AU" b="1" dirty="0" err="1" smtClean="0"/>
                  <a:t>typedef</a:t>
                </a:r>
                <a:r>
                  <a:rPr lang="en-AU" b="1" dirty="0" smtClean="0"/>
                  <a:t> </a:t>
                </a:r>
                <a:r>
                  <a:rPr lang="en-AU" b="1" dirty="0" err="1" smtClean="0"/>
                  <a:t>struct</a:t>
                </a:r>
                <a:r>
                  <a:rPr lang="en-AU" b="1" dirty="0" smtClean="0"/>
                  <a:t> point </a:t>
                </a:r>
                <a:r>
                  <a:rPr lang="en-AU" b="1" dirty="0" err="1" smtClean="0"/>
                  <a:t>Point</a:t>
                </a:r>
                <a:r>
                  <a:rPr lang="en-AU" b="1" dirty="0" smtClean="0"/>
                  <a:t>;</a:t>
                </a:r>
              </a:p>
              <a:p>
                <a:pPr lvl="1"/>
                <a:r>
                  <a:rPr lang="en-AU" dirty="0" smtClean="0"/>
                  <a:t>Then say </a:t>
                </a:r>
                <a:r>
                  <a:rPr lang="en-AU" b="1" dirty="0" smtClean="0"/>
                  <a:t>Point</a:t>
                </a:r>
                <a:r>
                  <a:rPr lang="en-AU" dirty="0" smtClean="0"/>
                  <a:t> instead of </a:t>
                </a:r>
                <a:r>
                  <a:rPr lang="en-AU" b="1" dirty="0" err="1" smtClean="0"/>
                  <a:t>struct</a:t>
                </a:r>
                <a:r>
                  <a:rPr lang="en-AU" b="1" dirty="0" smtClean="0"/>
                  <a:t> point</a:t>
                </a:r>
                <a:r>
                  <a:rPr lang="en-AU" dirty="0" smtClean="0"/>
                  <a:t>. 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33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What's a </a:t>
            </a:r>
            <a:r>
              <a:rPr lang="en-AU" dirty="0" err="1" smtClean="0"/>
              <a:t>struct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 </a:t>
            </a:r>
            <a:r>
              <a:rPr lang="en-AU" dirty="0" err="1" smtClean="0"/>
              <a:t>struct</a:t>
            </a:r>
            <a:r>
              <a:rPr lang="en-AU" dirty="0" smtClean="0"/>
              <a:t> is a data object which contains other items.</a:t>
            </a:r>
          </a:p>
          <a:p>
            <a:r>
              <a:rPr lang="en-AU" dirty="0" smtClean="0"/>
              <a:t>Compare to array:</a:t>
            </a:r>
          </a:p>
          <a:p>
            <a:pPr lvl="1"/>
            <a:r>
              <a:rPr lang="en-AU" dirty="0" smtClean="0"/>
              <a:t>list of elements which have the same data type;</a:t>
            </a:r>
          </a:p>
          <a:p>
            <a:pPr lvl="1"/>
            <a:r>
              <a:rPr lang="en-AU" dirty="0" smtClean="0"/>
              <a:t>identified by position;</a:t>
            </a:r>
          </a:p>
          <a:p>
            <a:pPr lvl="1"/>
            <a:r>
              <a:rPr lang="en-AU" dirty="0" smtClean="0"/>
              <a:t>accessible via index expression.</a:t>
            </a:r>
          </a:p>
          <a:p>
            <a:r>
              <a:rPr lang="en-AU" dirty="0" err="1" smtClean="0"/>
              <a:t>Struct</a:t>
            </a:r>
            <a:r>
              <a:rPr lang="en-AU" dirty="0" smtClean="0"/>
              <a:t> is:</a:t>
            </a:r>
          </a:p>
          <a:p>
            <a:pPr lvl="1"/>
            <a:r>
              <a:rPr lang="en-AU" dirty="0" smtClean="0"/>
              <a:t>list of fields (variables) of any type;</a:t>
            </a:r>
          </a:p>
          <a:p>
            <a:pPr lvl="1"/>
            <a:r>
              <a:rPr lang="en-AU" dirty="0" smtClean="0"/>
              <a:t>identified by field name.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300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Syntax of a </a:t>
            </a:r>
            <a:r>
              <a:rPr lang="en-AU" dirty="0" err="1" smtClean="0"/>
              <a:t>struct</a:t>
            </a:r>
            <a:r>
              <a:rPr lang="en-AU" dirty="0" smtClean="0"/>
              <a:t> type 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struct</a:t>
            </a:r>
            <a:r>
              <a:rPr lang="en-AU" dirty="0" smtClean="0"/>
              <a:t> </a:t>
            </a:r>
            <a:r>
              <a:rPr lang="en-AU" i="1" dirty="0" smtClean="0"/>
              <a:t>tag-name</a:t>
            </a:r>
            <a:r>
              <a:rPr lang="en-AU" dirty="0" smtClean="0"/>
              <a:t> {</a:t>
            </a:r>
            <a:br>
              <a:rPr lang="en-AU" dirty="0" smtClean="0"/>
            </a:br>
            <a:r>
              <a:rPr lang="en-AU" dirty="0" smtClean="0"/>
              <a:t>	</a:t>
            </a:r>
            <a:r>
              <a:rPr lang="en-AU" i="1" dirty="0" err="1" smtClean="0"/>
              <a:t>field_definition</a:t>
            </a:r>
            <a:r>
              <a:rPr lang="en-AU" dirty="0" smtClean="0"/>
              <a:t>;</a:t>
            </a:r>
            <a:br>
              <a:rPr lang="en-AU" dirty="0" smtClean="0"/>
            </a:br>
            <a:r>
              <a:rPr lang="en-AU" dirty="0" smtClean="0"/>
              <a:t>	</a:t>
            </a:r>
            <a:r>
              <a:rPr lang="en-AU" i="1" dirty="0" err="1" smtClean="0"/>
              <a:t>field_definition</a:t>
            </a:r>
            <a:r>
              <a:rPr lang="en-AU" dirty="0" smtClean="0"/>
              <a:t>;</a:t>
            </a:r>
            <a:br>
              <a:rPr lang="en-AU" dirty="0" smtClean="0"/>
            </a:br>
            <a:r>
              <a:rPr lang="en-AU" dirty="0" smtClean="0"/>
              <a:t>	...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	</a:t>
            </a:r>
            <a:r>
              <a:rPr lang="en-AU" i="1" dirty="0" err="1" smtClean="0"/>
              <a:t>field_definition</a:t>
            </a:r>
            <a:r>
              <a:rPr lang="en-AU" dirty="0" smtClean="0"/>
              <a:t>;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};</a:t>
            </a:r>
          </a:p>
          <a:p>
            <a:r>
              <a:rPr lang="en-AU" i="1" dirty="0" err="1" smtClean="0"/>
              <a:t>tag_name</a:t>
            </a:r>
            <a:r>
              <a:rPr lang="en-AU" dirty="0" smtClean="0"/>
              <a:t> is a C identifier.</a:t>
            </a:r>
          </a:p>
          <a:p>
            <a:r>
              <a:rPr lang="en-AU" i="1" dirty="0" err="1" smtClean="0"/>
              <a:t>field_definition</a:t>
            </a:r>
            <a:r>
              <a:rPr lang="en-AU" dirty="0" smtClean="0"/>
              <a:t> is basically the same as a variable declaration with no initial value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20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</a:t>
            </a:r>
            <a:r>
              <a:rPr lang="en-AU" dirty="0" err="1" smtClean="0"/>
              <a:t>struct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 instance of a </a:t>
            </a:r>
            <a:r>
              <a:rPr lang="en-AU" dirty="0" err="1" smtClean="0"/>
              <a:t>struct</a:t>
            </a:r>
            <a:r>
              <a:rPr lang="en-AU" dirty="0" smtClean="0"/>
              <a:t> type:</a:t>
            </a:r>
          </a:p>
          <a:p>
            <a:pPr lvl="1"/>
            <a:r>
              <a:rPr lang="en-AU" dirty="0" smtClean="0"/>
              <a:t>Contains each of its fields.</a:t>
            </a:r>
          </a:p>
          <a:p>
            <a:pPr lvl="1"/>
            <a:r>
              <a:rPr lang="en-AU" dirty="0" smtClean="0"/>
              <a:t>When assigned to another instance, the fields are copied from the source into the destination.</a:t>
            </a:r>
          </a:p>
          <a:p>
            <a:pPr lvl="1"/>
            <a:r>
              <a:rPr lang="en-AU" dirty="0" smtClean="0"/>
              <a:t>So each instance of a </a:t>
            </a:r>
            <a:r>
              <a:rPr lang="en-AU" dirty="0" err="1" smtClean="0"/>
              <a:t>struct</a:t>
            </a:r>
            <a:r>
              <a:rPr lang="en-AU" dirty="0" smtClean="0"/>
              <a:t> gets its own copy of the field values.</a:t>
            </a:r>
          </a:p>
          <a:p>
            <a:pPr lvl="1"/>
            <a:r>
              <a:rPr lang="en-AU" i="1" dirty="0"/>
              <a:t>W</a:t>
            </a:r>
            <a:r>
              <a:rPr lang="en-AU" i="1" dirty="0" smtClean="0"/>
              <a:t>atch out for pointers -- a copy of a pointer still points at the original data.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532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</a:t>
            </a:r>
            <a:r>
              <a:rPr lang="en-AU" dirty="0" err="1" smtClean="0"/>
              <a:t>struct</a:t>
            </a:r>
            <a:r>
              <a:rPr lang="en-AU" dirty="0" smtClean="0"/>
              <a:t>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Useful to collect data related to a particular object into a single variable.</a:t>
            </a:r>
          </a:p>
          <a:p>
            <a:r>
              <a:rPr lang="en-AU" dirty="0" smtClean="0"/>
              <a:t>Analogy:</a:t>
            </a:r>
          </a:p>
          <a:p>
            <a:pPr lvl="1"/>
            <a:r>
              <a:rPr lang="en-AU" dirty="0" smtClean="0"/>
              <a:t>Spreadsheet with table.</a:t>
            </a:r>
          </a:p>
          <a:p>
            <a:pPr lvl="1"/>
            <a:r>
              <a:rPr lang="en-AU" dirty="0" smtClean="0"/>
              <a:t>Each column is like an array (all items in column are the same type; accessed by position</a:t>
            </a:r>
          </a:p>
          <a:p>
            <a:pPr lvl="1"/>
            <a:r>
              <a:rPr lang="en-AU" dirty="0" smtClean="0"/>
              <a:t>Each row is like a </a:t>
            </a:r>
            <a:r>
              <a:rPr lang="en-AU" dirty="0" err="1" smtClean="0"/>
              <a:t>struct</a:t>
            </a:r>
            <a:r>
              <a:rPr lang="en-AU" dirty="0" smtClean="0"/>
              <a:t> (a list of related items of diverse types, </a:t>
            </a:r>
            <a:r>
              <a:rPr lang="en-AU" dirty="0" err="1" smtClean="0"/>
              <a:t>acessed</a:t>
            </a:r>
            <a:r>
              <a:rPr lang="en-AU" dirty="0" smtClean="0"/>
              <a:t> by column name)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625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hlinkClick r:id="rId2"/>
              </a:rPr>
              <a:t>http://www.bom.gov.au/products/IDQ60801/IDQ60801.94576.shtml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9</a:t>
            </a:fld>
            <a:endParaRPr lang="en-AU" dirty="0"/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3265271"/>
              </p:ext>
            </p:extLst>
          </p:nvPr>
        </p:nvGraphicFramePr>
        <p:xfrm>
          <a:off x="683568" y="1268760"/>
          <a:ext cx="8064896" cy="4464496"/>
        </p:xfrm>
        <a:graphic>
          <a:graphicData uri="http://schemas.openxmlformats.org/drawingml/2006/table">
            <a:tbl>
              <a:tblPr/>
              <a:tblGrid>
                <a:gridCol w="1784089"/>
                <a:gridCol w="2124689"/>
                <a:gridCol w="1496202"/>
                <a:gridCol w="778512"/>
                <a:gridCol w="778512"/>
                <a:gridCol w="1102892"/>
              </a:tblGrid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 err="1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local_date_time</a:t>
                      </a:r>
                      <a:r>
                        <a:rPr lang="en-AU" sz="1100" b="1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[80]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local_date_time_full[80]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aifstime_utc[80]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lon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apparent_t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20/08:00pm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20190820200000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20/07:30pm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20190820193000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20190820093000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20/07:00pm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20190820190000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20190820090000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20/06:30pm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20190820183000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20190820083000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20/06:00pm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20190820180000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20190820080000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20/05:30pm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20190820173000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20190820073000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20/05:00pm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20190820170000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20190820070000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20/04:30pm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20190820163000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20190820063000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20/04:00pm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20190820160000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20190820060000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20/03:30pm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20190820153000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20190820053000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18.3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20/03:00pm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20/02:30pm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20190820143000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20190820043000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20/02:00pm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20190820140000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20190820040000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20/01:30pm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20190820133000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20190820033000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20/01:00pm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20190820130000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20190820030000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-27.5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321828"/>
      </p:ext>
    </p:extLst>
  </p:cSld>
  <p:clrMapOvr>
    <a:masterClrMapping/>
  </p:clrMapOvr>
</p:sld>
</file>

<file path=ppt/theme/theme1.xml><?xml version="1.0" encoding="utf-8"?>
<a:theme xmlns:a="http://schemas.openxmlformats.org/drawingml/2006/main" name="LB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6922</TotalTime>
  <Words>2773</Words>
  <Application>Microsoft Office PowerPoint</Application>
  <PresentationFormat>On-screen Show (4:3)</PresentationFormat>
  <Paragraphs>778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LB</vt:lpstr>
      <vt:lpstr>Topic 5: Structs, stderr </vt:lpstr>
      <vt:lpstr>References</vt:lpstr>
      <vt:lpstr>PowerPoint Presentation</vt:lpstr>
      <vt:lpstr>Structs</vt:lpstr>
      <vt:lpstr>What's a struct</vt:lpstr>
      <vt:lpstr>Syntax of a struct type declaration</vt:lpstr>
      <vt:lpstr>Why struct?</vt:lpstr>
      <vt:lpstr>Why struct...</vt:lpstr>
      <vt:lpstr>http://www.bom.gov.au/products/IDQ60801/IDQ60801.94576.shtml</vt:lpstr>
      <vt:lpstr>Columns are arrays</vt:lpstr>
      <vt:lpstr>rows are structs</vt:lpstr>
      <vt:lpstr>Example 1</vt:lpstr>
      <vt:lpstr>Example: point (apology owed for poor formatting )</vt:lpstr>
      <vt:lpstr>read_point function returns an instance of a struct</vt:lpstr>
      <vt:lpstr>read_point function declares and initialises a local instance of struct</vt:lpstr>
      <vt:lpstr>Use the . operator to dereference the fields of a struct</vt:lpstr>
      <vt:lpstr>Use the . operator to dereference the fields of a struct</vt:lpstr>
      <vt:lpstr>Use the . operator to dereference the fields of a struct</vt:lpstr>
      <vt:lpstr>Use the . operator to dereference the fields of a struct</vt:lpstr>
      <vt:lpstr>write_point sends contents of a struct to a stream</vt:lpstr>
      <vt:lpstr>write_point (2 of 4)</vt:lpstr>
      <vt:lpstr>write_point (3 of 4)</vt:lpstr>
      <vt:lpstr>write_point (4 of 4)</vt:lpstr>
      <vt:lpstr>Driver program - plots a list of points on the terminal</vt:lpstr>
      <vt:lpstr>Process file:</vt:lpstr>
      <vt:lpstr>Process file:</vt:lpstr>
      <vt:lpstr>Draw contents of file:</vt:lpstr>
      <vt:lpstr>Draw contents of file:</vt:lpstr>
      <vt:lpstr>Draw contents of file:</vt:lpstr>
      <vt:lpstr>Draw contents of file:</vt:lpstr>
      <vt:lpstr>PowerPoint Presentation</vt:lpstr>
      <vt:lpstr>Example 2</vt:lpstr>
      <vt:lpstr>read_point with pointer to struct</vt:lpstr>
      <vt:lpstr>read_point with pointer to struct</vt:lpstr>
      <vt:lpstr>read_point with pointer to struct</vt:lpstr>
      <vt:lpstr>write_point with pointer tp struct</vt:lpstr>
      <vt:lpstr>Back in main</vt:lpstr>
      <vt:lpstr>Back in main</vt:lpstr>
      <vt:lpstr>Back in main</vt:lpstr>
      <vt:lpstr>Array of struct</vt:lpstr>
      <vt:lpstr>main: variation 3 with an array of points</vt:lpstr>
      <vt:lpstr>main: variation 3 with an array of points</vt:lpstr>
      <vt:lpstr>main: variation 3 with an array of points</vt:lpstr>
      <vt:lpstr>main: variation 3 with an array of points</vt:lpstr>
      <vt:lpstr>main: variation 3 with an array of points</vt:lpstr>
      <vt:lpstr>main: variation 3 with an array of points</vt:lpstr>
      <vt:lpstr>draw_points: draws a list of points</vt:lpstr>
      <vt:lpstr>draw_points: draws a list of points</vt:lpstr>
      <vt:lpstr>Random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CAB202 Topic 1 - Structured Programming</dc:title>
  <dc:creator>Lawrence Buckingham</dc:creator>
  <cp:lastModifiedBy>Lawrence Buckingham</cp:lastModifiedBy>
  <cp:revision>312</cp:revision>
  <cp:lastPrinted>2016-07-11T03:46:36Z</cp:lastPrinted>
  <dcterms:created xsi:type="dcterms:W3CDTF">2015-02-23T00:09:25Z</dcterms:created>
  <dcterms:modified xsi:type="dcterms:W3CDTF">2019-08-20T13:28:32Z</dcterms:modified>
</cp:coreProperties>
</file>