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/>
          <p:nvPr/>
        </p:nvSpPr>
        <p:spPr>
          <a:xfrm>
            <a:off x="533160" y="1104840"/>
            <a:ext cx="11119320" cy="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Picture 5" descr="Graphical user interface&#10;&#10;Description automatically generated"/>
          <p:cNvPicPr/>
          <p:nvPr/>
        </p:nvPicPr>
        <p:blipFill>
          <a:blip r:embed="rId14" cstate="print"/>
          <a:stretch/>
        </p:blipFill>
        <p:spPr>
          <a:xfrm>
            <a:off x="249480" y="128880"/>
            <a:ext cx="2368440" cy="8672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33160" y="1104840"/>
            <a:ext cx="11119320" cy="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 1"/>
          <p:cNvSpPr/>
          <p:nvPr/>
        </p:nvSpPr>
        <p:spPr>
          <a:xfrm>
            <a:off x="533160" y="1104840"/>
            <a:ext cx="11119320" cy="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1"/>
          <p:cNvSpPr/>
          <p:nvPr/>
        </p:nvSpPr>
        <p:spPr>
          <a:xfrm>
            <a:off x="533160" y="1104840"/>
            <a:ext cx="11119320" cy="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32000" y="1944000"/>
            <a:ext cx="992160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3B3838"/>
                </a:solidFill>
                <a:latin typeface="Segoe UI"/>
              </a:rPr>
              <a:t>Формальный анализ SAML SSO 2.0 в браузерах</a:t>
            </a:r>
            <a:endParaRPr lang="ru-RU" sz="5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46400" y="4466520"/>
            <a:ext cx="992124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2400" b="0" strike="noStrike" spc="-1">
                <a:solidFill>
                  <a:srgbClr val="CF3D1C"/>
                </a:solidFill>
                <a:latin typeface="Segoe UI"/>
              </a:rPr>
              <a:t>Взлом системы единого входа на основе SAML для Google Apps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9072000" y="5544000"/>
            <a:ext cx="2951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ru-RU" sz="1800" b="0" strike="noStrike" spc="-1">
                <a:solidFill>
                  <a:srgbClr val="0D0D0D"/>
                </a:solidFill>
                <a:latin typeface="Georgia"/>
              </a:rPr>
              <a:t>Самарский университет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ru-RU" sz="1800" b="0" strike="noStrike" spc="-1">
                <a:solidFill>
                  <a:srgbClr val="0D0D0D"/>
                </a:solidFill>
                <a:latin typeface="Georgia"/>
              </a:rPr>
              <a:t>Студент Шефф С.Г.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ru-RU" sz="1800" b="0" strike="noStrike" spc="-1">
                <a:solidFill>
                  <a:srgbClr val="0D0D0D"/>
                </a:solidFill>
                <a:latin typeface="Georgia"/>
              </a:rPr>
              <a:t>Студент Стребелев С.С.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2398" y="2786058"/>
            <a:ext cx="11572956" cy="2500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3B3838"/>
                </a:solidFill>
                <a:latin typeface="Segoe UI"/>
              </a:rPr>
              <a:t>Спасибо</a:t>
            </a:r>
            <a:r>
              <a:rPr lang="en-US" sz="6000" b="1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6000" b="1" strike="noStrike" spc="-1" dirty="0" err="1">
                <a:solidFill>
                  <a:srgbClr val="3B3838"/>
                </a:solidFill>
                <a:latin typeface="Segoe UI"/>
              </a:rPr>
              <a:t>за</a:t>
            </a:r>
            <a:r>
              <a:rPr lang="en-US" sz="6000" b="1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6000" b="1" strike="noStrike" spc="-1" dirty="0" err="1">
                <a:solidFill>
                  <a:srgbClr val="3B3838"/>
                </a:solidFill>
                <a:latin typeface="Segoe UI"/>
              </a:rPr>
              <a:t>внимание</a:t>
            </a:r>
            <a:r>
              <a:rPr lang="en-US" sz="6000" b="1" strike="noStrike" spc="-1" dirty="0">
                <a:solidFill>
                  <a:srgbClr val="3B3838"/>
                </a:solidFill>
                <a:latin typeface="Segoe UI"/>
              </a:rPr>
              <a:t>!</a:t>
            </a:r>
            <a:endParaRPr lang="ru-RU" sz="6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44600" y="430560"/>
            <a:ext cx="11209680" cy="5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3B3838"/>
                </a:solidFill>
                <a:latin typeface="Segoe UI"/>
              </a:rPr>
              <a:t>Введение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4600" y="1463040"/>
            <a:ext cx="11209680" cy="12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tabLst>
                <a:tab pos="0" algn="l"/>
              </a:tabLst>
            </a:pPr>
            <a:r>
              <a:rPr lang="en-US" sz="1600" b="1" strike="noStrike" spc="-1">
                <a:solidFill>
                  <a:srgbClr val="3B3838"/>
                </a:solidFill>
                <a:latin typeface="Segoe UI"/>
              </a:rPr>
              <a:t>SAML</a:t>
            </a:r>
            <a:r>
              <a:rPr lang="en-US" sz="1600" b="0" strike="noStrike" spc="-1">
                <a:solidFill>
                  <a:srgbClr val="3B3838"/>
                </a:solidFill>
                <a:latin typeface="Segoe UI"/>
              </a:rPr>
              <a:t> (Security Assertion Markup Language) - стандарт для обмена информацией об аутентификации и авторизации между различными системами.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tabLst>
                <a:tab pos="0" algn="l"/>
              </a:tabLst>
            </a:pPr>
            <a:r>
              <a:rPr lang="en-US" sz="1600" b="1" strike="noStrike" spc="-1">
                <a:solidFill>
                  <a:srgbClr val="3B3838"/>
                </a:solidFill>
                <a:latin typeface="Segoe UI"/>
              </a:rPr>
              <a:t>SSO</a:t>
            </a:r>
            <a:r>
              <a:rPr lang="en-US" sz="1600" b="0" strike="noStrike" spc="-1">
                <a:solidFill>
                  <a:srgbClr val="3B3838"/>
                </a:solidFill>
                <a:latin typeface="Segoe UI"/>
              </a:rPr>
              <a:t> (Single Sign-On) - позволяет пользователям аутентифицироваться один раз и получить доступ к нескольким системам без повторной аутентификации.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tabLst>
                <a:tab pos="0" algn="l"/>
              </a:tabLst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tabLst>
                <a:tab pos="0" algn="l"/>
              </a:tabLst>
            </a:pPr>
            <a:endParaRPr lang="ru-RU" sz="16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44600" y="3024000"/>
            <a:ext cx="11291040" cy="136764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tabLst>
                <a:tab pos="0" algn="l"/>
              </a:tabLst>
            </a:pPr>
            <a:r>
              <a:rPr lang="en-US" sz="2000" b="1" strike="noStrike" spc="-1">
                <a:solidFill>
                  <a:srgbClr val="3B3838"/>
                </a:solidFill>
                <a:latin typeface="Segoe UI"/>
                <a:ea typeface="Noto Sans CJK SC"/>
              </a:rPr>
              <a:t>Цель исследования:</a:t>
            </a:r>
            <a:endParaRPr lang="ru-RU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>
                <a:solidFill>
                  <a:srgbClr val="3B3838"/>
                </a:solidFill>
                <a:latin typeface="Segoe UI"/>
                <a:ea typeface="Noto Sans CJK SC"/>
              </a:rPr>
              <a:t>Провести формальный анализ безопасности SAML 2.0 SSO протокола, особенно в контексте его использования в Google Apps;</a:t>
            </a:r>
            <a:endParaRPr lang="ru-RU" sz="16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>
                <a:solidFill>
                  <a:srgbClr val="3B3838"/>
                </a:solidFill>
                <a:latin typeface="Segoe UI"/>
                <a:ea typeface="Noto Sans CJK SC"/>
              </a:rPr>
              <a:t>Выявить потенциальные уязвимости и улучшить безопасность системы в целом.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432000" y="4824000"/>
            <a:ext cx="11291040" cy="159516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tabLst>
                <a:tab pos="0" algn="l"/>
              </a:tabLst>
            </a:pPr>
            <a:r>
              <a:rPr lang="en-US" sz="2000" b="1" strike="noStrike" spc="-1">
                <a:solidFill>
                  <a:srgbClr val="3B3838"/>
                </a:solidFill>
                <a:latin typeface="Segoe UI"/>
                <a:ea typeface="Noto Sans CJK SC"/>
              </a:rPr>
              <a:t>Проблемы:</a:t>
            </a:r>
            <a:endParaRPr lang="ru-RU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>
                <a:solidFill>
                  <a:srgbClr val="3B3838"/>
                </a:solidFill>
                <a:latin typeface="Segoe UI"/>
                <a:ea typeface="Noto Sans CJK SC"/>
              </a:rPr>
              <a:t>Множество компаний используют SAML для управления доступом к различным сервисам, включая Google Apps, Microsoft Azure и др;</a:t>
            </a:r>
            <a:endParaRPr lang="ru-RU" sz="16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>
                <a:solidFill>
                  <a:srgbClr val="3B3838"/>
                </a:solidFill>
                <a:latin typeface="Segoe UI"/>
                <a:ea typeface="Noto Sans CJK SC"/>
              </a:rPr>
              <a:t>Уязвимости SAML могут привести к утечке чувствительных данных и нарушению приватности пользователей.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44600" y="430560"/>
            <a:ext cx="11209680" cy="5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3B3838"/>
                </a:solidFill>
                <a:latin typeface="Segoe UI"/>
              </a:rPr>
              <a:t>План</a:t>
            </a:r>
            <a:r>
              <a:rPr lang="en-US" sz="28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2800" b="0" strike="noStrike" spc="-1" dirty="0" err="1">
                <a:solidFill>
                  <a:srgbClr val="3B3838"/>
                </a:solidFill>
                <a:latin typeface="Segoe UI"/>
              </a:rPr>
              <a:t>исследования</a:t>
            </a:r>
            <a:endParaRPr lang="ru-RU" sz="2800" b="0" strike="noStrike" spc="-1" dirty="0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61880" y="1298880"/>
            <a:ext cx="10553760" cy="482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333333"/>
              </a:buClr>
              <a:buFont typeface="StarSymbol"/>
              <a:buAutoNum type="arabicParenR"/>
            </a:pPr>
            <a:r>
              <a:rPr lang="en-US" sz="1600" b="1" strike="noStrike" spc="-1" dirty="0" err="1">
                <a:solidFill>
                  <a:srgbClr val="3B3838"/>
                </a:solidFill>
                <a:latin typeface="Segoe UI"/>
              </a:rPr>
              <a:t>Материалы</a:t>
            </a:r>
            <a:r>
              <a:rPr lang="en-US" sz="1600" b="1" strike="noStrike" spc="-1" dirty="0">
                <a:solidFill>
                  <a:srgbClr val="3B3838"/>
                </a:solidFill>
                <a:latin typeface="Segoe UI"/>
              </a:rPr>
              <a:t> и </a:t>
            </a:r>
            <a:r>
              <a:rPr lang="en-US" sz="1600" b="1" strike="noStrike" spc="-1" dirty="0" err="1">
                <a:solidFill>
                  <a:srgbClr val="3B3838"/>
                </a:solidFill>
                <a:latin typeface="Segoe UI"/>
              </a:rPr>
              <a:t>методы</a:t>
            </a:r>
            <a:r>
              <a:rPr lang="en-US" sz="1600" b="1" strike="noStrike" spc="-1" dirty="0">
                <a:solidFill>
                  <a:srgbClr val="3B3838"/>
                </a:solidFill>
                <a:latin typeface="Segoe UI"/>
              </a:rPr>
              <a:t>:</a:t>
            </a:r>
            <a:endParaRPr lang="ru-RU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333333"/>
              </a:buClr>
              <a:buFont typeface="Symbol"/>
              <a:buChar char="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Формальная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модель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протокола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333333"/>
              </a:buClr>
              <a:buFont typeface="Symbol"/>
              <a:buChar char="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Методы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анализа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безопасности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.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333333"/>
              </a:buClr>
              <a:buFont typeface="StarSymbol"/>
              <a:buAutoNum type="arabicParenR"/>
            </a:pPr>
            <a:r>
              <a:rPr lang="en-US" sz="1600" b="1" strike="noStrike" spc="-1" dirty="0" err="1">
                <a:solidFill>
                  <a:srgbClr val="3B3838"/>
                </a:solidFill>
                <a:latin typeface="Segoe UI"/>
              </a:rPr>
              <a:t>Исследования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:</a:t>
            </a:r>
            <a:endParaRPr lang="ru-RU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333333"/>
              </a:buClr>
              <a:buFont typeface="Symbol"/>
              <a:buChar char="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Описание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уязвимости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в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реализации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SAML SSO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для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Google Apps;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333333"/>
              </a:buClr>
              <a:buFont typeface="StarSymbol"/>
              <a:buAutoNum type="arabicParenR"/>
            </a:pPr>
            <a:r>
              <a:rPr lang="en-US" sz="1600" b="1" strike="noStrike" spc="-1" dirty="0" err="1" smtClean="0">
                <a:solidFill>
                  <a:srgbClr val="3B3838"/>
                </a:solidFill>
                <a:latin typeface="Segoe UI"/>
              </a:rPr>
              <a:t>Обсуждение</a:t>
            </a:r>
            <a:r>
              <a:rPr lang="en-US" sz="1600" b="1" strike="noStrike" spc="-1" dirty="0" smtClean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1" strike="noStrike" spc="-1" dirty="0" err="1">
                <a:solidFill>
                  <a:srgbClr val="3B3838"/>
                </a:solidFill>
                <a:latin typeface="Segoe UI"/>
              </a:rPr>
              <a:t>результатов</a:t>
            </a:r>
            <a:r>
              <a:rPr lang="en-US" sz="1600" b="1" strike="noStrike" spc="-1" dirty="0">
                <a:solidFill>
                  <a:srgbClr val="3B3838"/>
                </a:solidFill>
                <a:latin typeface="Segoe UI"/>
              </a:rPr>
              <a:t>:</a:t>
            </a:r>
            <a:endParaRPr lang="ru-RU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333333"/>
              </a:buClr>
              <a:buFont typeface="Symbol"/>
              <a:buChar char="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Влияние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уязвимости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на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безопасность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Google Apps;</a:t>
            </a:r>
            <a:endParaRPr lang="ru-RU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333333"/>
              </a:buClr>
              <a:buFont typeface="Symbol"/>
              <a:buChar char="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Решения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для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устранения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уязвимости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.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333333"/>
              </a:buClr>
              <a:buFont typeface="StarSymbol"/>
              <a:buAutoNum type="arabicParenR"/>
            </a:pPr>
            <a:r>
              <a:rPr lang="en-US" sz="1600" b="1" strike="noStrike" spc="-1" dirty="0" err="1">
                <a:solidFill>
                  <a:srgbClr val="3B3838"/>
                </a:solidFill>
                <a:latin typeface="Segoe UI"/>
              </a:rPr>
              <a:t>Заключение</a:t>
            </a:r>
            <a:r>
              <a:rPr lang="en-US" sz="1600" b="1" strike="noStrike" spc="-1" dirty="0">
                <a:solidFill>
                  <a:srgbClr val="3B3838"/>
                </a:solidFill>
                <a:latin typeface="Segoe UI"/>
              </a:rPr>
              <a:t>:</a:t>
            </a:r>
            <a:endParaRPr lang="ru-RU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333333"/>
              </a:buClr>
              <a:buFont typeface="Symbol"/>
              <a:buChar char="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Основные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результаты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исследования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333333"/>
              </a:buClr>
              <a:buFont typeface="Symbol"/>
              <a:buChar char="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Важность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формального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анализа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.</a:t>
            </a:r>
            <a:endParaRPr lang="ru-RU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4600" y="430560"/>
            <a:ext cx="11209680" cy="5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3B3838"/>
                </a:solidFill>
                <a:latin typeface="Segoe UI"/>
              </a:rPr>
              <a:t>Формальная модель протокола SAML SSO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167" name="Рисунок 166"/>
          <p:cNvPicPr/>
          <p:nvPr/>
        </p:nvPicPr>
        <p:blipFill>
          <a:blip r:embed="rId2"/>
          <a:srcRect l="3152" t="15714" r="860"/>
          <a:stretch/>
        </p:blipFill>
        <p:spPr>
          <a:xfrm>
            <a:off x="3888000" y="1728000"/>
            <a:ext cx="8063280" cy="4247640"/>
          </a:xfrm>
          <a:prstGeom prst="rect">
            <a:avLst/>
          </a:prstGeom>
          <a:ln w="36000"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504000" y="3528000"/>
            <a:ext cx="301068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tabLst>
                <a:tab pos="0" algn="l"/>
              </a:tabLst>
            </a:pPr>
            <a:r>
              <a:rPr lang="en-US" sz="1600" b="0" strike="noStrike" spc="-1">
                <a:solidFill>
                  <a:srgbClr val="3B3838"/>
                </a:solidFill>
                <a:latin typeface="Segoe UI"/>
              </a:rPr>
              <a:t>Процесс </a:t>
            </a:r>
            <a:r>
              <a:rPr lang="en-US" sz="1600" b="1" strike="noStrike" spc="-1">
                <a:solidFill>
                  <a:srgbClr val="3B3838"/>
                </a:solidFill>
                <a:latin typeface="Segoe UI"/>
              </a:rPr>
              <a:t>SSO SAML: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44600" y="430560"/>
            <a:ext cx="11209680" cy="5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3B3838"/>
                </a:solidFill>
                <a:latin typeface="Segoe UI"/>
              </a:rPr>
              <a:t>Методы анализа безопасности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752000" y="1512000"/>
            <a:ext cx="1871640" cy="1007640"/>
          </a:xfrm>
          <a:prstGeom prst="rect">
            <a:avLst/>
          </a:prstGeom>
          <a:solidFill>
            <a:srgbClr val="5983B0"/>
          </a:solidFill>
          <a:ln w="36000" cap="sq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Модели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1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000" cap="sq">
            <a:solidFill>
              <a:srgbClr val="2A6099">
                <a:alpha val="5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000" cap="sq">
            <a:solidFill>
              <a:srgbClr val="2A6099">
                <a:alpha val="5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000" cap="sq">
            <a:solidFill>
              <a:srgbClr val="2A6099">
                <a:alpha val="5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000" cap="sq">
            <a:solidFill>
              <a:srgbClr val="2A6099">
                <a:alpha val="5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7"/>
          <p:cNvSpPr/>
          <p:nvPr/>
        </p:nvSpPr>
        <p:spPr>
          <a:xfrm>
            <a:off x="648000" y="2448000"/>
            <a:ext cx="2087640" cy="1223640"/>
          </a:xfrm>
          <a:prstGeom prst="rect">
            <a:avLst/>
          </a:prstGeom>
          <a:solidFill>
            <a:srgbClr val="5983B0"/>
          </a:solidFill>
          <a:ln w="36000" cap="sq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state-checking 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model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1368000" y="4896000"/>
            <a:ext cx="2591640" cy="1583640"/>
          </a:xfrm>
          <a:prstGeom prst="rect">
            <a:avLst/>
          </a:prstGeom>
          <a:solidFill>
            <a:srgbClr val="5983B0"/>
          </a:solidFill>
          <a:ln w="36000" cap="sq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property-checking 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model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5472000" y="4104000"/>
            <a:ext cx="2303640" cy="1367640"/>
          </a:xfrm>
          <a:prstGeom prst="rect">
            <a:avLst/>
          </a:prstGeom>
          <a:solidFill>
            <a:srgbClr val="5983B0"/>
          </a:solidFill>
          <a:ln w="36000" cap="sq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attack-checking </a:t>
            </a:r>
            <a:endParaRPr lang="ru-RU" sz="1800" b="0" strike="noStrike" spc="-1"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  <a:tabLst>
                <a:tab pos="40824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model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8784000" y="3744000"/>
            <a:ext cx="2087640" cy="1079640"/>
          </a:xfrm>
          <a:prstGeom prst="rect">
            <a:avLst/>
          </a:prstGeom>
          <a:solidFill>
            <a:srgbClr val="5983B0"/>
          </a:solidFill>
          <a:ln w="36000" cap="sq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error-checking 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model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9" name="Line 11"/>
          <p:cNvSpPr/>
          <p:nvPr/>
        </p:nvSpPr>
        <p:spPr>
          <a:xfrm flipH="1">
            <a:off x="2952000" y="2160000"/>
            <a:ext cx="1656000" cy="792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Line 12"/>
          <p:cNvSpPr/>
          <p:nvPr/>
        </p:nvSpPr>
        <p:spPr>
          <a:xfrm flipH="1">
            <a:off x="4032000" y="2736000"/>
            <a:ext cx="792000" cy="1944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13"/>
          <p:cNvSpPr/>
          <p:nvPr/>
        </p:nvSpPr>
        <p:spPr>
          <a:xfrm>
            <a:off x="6192000" y="2664000"/>
            <a:ext cx="216000" cy="129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Line 14"/>
          <p:cNvSpPr/>
          <p:nvPr/>
        </p:nvSpPr>
        <p:spPr>
          <a:xfrm>
            <a:off x="6768000" y="2160000"/>
            <a:ext cx="1944000" cy="136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44600" y="430560"/>
            <a:ext cx="11209680" cy="5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3B3838"/>
                </a:solidFill>
                <a:latin typeface="Segoe UI"/>
              </a:rPr>
              <a:t>Описание уязвимости для Google Apps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184" name="Рисунок 183"/>
          <p:cNvPicPr/>
          <p:nvPr/>
        </p:nvPicPr>
        <p:blipFill>
          <a:blip r:embed="rId2"/>
          <a:stretch/>
        </p:blipFill>
        <p:spPr>
          <a:xfrm>
            <a:off x="5738810" y="1571612"/>
            <a:ext cx="6286544" cy="4071966"/>
          </a:xfrm>
          <a:prstGeom prst="rect">
            <a:avLst/>
          </a:prstGeom>
          <a:ln w="36000"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380960" y="2143116"/>
            <a:ext cx="5330160" cy="2643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20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Уязвимость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позволяет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злоумышленнику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подделывать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идентификацию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пользователя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в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другом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сервис-провайдере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 smtClean="0">
                <a:solidFill>
                  <a:srgbClr val="3B3838"/>
                </a:solidFill>
                <a:latin typeface="Segoe UI"/>
              </a:rPr>
              <a:t>из-за</a:t>
            </a:r>
            <a:r>
              <a:rPr lang="en-US" sz="1600" b="0" strike="noStrike" spc="-1" dirty="0" smtClean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отсутствия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проверки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smtClean="0">
                <a:solidFill>
                  <a:srgbClr val="3B3838"/>
                </a:solidFill>
                <a:latin typeface="Segoe UI"/>
              </a:rPr>
              <a:t>SP ID 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в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аутентификационном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утверждении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от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идентификационного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провайдера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.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endParaRPr lang="ru-RU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44600" y="72000"/>
            <a:ext cx="11209680" cy="5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3B3838"/>
                </a:solidFill>
                <a:latin typeface="Segoe UI"/>
              </a:rPr>
              <a:t>Влияние обнаруженной уязвимости на безопасность Google Apps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2398" y="1571612"/>
            <a:ext cx="5330160" cy="46434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20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Уязвимость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может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привести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к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утечке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таких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данных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,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как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электронная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почта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,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календари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,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документы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и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другие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ресурсы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, а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также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приведет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к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потере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доверия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пользователей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Этот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уязвимое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место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может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быть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использовано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для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проведения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атаки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на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другие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сервисы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SAML.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Проблема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была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обнаружена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и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устранена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в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новой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версии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.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88" name="Рисунок 187"/>
          <p:cNvPicPr/>
          <p:nvPr/>
        </p:nvPicPr>
        <p:blipFill>
          <a:blip r:embed="rId2"/>
          <a:stretch/>
        </p:blipFill>
        <p:spPr>
          <a:xfrm>
            <a:off x="5760000" y="1584000"/>
            <a:ext cx="6191640" cy="4407840"/>
          </a:xfrm>
          <a:prstGeom prst="rect">
            <a:avLst/>
          </a:prstGeom>
          <a:ln w="3600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44600" y="430560"/>
            <a:ext cx="11209680" cy="5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3B3838"/>
                </a:solidFill>
                <a:latin typeface="Segoe UI"/>
              </a:rPr>
              <a:t>Решения для устранения уязвимости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04000" y="1512000"/>
            <a:ext cx="9163900" cy="39887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Обновление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SAML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до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последней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версии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Реализация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доп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.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механизмов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аутентификации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(2FA, MFA, Bio-Auth, AA, TFA и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тд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.);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Использование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WAF, IDS, RASP и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тд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Регулярные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аудиты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системы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Обучение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пользователей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правильным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методам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защиты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своих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данных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.</a:t>
            </a:r>
            <a:endParaRPr lang="ru-RU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44600" y="430560"/>
            <a:ext cx="11209680" cy="5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3B3838"/>
                </a:solidFill>
                <a:latin typeface="Segoe UI"/>
              </a:rPr>
              <a:t>Заключение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04000" y="1512000"/>
            <a:ext cx="10949850" cy="477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Обнаружена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уязвимость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,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позволяющая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злоумышленнику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получить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доступ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к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ресурсам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других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сервис-провайдеров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Уязвимость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была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устранена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Google в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новой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версии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,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улучшив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безопасность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системы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и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защиту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данных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пользователей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Результаты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исследования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могут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быть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использованы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для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разработки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более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безопасных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реализаций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протоколов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аутентификации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Исследование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подчеркивает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необходимость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регулярного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мониторинга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и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аудита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безопасности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для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обнаружения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и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устранения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уязвимостей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.</a:t>
            </a:r>
            <a:endParaRPr lang="ru-RU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398</Words>
  <Application>LibreOffice/6.4.7.2$Linux_X86_64 LibreOffice_project/40$Build-2</Application>
  <PresentationFormat>Произвольный</PresentationFormat>
  <Paragraphs>56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Office Theme</vt:lpstr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student</dc:creator>
  <cp:lastModifiedBy>student</cp:lastModifiedBy>
  <cp:revision>6</cp:revision>
  <dcterms:created xsi:type="dcterms:W3CDTF">2022-05-26T06:44:04Z</dcterms:created>
  <dcterms:modified xsi:type="dcterms:W3CDTF">2024-05-16T07:56:01Z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ediaServiceImageTags">
    <vt:lpwstr/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9</vt:i4>
  </property>
</Properties>
</file>