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68699-A227-4971-96CB-C879F017C83F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64B56-4700-4A99-9CF6-80B2173C7BD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52213-F7A8-473F-AD77-11F247E7EAF0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8E285-54C0-433A-AC42-628A6305299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8E285-54C0-433A-AC42-628A63052998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8E285-54C0-433A-AC42-628A63052998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8E285-54C0-433A-AC42-628A63052998}" type="slidenum">
              <a:rPr lang="ru-RU" smtClean="0"/>
              <a:t>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/>
          <p:nvPr/>
        </p:nvSpPr>
        <p:spPr>
          <a:xfrm>
            <a:off x="533160" y="1104840"/>
            <a:ext cx="11119320" cy="0"/>
          </a:xfrm>
          <a:prstGeom prst="line">
            <a:avLst/>
          </a:prstGeom>
          <a:ln w="2556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Picture 5" descr="Graphical user interface&#10;&#10;Description automatically generated"/>
          <p:cNvPicPr/>
          <p:nvPr/>
        </p:nvPicPr>
        <p:blipFill>
          <a:blip r:embed="rId14" cstate="print"/>
          <a:stretch/>
        </p:blipFill>
        <p:spPr>
          <a:xfrm>
            <a:off x="249480" y="128880"/>
            <a:ext cx="2368440" cy="86724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33160" y="1104840"/>
            <a:ext cx="11119320" cy="0"/>
          </a:xfrm>
          <a:prstGeom prst="line">
            <a:avLst/>
          </a:prstGeom>
          <a:ln w="2556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Line 1"/>
          <p:cNvSpPr/>
          <p:nvPr/>
        </p:nvSpPr>
        <p:spPr>
          <a:xfrm>
            <a:off x="533160" y="1104840"/>
            <a:ext cx="11119320" cy="0"/>
          </a:xfrm>
          <a:prstGeom prst="line">
            <a:avLst/>
          </a:prstGeom>
          <a:ln w="2556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1"/>
          <p:cNvSpPr/>
          <p:nvPr/>
        </p:nvSpPr>
        <p:spPr>
          <a:xfrm>
            <a:off x="533160" y="1104840"/>
            <a:ext cx="11119320" cy="0"/>
          </a:xfrm>
          <a:prstGeom prst="line">
            <a:avLst/>
          </a:prstGeom>
          <a:ln w="2556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5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32000" y="1944000"/>
            <a:ext cx="992160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3B3838"/>
                </a:solidFill>
                <a:latin typeface="Segoe UI"/>
              </a:rPr>
              <a:t>Формальный анализ SAML SSO 2.0 в браузерах</a:t>
            </a:r>
            <a:endParaRPr lang="ru-RU" sz="5400" b="0" strike="noStrike" spc="-1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46400" y="4466520"/>
            <a:ext cx="992124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en-US" sz="2400" b="0" strike="noStrike" spc="-1" dirty="0" err="1">
                <a:solidFill>
                  <a:srgbClr val="CF3D1C"/>
                </a:solidFill>
                <a:latin typeface="Segoe UI"/>
              </a:rPr>
              <a:t>Взлом</a:t>
            </a:r>
            <a:r>
              <a:rPr lang="en-US" sz="2400" b="0" strike="noStrike" spc="-1" dirty="0">
                <a:solidFill>
                  <a:srgbClr val="CF3D1C"/>
                </a:solidFill>
                <a:latin typeface="Segoe UI"/>
              </a:rPr>
              <a:t> </a:t>
            </a:r>
            <a:r>
              <a:rPr lang="en-US" sz="2400" b="0" strike="noStrike" spc="-1" dirty="0" err="1">
                <a:solidFill>
                  <a:srgbClr val="CF3D1C"/>
                </a:solidFill>
                <a:latin typeface="Segoe UI"/>
              </a:rPr>
              <a:t>системы</a:t>
            </a:r>
            <a:r>
              <a:rPr lang="en-US" sz="2400" b="0" strike="noStrike" spc="-1" dirty="0">
                <a:solidFill>
                  <a:srgbClr val="CF3D1C"/>
                </a:solidFill>
                <a:latin typeface="Segoe UI"/>
              </a:rPr>
              <a:t> </a:t>
            </a:r>
            <a:r>
              <a:rPr lang="en-US" sz="2400" b="0" strike="noStrike" spc="-1" dirty="0" err="1">
                <a:solidFill>
                  <a:srgbClr val="CF3D1C"/>
                </a:solidFill>
                <a:latin typeface="Segoe UI"/>
              </a:rPr>
              <a:t>единого</a:t>
            </a:r>
            <a:r>
              <a:rPr lang="en-US" sz="2400" b="0" strike="noStrike" spc="-1" dirty="0">
                <a:solidFill>
                  <a:srgbClr val="CF3D1C"/>
                </a:solidFill>
                <a:latin typeface="Segoe UI"/>
              </a:rPr>
              <a:t> </a:t>
            </a:r>
            <a:r>
              <a:rPr lang="en-US" sz="2400" b="0" strike="noStrike" spc="-1" dirty="0" err="1">
                <a:solidFill>
                  <a:srgbClr val="CF3D1C"/>
                </a:solidFill>
                <a:latin typeface="Segoe UI"/>
              </a:rPr>
              <a:t>входа</a:t>
            </a:r>
            <a:r>
              <a:rPr lang="en-US" sz="2400" b="0" strike="noStrike" spc="-1" dirty="0">
                <a:solidFill>
                  <a:srgbClr val="CF3D1C"/>
                </a:solidFill>
                <a:latin typeface="Segoe UI"/>
              </a:rPr>
              <a:t> </a:t>
            </a:r>
            <a:r>
              <a:rPr lang="en-US" sz="2400" b="0" strike="noStrike" spc="-1" dirty="0" err="1">
                <a:solidFill>
                  <a:srgbClr val="CF3D1C"/>
                </a:solidFill>
                <a:latin typeface="Segoe UI"/>
              </a:rPr>
              <a:t>на</a:t>
            </a:r>
            <a:r>
              <a:rPr lang="en-US" sz="2400" b="0" strike="noStrike" spc="-1" dirty="0">
                <a:solidFill>
                  <a:srgbClr val="CF3D1C"/>
                </a:solidFill>
                <a:latin typeface="Segoe UI"/>
              </a:rPr>
              <a:t> </a:t>
            </a:r>
            <a:r>
              <a:rPr lang="en-US" sz="2400" b="0" strike="noStrike" spc="-1" dirty="0" err="1">
                <a:solidFill>
                  <a:srgbClr val="CF3D1C"/>
                </a:solidFill>
                <a:latin typeface="Segoe UI"/>
              </a:rPr>
              <a:t>основе</a:t>
            </a:r>
            <a:r>
              <a:rPr lang="en-US" sz="2400" b="0" strike="noStrike" spc="-1" dirty="0">
                <a:solidFill>
                  <a:srgbClr val="CF3D1C"/>
                </a:solidFill>
                <a:latin typeface="Segoe UI"/>
              </a:rPr>
              <a:t> SAML </a:t>
            </a:r>
            <a:r>
              <a:rPr lang="en-US" sz="2400" b="0" strike="noStrike" spc="-1" dirty="0" err="1">
                <a:solidFill>
                  <a:srgbClr val="CF3D1C"/>
                </a:solidFill>
                <a:latin typeface="Segoe UI"/>
              </a:rPr>
              <a:t>для</a:t>
            </a:r>
            <a:r>
              <a:rPr lang="en-US" sz="2400" b="0" strike="noStrike" spc="-1" dirty="0">
                <a:solidFill>
                  <a:srgbClr val="CF3D1C"/>
                </a:solidFill>
                <a:latin typeface="Segoe UI"/>
              </a:rPr>
              <a:t> Google Apps</a:t>
            </a:r>
            <a:endParaRPr lang="ru-RU" sz="2400" b="0" strike="noStrike" spc="-1" dirty="0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8953520" y="5572140"/>
            <a:ext cx="295164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201"/>
              </a:spcAft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D0D0D"/>
                </a:solidFill>
                <a:latin typeface="Georgia"/>
              </a:rPr>
              <a:t>Самарский университет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201"/>
              </a:spcAft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D0D0D"/>
                </a:solidFill>
                <a:latin typeface="Georgia"/>
              </a:rPr>
              <a:t>Студент </a:t>
            </a:r>
            <a:r>
              <a:rPr lang="ru-RU" sz="1800" b="0" strike="noStrike" spc="-1" dirty="0" err="1">
                <a:solidFill>
                  <a:srgbClr val="0D0D0D"/>
                </a:solidFill>
                <a:latin typeface="Georgia"/>
              </a:rPr>
              <a:t>Шефф</a:t>
            </a:r>
            <a:r>
              <a:rPr lang="ru-RU" sz="1800" b="0" strike="noStrike" spc="-1" dirty="0">
                <a:solidFill>
                  <a:srgbClr val="0D0D0D"/>
                </a:solidFill>
                <a:latin typeface="Georgia"/>
              </a:rPr>
              <a:t> С.Г.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201"/>
              </a:spcAft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D0D0D"/>
                </a:solidFill>
                <a:latin typeface="Georgia"/>
              </a:rPr>
              <a:t>Студент </a:t>
            </a:r>
            <a:r>
              <a:rPr lang="ru-RU" sz="1800" b="0" strike="noStrike" spc="-1" dirty="0" err="1">
                <a:solidFill>
                  <a:srgbClr val="0D0D0D"/>
                </a:solidFill>
                <a:latin typeface="Georgia"/>
              </a:rPr>
              <a:t>Стребелев</a:t>
            </a:r>
            <a:r>
              <a:rPr lang="ru-RU" sz="1800" b="0" strike="noStrike" spc="-1" dirty="0">
                <a:solidFill>
                  <a:srgbClr val="0D0D0D"/>
                </a:solidFill>
                <a:latin typeface="Georgia"/>
              </a:rPr>
              <a:t> С.С.</a:t>
            </a: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52398" y="2786058"/>
            <a:ext cx="11430080" cy="2500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trike="noStrike" spc="-1" dirty="0" err="1">
                <a:solidFill>
                  <a:srgbClr val="3B3838"/>
                </a:solidFill>
                <a:latin typeface="Segoe UI"/>
              </a:rPr>
              <a:t>Спасибо</a:t>
            </a:r>
            <a:r>
              <a:rPr lang="en-US" sz="6000" b="1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6000" b="1" strike="noStrike" spc="-1" dirty="0" err="1">
                <a:solidFill>
                  <a:srgbClr val="3B3838"/>
                </a:solidFill>
                <a:latin typeface="Segoe UI"/>
              </a:rPr>
              <a:t>за</a:t>
            </a:r>
            <a:r>
              <a:rPr lang="en-US" sz="6000" b="1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6000" b="1" strike="noStrike" spc="-1" dirty="0" err="1">
                <a:solidFill>
                  <a:srgbClr val="3B3838"/>
                </a:solidFill>
                <a:latin typeface="Segoe UI"/>
              </a:rPr>
              <a:t>внимание</a:t>
            </a:r>
            <a:r>
              <a:rPr lang="en-US" sz="6000" b="1" strike="noStrike" spc="-1" dirty="0">
                <a:solidFill>
                  <a:srgbClr val="3B3838"/>
                </a:solidFill>
                <a:latin typeface="Segoe UI"/>
              </a:rPr>
              <a:t>!</a:t>
            </a:r>
            <a:endParaRPr lang="ru-RU" sz="6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44600" y="430560"/>
            <a:ext cx="11209680" cy="55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3B3838"/>
                </a:solidFill>
                <a:latin typeface="Segoe UI"/>
              </a:rPr>
              <a:t>Введение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44600" y="1463040"/>
            <a:ext cx="11209680" cy="127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  <a:spcAft>
                <a:spcPts val="632"/>
              </a:spcAft>
              <a:tabLst>
                <a:tab pos="0" algn="l"/>
              </a:tabLst>
            </a:pPr>
            <a:r>
              <a:rPr lang="en-US" sz="1600" b="1" strike="noStrike" spc="-1">
                <a:solidFill>
                  <a:srgbClr val="3B3838"/>
                </a:solidFill>
                <a:latin typeface="Segoe UI"/>
              </a:rPr>
              <a:t>SAML</a:t>
            </a:r>
            <a:r>
              <a:rPr lang="en-US" sz="1600" b="0" strike="noStrike" spc="-1">
                <a:solidFill>
                  <a:srgbClr val="3B3838"/>
                </a:solidFill>
                <a:latin typeface="Segoe UI"/>
              </a:rPr>
              <a:t> (Security Assertion Markup Language) - стандарт для обмена информацией об аутентификации и авторизации между различными системами.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4"/>
              </a:spcBef>
              <a:spcAft>
                <a:spcPts val="632"/>
              </a:spcAft>
              <a:tabLst>
                <a:tab pos="0" algn="l"/>
              </a:tabLst>
            </a:pPr>
            <a:r>
              <a:rPr lang="en-US" sz="1600" b="1" strike="noStrike" spc="-1">
                <a:solidFill>
                  <a:srgbClr val="3B3838"/>
                </a:solidFill>
                <a:latin typeface="Segoe UI"/>
              </a:rPr>
              <a:t>SSO</a:t>
            </a:r>
            <a:r>
              <a:rPr lang="en-US" sz="1600" b="0" strike="noStrike" spc="-1">
                <a:solidFill>
                  <a:srgbClr val="3B3838"/>
                </a:solidFill>
                <a:latin typeface="Segoe UI"/>
              </a:rPr>
              <a:t> (Single Sign-On) - позволяет пользователям аутентифицироваться один раз и получить доступ к нескольким системам без повторной аутентификации.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4"/>
              </a:spcBef>
              <a:spcAft>
                <a:spcPts val="632"/>
              </a:spcAft>
              <a:tabLst>
                <a:tab pos="0" algn="l"/>
              </a:tabLst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4"/>
              </a:spcBef>
              <a:spcAft>
                <a:spcPts val="632"/>
              </a:spcAft>
              <a:tabLst>
                <a:tab pos="0" algn="l"/>
              </a:tabLst>
            </a:pPr>
            <a:endParaRPr lang="ru-RU" sz="1600" b="0" strike="noStrike" spc="-1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444600" y="3024000"/>
            <a:ext cx="11291040" cy="1367640"/>
          </a:xfrm>
          <a:prstGeom prst="rect">
            <a:avLst/>
          </a:prstGeom>
          <a:noFill/>
          <a:ln w="36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  <a:spcAft>
                <a:spcPts val="632"/>
              </a:spcAft>
              <a:tabLst>
                <a:tab pos="0" algn="l"/>
              </a:tabLst>
            </a:pPr>
            <a:r>
              <a:rPr lang="en-US" sz="2000" b="1" strike="noStrike" spc="-1">
                <a:solidFill>
                  <a:srgbClr val="3B3838"/>
                </a:solidFill>
                <a:latin typeface="Segoe UI"/>
                <a:ea typeface="Noto Sans CJK SC"/>
              </a:rPr>
              <a:t>Цель исследования:</a:t>
            </a:r>
            <a:endParaRPr lang="ru-RU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34"/>
              </a:spcBef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600" b="0" strike="noStrike" spc="-1">
                <a:solidFill>
                  <a:srgbClr val="3B3838"/>
                </a:solidFill>
                <a:latin typeface="Segoe UI"/>
                <a:ea typeface="Noto Sans CJK SC"/>
              </a:rPr>
              <a:t>Провести формальный анализ безопасности SAML 2.0 SSO протокола, особенно в контексте его использования в Google Apps;</a:t>
            </a:r>
            <a:endParaRPr lang="ru-RU" sz="16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34"/>
              </a:spcBef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600" b="0" strike="noStrike" spc="-1">
                <a:solidFill>
                  <a:srgbClr val="3B3838"/>
                </a:solidFill>
                <a:latin typeface="Segoe UI"/>
                <a:ea typeface="Noto Sans CJK SC"/>
              </a:rPr>
              <a:t>Выявить потенциальные уязвимости и улучшить безопасность системы в целом.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432000" y="4824000"/>
            <a:ext cx="11291040" cy="1595160"/>
          </a:xfrm>
          <a:prstGeom prst="rect">
            <a:avLst/>
          </a:prstGeom>
          <a:noFill/>
          <a:ln w="36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  <a:spcAft>
                <a:spcPts val="632"/>
              </a:spcAft>
              <a:tabLst>
                <a:tab pos="0" algn="l"/>
              </a:tabLst>
            </a:pPr>
            <a:r>
              <a:rPr lang="en-US" sz="2000" b="1" strike="noStrike" spc="-1">
                <a:solidFill>
                  <a:srgbClr val="3B3838"/>
                </a:solidFill>
                <a:latin typeface="Segoe UI"/>
                <a:ea typeface="Noto Sans CJK SC"/>
              </a:rPr>
              <a:t>Проблемы:</a:t>
            </a:r>
            <a:endParaRPr lang="ru-RU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34"/>
              </a:spcBef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600" b="0" strike="noStrike" spc="-1">
                <a:solidFill>
                  <a:srgbClr val="3B3838"/>
                </a:solidFill>
                <a:latin typeface="Segoe UI"/>
                <a:ea typeface="Noto Sans CJK SC"/>
              </a:rPr>
              <a:t>Множество компаний используют SAML для управления доступом к различным сервисам, включая Google Apps, Microsoft Azure и др;</a:t>
            </a:r>
            <a:endParaRPr lang="ru-RU" sz="16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34"/>
              </a:spcBef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600" b="0" strike="noStrike" spc="-1">
                <a:solidFill>
                  <a:srgbClr val="3B3838"/>
                </a:solidFill>
                <a:latin typeface="Segoe UI"/>
                <a:ea typeface="Noto Sans CJK SC"/>
              </a:rPr>
              <a:t>Уязвимости SAML могут привести к утечке чувствительных данных и нарушению приватности пользователей.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1907336" y="6429372"/>
            <a:ext cx="284664" cy="4286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201"/>
              </a:spcAft>
              <a:tabLst>
                <a:tab pos="0" algn="l"/>
              </a:tabLst>
            </a:pPr>
            <a:r>
              <a:rPr lang="en-US" sz="1800" b="0" strike="noStrike" spc="-1" dirty="0" smtClean="0">
                <a:solidFill>
                  <a:srgbClr val="0D0D0D"/>
                </a:solidFill>
                <a:latin typeface="Georgia"/>
              </a:rPr>
              <a:t>1</a:t>
            </a: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44600" y="430560"/>
            <a:ext cx="11209680" cy="55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 err="1">
                <a:solidFill>
                  <a:srgbClr val="3B3838"/>
                </a:solidFill>
                <a:latin typeface="Segoe UI"/>
              </a:rPr>
              <a:t>План</a:t>
            </a:r>
            <a:r>
              <a:rPr lang="en-US" sz="28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2800" b="0" strike="noStrike" spc="-1" dirty="0" err="1">
                <a:solidFill>
                  <a:srgbClr val="3B3838"/>
                </a:solidFill>
                <a:latin typeface="Segoe UI"/>
              </a:rPr>
              <a:t>исследования</a:t>
            </a:r>
            <a:endParaRPr lang="ru-RU" sz="2800" b="0" strike="noStrike" spc="-1" dirty="0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61880" y="1298880"/>
            <a:ext cx="10553760" cy="482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333333"/>
              </a:buClr>
              <a:buFont typeface="StarSymbol"/>
              <a:buAutoNum type="arabicParenR"/>
            </a:pPr>
            <a:r>
              <a:rPr lang="en-US" sz="1600" b="1" strike="noStrike" spc="-1" dirty="0" err="1">
                <a:solidFill>
                  <a:srgbClr val="3B3838"/>
                </a:solidFill>
                <a:latin typeface="Segoe UI"/>
              </a:rPr>
              <a:t>Материалы</a:t>
            </a:r>
            <a:r>
              <a:rPr lang="en-US" sz="1600" b="1" strike="noStrike" spc="-1" dirty="0">
                <a:solidFill>
                  <a:srgbClr val="3B3838"/>
                </a:solidFill>
                <a:latin typeface="Segoe UI"/>
              </a:rPr>
              <a:t> и </a:t>
            </a:r>
            <a:r>
              <a:rPr lang="en-US" sz="1600" b="1" strike="noStrike" spc="-1" dirty="0" err="1">
                <a:solidFill>
                  <a:srgbClr val="3B3838"/>
                </a:solidFill>
                <a:latin typeface="Segoe UI"/>
              </a:rPr>
              <a:t>методы</a:t>
            </a:r>
            <a:r>
              <a:rPr lang="en-US" sz="1600" b="1" strike="noStrike" spc="-1" dirty="0">
                <a:solidFill>
                  <a:srgbClr val="3B3838"/>
                </a:solidFill>
                <a:latin typeface="Segoe UI"/>
              </a:rPr>
              <a:t>:</a:t>
            </a:r>
            <a:endParaRPr lang="ru-RU" sz="16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333333"/>
              </a:buClr>
              <a:buFont typeface="Symbol"/>
              <a:buChar char=""/>
            </a:pP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hlinkClick r:id="rId2" action="ppaction://hlinksldjump"/>
              </a:rPr>
              <a:t>Формальная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hlinkClick r:id="rId2" action="ppaction://hlinksldjump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hlinkClick r:id="rId2" action="ppaction://hlinksldjump"/>
              </a:rPr>
              <a:t>модель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hlinkClick r:id="rId2" action="ppaction://hlinksldjump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hlinkClick r:id="rId2" action="ppaction://hlinksldjump"/>
              </a:rPr>
              <a:t>протокола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hlinkClick r:id="rId2" action="ppaction://hlinksldjump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333333"/>
              </a:buClr>
              <a:buFont typeface="Symbol"/>
              <a:buChar char=""/>
            </a:pP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hlinkClick r:id="rId3" action="ppaction://hlinksldjump"/>
              </a:rPr>
              <a:t>Методы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hlinkClick r:id="rId3" action="ppaction://hlinksldjump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hlinkClick r:id="rId3" action="ppaction://hlinksldjump"/>
              </a:rPr>
              <a:t>анализа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hlinkClick r:id="rId3" action="ppaction://hlinksldjump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hlinkClick r:id="rId3" action="ppaction://hlinksldjump"/>
              </a:rPr>
              <a:t>безопасности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hlinkClick r:id="rId3" action="ppaction://hlinksldjump"/>
              </a:rPr>
              <a:t>.</a:t>
            </a:r>
            <a:endParaRPr lang="ru-RU" sz="16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333333"/>
              </a:buClr>
              <a:buFont typeface="StarSymbol"/>
              <a:buAutoNum type="arabicParenR"/>
            </a:pPr>
            <a:r>
              <a:rPr lang="en-US" sz="1600" b="1" strike="noStrike" spc="-1" dirty="0" err="1">
                <a:solidFill>
                  <a:srgbClr val="3B3838"/>
                </a:solidFill>
                <a:latin typeface="Segoe UI"/>
              </a:rPr>
              <a:t>Исследования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:</a:t>
            </a:r>
            <a:endParaRPr lang="ru-RU" sz="16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333333"/>
              </a:buClr>
              <a:buFont typeface="Symbol"/>
              <a:buChar char=""/>
            </a:pP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hlinkClick r:id="rId4" action="ppaction://hlinksldjump"/>
              </a:rPr>
              <a:t>Описание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hlinkClick r:id="rId4" action="ppaction://hlinksldjump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hlinkClick r:id="rId4" action="ppaction://hlinksldjump"/>
              </a:rPr>
              <a:t>уязвимости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hlinkClick r:id="rId4" action="ppaction://hlinksldjump"/>
              </a:rPr>
              <a:t> в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hlinkClick r:id="rId4" action="ppaction://hlinksldjump"/>
              </a:rPr>
              <a:t>реализации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hlinkClick r:id="rId4" action="ppaction://hlinksldjump"/>
              </a:rPr>
              <a:t> SAML SSO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hlinkClick r:id="rId4" action="ppaction://hlinksldjump"/>
              </a:rPr>
              <a:t>для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hlinkClick r:id="rId4" action="ppaction://hlinksldjump"/>
              </a:rPr>
              <a:t> Google Apps;</a:t>
            </a:r>
            <a:endParaRPr lang="ru-RU" sz="16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333333"/>
              </a:buClr>
              <a:buFont typeface="StarSymbol"/>
              <a:buAutoNum type="arabicParenR"/>
            </a:pPr>
            <a:r>
              <a:rPr lang="en-US" sz="1600" b="1" strike="noStrike" spc="-1" dirty="0" err="1" smtClean="0">
                <a:solidFill>
                  <a:srgbClr val="3B3838"/>
                </a:solidFill>
                <a:latin typeface="Segoe UI"/>
              </a:rPr>
              <a:t>Обсуждение</a:t>
            </a:r>
            <a:r>
              <a:rPr lang="en-US" sz="1600" b="1" strike="noStrike" spc="-1" dirty="0" smtClean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1" strike="noStrike" spc="-1" dirty="0" err="1">
                <a:solidFill>
                  <a:srgbClr val="3B3838"/>
                </a:solidFill>
                <a:latin typeface="Segoe UI"/>
              </a:rPr>
              <a:t>результатов</a:t>
            </a:r>
            <a:r>
              <a:rPr lang="en-US" sz="1600" b="1" strike="noStrike" spc="-1" dirty="0">
                <a:solidFill>
                  <a:srgbClr val="3B3838"/>
                </a:solidFill>
                <a:latin typeface="Segoe UI"/>
              </a:rPr>
              <a:t>:</a:t>
            </a:r>
            <a:endParaRPr lang="ru-RU" sz="16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333333"/>
              </a:buClr>
              <a:buFont typeface="Symbol"/>
              <a:buChar char=""/>
            </a:pP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hlinkClick r:id="rId5" action="ppaction://hlinksldjump"/>
              </a:rPr>
              <a:t>Влияние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hlinkClick r:id="rId5" action="ppaction://hlinksldjump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hlinkClick r:id="rId5" action="ppaction://hlinksldjump"/>
              </a:rPr>
              <a:t>уязвимости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hlinkClick r:id="rId5" action="ppaction://hlinksldjump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hlinkClick r:id="rId5" action="ppaction://hlinksldjump"/>
              </a:rPr>
              <a:t>на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hlinkClick r:id="rId5" action="ppaction://hlinksldjump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hlinkClick r:id="rId5" action="ppaction://hlinksldjump"/>
              </a:rPr>
              <a:t>безопасность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hlinkClick r:id="rId5" action="ppaction://hlinksldjump"/>
              </a:rPr>
              <a:t> Google Apps;</a:t>
            </a:r>
            <a:endParaRPr lang="ru-RU" sz="16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333333"/>
              </a:buClr>
              <a:buFont typeface="Symbol"/>
              <a:buChar char=""/>
            </a:pP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hlinkClick r:id="rId6" action="ppaction://hlinksldjump"/>
              </a:rPr>
              <a:t>Решения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hlinkClick r:id="rId6" action="ppaction://hlinksldjump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hlinkClick r:id="rId6" action="ppaction://hlinksldjump"/>
              </a:rPr>
              <a:t>для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hlinkClick r:id="rId6" action="ppaction://hlinksldjump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hlinkClick r:id="rId6" action="ppaction://hlinksldjump"/>
              </a:rPr>
              <a:t>устранения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hlinkClick r:id="rId6" action="ppaction://hlinksldjump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hlinkClick r:id="rId6" action="ppaction://hlinksldjump"/>
              </a:rPr>
              <a:t>уязвимости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hlinkClick r:id="rId6" action="ppaction://hlinksldjump"/>
              </a:rPr>
              <a:t>.</a:t>
            </a:r>
            <a:endParaRPr lang="ru-RU" sz="16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333333"/>
              </a:buClr>
              <a:buFont typeface="StarSymbol"/>
              <a:buAutoNum type="arabicParenR"/>
            </a:pPr>
            <a:r>
              <a:rPr lang="en-US" sz="1600" b="1" strike="noStrike" spc="-1" dirty="0" err="1">
                <a:solidFill>
                  <a:srgbClr val="3B3838"/>
                </a:solidFill>
                <a:latin typeface="Segoe UI"/>
              </a:rPr>
              <a:t>Заключение</a:t>
            </a:r>
            <a:r>
              <a:rPr lang="en-US" sz="1600" b="1" strike="noStrike" spc="-1" dirty="0">
                <a:solidFill>
                  <a:srgbClr val="3B3838"/>
                </a:solidFill>
                <a:latin typeface="Segoe UI"/>
              </a:rPr>
              <a:t>:</a:t>
            </a:r>
            <a:endParaRPr lang="ru-RU" sz="16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333333"/>
              </a:buClr>
              <a:buFont typeface="Symbol"/>
              <a:buChar char=""/>
            </a:pP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hlinkClick r:id="rId7" action="ppaction://hlinksldjump"/>
              </a:rPr>
              <a:t>Основные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hlinkClick r:id="rId7" action="ppaction://hlinksldjump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hlinkClick r:id="rId7" action="ppaction://hlinksldjump"/>
              </a:rPr>
              <a:t>результаты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hlinkClick r:id="rId7" action="ppaction://hlinksldjump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hlinkClick r:id="rId7" action="ppaction://hlinksldjump"/>
              </a:rPr>
              <a:t>исследования</a:t>
            </a:r>
            <a:r>
              <a:rPr lang="en-US" sz="1600" b="0" strike="noStrike" spc="-1" dirty="0" smtClean="0">
                <a:solidFill>
                  <a:srgbClr val="3B3838"/>
                </a:solidFill>
                <a:latin typeface="Segoe UI"/>
                <a:hlinkClick r:id="rId7" action="ppaction://hlinksldjump"/>
              </a:rPr>
              <a:t>;</a:t>
            </a:r>
            <a:endParaRPr lang="ru-RU" sz="1600" b="0" strike="noStrike" spc="-1" dirty="0"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11907336" y="6429372"/>
            <a:ext cx="284664" cy="4286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201"/>
              </a:spcAft>
              <a:tabLst>
                <a:tab pos="0" algn="l"/>
              </a:tabLst>
            </a:pPr>
            <a:r>
              <a:rPr lang="en-US" sz="1800" b="0" strike="noStrike" spc="-1" dirty="0" smtClean="0">
                <a:solidFill>
                  <a:srgbClr val="0D0D0D"/>
                </a:solidFill>
                <a:latin typeface="Georgia"/>
              </a:rPr>
              <a:t>2</a:t>
            </a: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44600" y="430560"/>
            <a:ext cx="11209680" cy="55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3B3838"/>
                </a:solidFill>
                <a:latin typeface="Segoe UI"/>
              </a:rPr>
              <a:t>Формальная модель протокола SAML SSO</a:t>
            </a:r>
            <a:endParaRPr lang="ru-RU" sz="2800" b="0" strike="noStrike" spc="-1">
              <a:latin typeface="Arial"/>
            </a:endParaRPr>
          </a:p>
        </p:txBody>
      </p:sp>
      <p:pic>
        <p:nvPicPr>
          <p:cNvPr id="167" name="Рисунок 166"/>
          <p:cNvPicPr/>
          <p:nvPr/>
        </p:nvPicPr>
        <p:blipFill>
          <a:blip r:embed="rId3"/>
          <a:srcRect l="3152" t="15714" r="860"/>
          <a:stretch/>
        </p:blipFill>
        <p:spPr>
          <a:xfrm>
            <a:off x="1881158" y="1428736"/>
            <a:ext cx="8063280" cy="4247640"/>
          </a:xfrm>
          <a:prstGeom prst="rect">
            <a:avLst/>
          </a:prstGeom>
          <a:ln w="36000">
            <a:noFill/>
          </a:ln>
        </p:spPr>
      </p:pic>
      <p:sp>
        <p:nvSpPr>
          <p:cNvPr id="5" name="CustomShape 2"/>
          <p:cNvSpPr/>
          <p:nvPr/>
        </p:nvSpPr>
        <p:spPr>
          <a:xfrm>
            <a:off x="4595802" y="5857892"/>
            <a:ext cx="3663316" cy="714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20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ru-RU" sz="1600" spc="-1" dirty="0" smtClean="0">
                <a:solidFill>
                  <a:srgbClr val="3B3838"/>
                </a:solidFill>
                <a:latin typeface="Segoe UI"/>
              </a:rPr>
              <a:t>Процесс </a:t>
            </a:r>
            <a:r>
              <a:rPr lang="en-US" sz="1600" spc="-1" dirty="0" smtClean="0">
                <a:solidFill>
                  <a:srgbClr val="3B3838"/>
                </a:solidFill>
                <a:latin typeface="Segoe UI"/>
              </a:rPr>
              <a:t>SSO</a:t>
            </a:r>
            <a:r>
              <a:rPr lang="ru-RU" sz="1600" spc="-1" dirty="0" smtClean="0">
                <a:solidFill>
                  <a:srgbClr val="3B3838"/>
                </a:solidFill>
                <a:latin typeface="Segoe UI"/>
              </a:rPr>
              <a:t> входа</a:t>
            </a:r>
            <a:r>
              <a:rPr lang="en-US" sz="1600" spc="-1" dirty="0">
                <a:solidFill>
                  <a:srgbClr val="3B3838"/>
                </a:solidFill>
                <a:latin typeface="Segoe UI"/>
              </a:rPr>
              <a:t>.</a:t>
            </a:r>
            <a:endParaRPr lang="ru-RU" sz="1600" b="0" strike="noStrike" spc="-1" dirty="0"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1907336" y="6429372"/>
            <a:ext cx="284664" cy="4286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201"/>
              </a:spcAft>
              <a:tabLst>
                <a:tab pos="0" algn="l"/>
              </a:tabLst>
            </a:pPr>
            <a:r>
              <a:rPr lang="en-US" sz="1800" b="0" strike="noStrike" spc="-1" dirty="0" smtClean="0">
                <a:solidFill>
                  <a:srgbClr val="0D0D0D"/>
                </a:solidFill>
                <a:latin typeface="Georgia"/>
              </a:rPr>
              <a:t>3</a:t>
            </a: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44600" y="430560"/>
            <a:ext cx="11209680" cy="55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3B3838"/>
                </a:solidFill>
                <a:latin typeface="Segoe UI"/>
              </a:rPr>
              <a:t>Методы анализа безопасности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752000" y="1512000"/>
            <a:ext cx="1871640" cy="1007640"/>
          </a:xfrm>
          <a:prstGeom prst="rect">
            <a:avLst/>
          </a:prstGeom>
          <a:solidFill>
            <a:srgbClr val="5983B0"/>
          </a:solidFill>
          <a:ln w="36000" cap="sq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ru-RU" sz="1800" b="1" strike="noStrike" spc="-1">
                <a:solidFill>
                  <a:srgbClr val="000000"/>
                </a:solidFill>
                <a:latin typeface="Segoe UI"/>
                <a:ea typeface="DejaVu Sans"/>
              </a:rPr>
              <a:t>Модели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71" name="Line 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6000" cap="sq">
            <a:solidFill>
              <a:srgbClr val="2A6099">
                <a:alpha val="5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6000" cap="sq">
            <a:solidFill>
              <a:srgbClr val="2A6099">
                <a:alpha val="5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6000" cap="sq">
            <a:solidFill>
              <a:srgbClr val="2A6099">
                <a:alpha val="5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6000" cap="sq">
            <a:solidFill>
              <a:srgbClr val="2A6099">
                <a:alpha val="5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7"/>
          <p:cNvSpPr/>
          <p:nvPr/>
        </p:nvSpPr>
        <p:spPr>
          <a:xfrm>
            <a:off x="648000" y="2448000"/>
            <a:ext cx="2087640" cy="1223640"/>
          </a:xfrm>
          <a:prstGeom prst="rect">
            <a:avLst/>
          </a:prstGeom>
          <a:solidFill>
            <a:srgbClr val="5983B0"/>
          </a:solidFill>
          <a:ln w="36000" cap="sq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ru-RU" sz="1800" b="1" strike="noStrike" spc="-1">
                <a:solidFill>
                  <a:srgbClr val="000000"/>
                </a:solidFill>
                <a:latin typeface="Segoe UI"/>
                <a:ea typeface="DejaVu Sans"/>
              </a:rPr>
              <a:t>state-checking </a:t>
            </a:r>
            <a:endParaRPr lang="ru-RU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ru-RU" sz="1800" b="1" strike="noStrike" spc="-1">
                <a:solidFill>
                  <a:srgbClr val="000000"/>
                </a:solidFill>
                <a:latin typeface="Segoe UI"/>
                <a:ea typeface="DejaVu Sans"/>
              </a:rPr>
              <a:t>model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76" name="CustomShape 8"/>
          <p:cNvSpPr/>
          <p:nvPr/>
        </p:nvSpPr>
        <p:spPr>
          <a:xfrm>
            <a:off x="1368000" y="4896000"/>
            <a:ext cx="2591640" cy="1583640"/>
          </a:xfrm>
          <a:prstGeom prst="rect">
            <a:avLst/>
          </a:prstGeom>
          <a:solidFill>
            <a:srgbClr val="5983B0"/>
          </a:solidFill>
          <a:ln w="36000" cap="sq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ru-RU" sz="1800" b="1" strike="noStrike" spc="-1">
                <a:solidFill>
                  <a:srgbClr val="000000"/>
                </a:solidFill>
                <a:latin typeface="Segoe UI"/>
                <a:ea typeface="DejaVu Sans"/>
              </a:rPr>
              <a:t>property-checking </a:t>
            </a:r>
            <a:endParaRPr lang="ru-RU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ru-RU" sz="1800" b="1" strike="noStrike" spc="-1">
                <a:solidFill>
                  <a:srgbClr val="000000"/>
                </a:solidFill>
                <a:latin typeface="Segoe UI"/>
                <a:ea typeface="DejaVu Sans"/>
              </a:rPr>
              <a:t>model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5472000" y="4104000"/>
            <a:ext cx="2303640" cy="1367640"/>
          </a:xfrm>
          <a:prstGeom prst="rect">
            <a:avLst/>
          </a:prstGeom>
          <a:solidFill>
            <a:srgbClr val="5983B0"/>
          </a:solidFill>
          <a:ln w="36000" cap="sq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ru-RU" sz="1800" b="1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attack-checking</a:t>
            </a:r>
            <a:r>
              <a:rPr lang="ru-RU" sz="1800" b="1" strike="noStrike" spc="-1" dirty="0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endParaRPr lang="ru-RU" sz="1800" b="0" strike="noStrike" spc="-1" dirty="0">
              <a:latin typeface="Arial"/>
            </a:endParaRPr>
          </a:p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tabLst>
                <a:tab pos="408240" algn="l"/>
              </a:tabLst>
            </a:pPr>
            <a:r>
              <a:rPr lang="ru-RU" sz="1800" b="1" strike="noStrike" spc="-1" dirty="0" err="1">
                <a:solidFill>
                  <a:srgbClr val="000000"/>
                </a:solidFill>
                <a:latin typeface="Segoe UI"/>
                <a:ea typeface="DejaVu Sans"/>
              </a:rPr>
              <a:t>model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178" name="CustomShape 10"/>
          <p:cNvSpPr/>
          <p:nvPr/>
        </p:nvSpPr>
        <p:spPr>
          <a:xfrm>
            <a:off x="8784000" y="3744000"/>
            <a:ext cx="2087640" cy="1079640"/>
          </a:xfrm>
          <a:prstGeom prst="rect">
            <a:avLst/>
          </a:prstGeom>
          <a:solidFill>
            <a:srgbClr val="5983B0"/>
          </a:solidFill>
          <a:ln w="36000" cap="sq">
            <a:solidFill>
              <a:srgbClr val="2A6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ru-RU" sz="1800" b="1" strike="noStrike" spc="-1">
                <a:solidFill>
                  <a:srgbClr val="000000"/>
                </a:solidFill>
                <a:latin typeface="Segoe UI"/>
                <a:ea typeface="DejaVu Sans"/>
              </a:rPr>
              <a:t>error-checking </a:t>
            </a:r>
            <a:endParaRPr lang="ru-RU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ru-RU" sz="1800" b="1" strike="noStrike" spc="-1">
                <a:solidFill>
                  <a:srgbClr val="000000"/>
                </a:solidFill>
                <a:latin typeface="Segoe UI"/>
                <a:ea typeface="DejaVu Sans"/>
              </a:rPr>
              <a:t>model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79" name="Line 11"/>
          <p:cNvSpPr/>
          <p:nvPr/>
        </p:nvSpPr>
        <p:spPr>
          <a:xfrm flipH="1">
            <a:off x="2952000" y="2160000"/>
            <a:ext cx="1656000" cy="792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Line 12"/>
          <p:cNvSpPr/>
          <p:nvPr/>
        </p:nvSpPr>
        <p:spPr>
          <a:xfrm flipH="1">
            <a:off x="4032000" y="2736000"/>
            <a:ext cx="792000" cy="1944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Line 13"/>
          <p:cNvSpPr/>
          <p:nvPr/>
        </p:nvSpPr>
        <p:spPr>
          <a:xfrm>
            <a:off x="6192000" y="2664000"/>
            <a:ext cx="216000" cy="1296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Line 14"/>
          <p:cNvSpPr/>
          <p:nvPr/>
        </p:nvSpPr>
        <p:spPr>
          <a:xfrm>
            <a:off x="6768000" y="2160000"/>
            <a:ext cx="1944000" cy="1368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3"/>
          <p:cNvSpPr/>
          <p:nvPr/>
        </p:nvSpPr>
        <p:spPr>
          <a:xfrm>
            <a:off x="11907336" y="6429372"/>
            <a:ext cx="284664" cy="4286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201"/>
              </a:spcAft>
              <a:tabLst>
                <a:tab pos="0" algn="l"/>
              </a:tabLst>
            </a:pPr>
            <a:r>
              <a:rPr lang="en-US" sz="1800" b="0" strike="noStrike" spc="-1" dirty="0" smtClean="0">
                <a:solidFill>
                  <a:srgbClr val="0D0D0D"/>
                </a:solidFill>
                <a:latin typeface="Georgia"/>
              </a:rPr>
              <a:t>4</a:t>
            </a: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44600" y="430560"/>
            <a:ext cx="11209680" cy="55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3B3838"/>
                </a:solidFill>
                <a:latin typeface="Segoe UI"/>
              </a:rPr>
              <a:t>Описание уязвимости для Google Apps</a:t>
            </a:r>
            <a:endParaRPr lang="ru-RU" sz="2800" b="0" strike="noStrike" spc="-1">
              <a:latin typeface="Arial"/>
            </a:endParaRPr>
          </a:p>
        </p:txBody>
      </p:sp>
      <p:pic>
        <p:nvPicPr>
          <p:cNvPr id="184" name="Рисунок 183"/>
          <p:cNvPicPr/>
          <p:nvPr/>
        </p:nvPicPr>
        <p:blipFill>
          <a:blip r:embed="rId2"/>
          <a:stretch/>
        </p:blipFill>
        <p:spPr>
          <a:xfrm>
            <a:off x="5738810" y="1571612"/>
            <a:ext cx="6286544" cy="4071966"/>
          </a:xfrm>
          <a:prstGeom prst="rect">
            <a:avLst/>
          </a:prstGeom>
          <a:ln w="36000">
            <a:noFill/>
          </a:ln>
        </p:spPr>
      </p:pic>
      <p:sp>
        <p:nvSpPr>
          <p:cNvPr id="185" name="CustomShape 2"/>
          <p:cNvSpPr/>
          <p:nvPr/>
        </p:nvSpPr>
        <p:spPr>
          <a:xfrm>
            <a:off x="380960" y="2143116"/>
            <a:ext cx="5330160" cy="2643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20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Уязвимость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позволяет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злоумышленнику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подделывать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идентификацию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пользователя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в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другом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сервис-провайдере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 smtClean="0">
                <a:solidFill>
                  <a:srgbClr val="3B3838"/>
                </a:solidFill>
                <a:latin typeface="Segoe UI"/>
              </a:rPr>
              <a:t>из-за</a:t>
            </a:r>
            <a:r>
              <a:rPr lang="en-US" sz="1600" b="0" strike="noStrike" spc="-1" dirty="0" smtClean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отсутствия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проверки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smtClean="0">
                <a:solidFill>
                  <a:srgbClr val="3B3838"/>
                </a:solidFill>
                <a:latin typeface="Segoe UI"/>
              </a:rPr>
              <a:t>SP ID 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в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аутентификационном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утверждении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от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идентификационного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провайдера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.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8024826" y="5786454"/>
            <a:ext cx="3663316" cy="714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20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ru-RU" sz="1600" b="0" strike="noStrike" spc="-1" dirty="0" smtClean="0">
                <a:solidFill>
                  <a:srgbClr val="3B3838"/>
                </a:solidFill>
                <a:latin typeface="Segoe UI"/>
              </a:rPr>
              <a:t>Техника атаки </a:t>
            </a:r>
            <a:r>
              <a:rPr lang="en-US" sz="1600" b="0" strike="noStrike" spc="-1" dirty="0" smtClean="0">
                <a:solidFill>
                  <a:srgbClr val="3B3838"/>
                </a:solidFill>
                <a:latin typeface="Segoe UI"/>
              </a:rPr>
              <a:t>SAML.</a:t>
            </a:r>
            <a:endParaRPr lang="ru-RU" sz="1600" b="0" strike="noStrike" spc="-1" dirty="0">
              <a:latin typeface="Arial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11907336" y="6429372"/>
            <a:ext cx="284664" cy="4286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201"/>
              </a:spcAft>
              <a:tabLst>
                <a:tab pos="0" algn="l"/>
              </a:tabLst>
            </a:pPr>
            <a:r>
              <a:rPr lang="en-US" sz="1800" b="0" strike="noStrike" spc="-1" dirty="0" smtClean="0">
                <a:solidFill>
                  <a:srgbClr val="0D0D0D"/>
                </a:solidFill>
                <a:latin typeface="Georgia"/>
              </a:rPr>
              <a:t>5</a:t>
            </a: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44600" y="72000"/>
            <a:ext cx="11209680" cy="55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3B3838"/>
                </a:solidFill>
                <a:latin typeface="Segoe UI"/>
              </a:rPr>
              <a:t>Влияние обнаруженной уязвимости на безопасность Google Apps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52398" y="1571612"/>
            <a:ext cx="5330160" cy="46434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20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Уязвимость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может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привести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к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утечке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таких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данных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,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как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электронная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почта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,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календари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,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документы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и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другие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ресурсы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, а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также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приведет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к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потере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доверия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пользователей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20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en-US" sz="1600" b="0" strike="noStrike" spc="-1" dirty="0" err="1" smtClean="0">
                <a:solidFill>
                  <a:srgbClr val="3B3838"/>
                </a:solidFill>
                <a:latin typeface="Segoe UI"/>
                <a:ea typeface="Noto Sans CJK SC"/>
              </a:rPr>
              <a:t>Это</a:t>
            </a:r>
            <a:r>
              <a:rPr lang="en-US" sz="1600" b="0" strike="noStrike" spc="-1" dirty="0" smtClean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уязвимое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место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может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быть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использовано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для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проведения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атаки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на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другие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сервисы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SAML.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20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Проблема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была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обнаружена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и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устранена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в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новой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  <a:ea typeface="Noto Sans CJK SC"/>
              </a:rPr>
              <a:t>версии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  <a:ea typeface="Noto Sans CJK SC"/>
              </a:rPr>
              <a:t>.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20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88" name="Рисунок 187"/>
          <p:cNvPicPr/>
          <p:nvPr/>
        </p:nvPicPr>
        <p:blipFill>
          <a:blip r:embed="rId3"/>
          <a:stretch/>
        </p:blipFill>
        <p:spPr>
          <a:xfrm>
            <a:off x="5810248" y="1357298"/>
            <a:ext cx="6191640" cy="4407840"/>
          </a:xfrm>
          <a:prstGeom prst="rect">
            <a:avLst/>
          </a:prstGeom>
          <a:ln w="36000">
            <a:noFill/>
          </a:ln>
        </p:spPr>
      </p:pic>
      <p:sp>
        <p:nvSpPr>
          <p:cNvPr id="5" name="CustomShape 2"/>
          <p:cNvSpPr/>
          <p:nvPr/>
        </p:nvSpPr>
        <p:spPr>
          <a:xfrm>
            <a:off x="7310446" y="5857892"/>
            <a:ext cx="4214842" cy="714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200000"/>
              </a:lnSpc>
              <a:spcBef>
                <a:spcPts val="100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ru-RU" sz="1600" b="0" strike="noStrike" spc="-1" dirty="0" smtClean="0">
                <a:solidFill>
                  <a:srgbClr val="3B3838"/>
                </a:solidFill>
                <a:latin typeface="Segoe UI"/>
              </a:rPr>
              <a:t>Запись уязвимости в </a:t>
            </a:r>
            <a:r>
              <a:rPr lang="en-US" sz="1600" spc="-1" dirty="0" smtClean="0">
                <a:solidFill>
                  <a:srgbClr val="3B3838"/>
                </a:solidFill>
                <a:latin typeface="Segoe UI"/>
              </a:rPr>
              <a:t>E</a:t>
            </a:r>
            <a:r>
              <a:rPr lang="en-US" sz="1600" b="0" strike="noStrike" spc="-1" dirty="0" smtClean="0">
                <a:solidFill>
                  <a:srgbClr val="3B3838"/>
                </a:solidFill>
                <a:latin typeface="Segoe UI"/>
              </a:rPr>
              <a:t>xploit-DB.</a:t>
            </a:r>
            <a:endParaRPr lang="ru-RU" sz="1600" b="0" strike="noStrike" spc="-1" dirty="0"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1907336" y="6429372"/>
            <a:ext cx="284664" cy="4286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201"/>
              </a:spcAft>
              <a:tabLst>
                <a:tab pos="0" algn="l"/>
              </a:tabLst>
            </a:pPr>
            <a:r>
              <a:rPr lang="en-US" sz="1800" b="0" strike="noStrike" spc="-1" dirty="0" smtClean="0">
                <a:solidFill>
                  <a:srgbClr val="0D0D0D"/>
                </a:solidFill>
                <a:latin typeface="Georgia"/>
              </a:rPr>
              <a:t>6</a:t>
            </a: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44600" y="430560"/>
            <a:ext cx="11209680" cy="55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3B3838"/>
                </a:solidFill>
                <a:latin typeface="Segoe UI"/>
              </a:rPr>
              <a:t>Решения для устранения уязвимости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504000" y="1512000"/>
            <a:ext cx="9163900" cy="39887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2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Обновление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SAML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до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последней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версии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marL="432000" indent="-323640">
              <a:lnSpc>
                <a:spcPct val="2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Реализация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доп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.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механизмов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аутентификации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(2FA, MFA, Bio-Auth, AA, TFA и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тд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.);</a:t>
            </a:r>
            <a:endParaRPr lang="ru-RU" sz="1600" b="0" strike="noStrike" spc="-1" dirty="0">
              <a:latin typeface="Arial"/>
            </a:endParaRPr>
          </a:p>
          <a:p>
            <a:pPr marL="432000" indent="-323640">
              <a:lnSpc>
                <a:spcPct val="2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Использование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WAF, IDS, RASP и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тд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marL="432000" indent="-323640">
              <a:lnSpc>
                <a:spcPct val="2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Регулярные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аудиты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системы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marL="432000" indent="-323640">
              <a:lnSpc>
                <a:spcPct val="2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Обучение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пользователей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правильным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методам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защиты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своих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данных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.</a:t>
            </a:r>
            <a:endParaRPr lang="ru-RU" sz="1600" b="0" strike="noStrike" spc="-1" dirty="0"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11907336" y="6429372"/>
            <a:ext cx="284664" cy="4286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201"/>
              </a:spcAft>
              <a:tabLst>
                <a:tab pos="0" algn="l"/>
              </a:tabLst>
            </a:pPr>
            <a:r>
              <a:rPr lang="en-US" spc="-1" dirty="0">
                <a:solidFill>
                  <a:srgbClr val="0D0D0D"/>
                </a:solidFill>
                <a:latin typeface="Georgia"/>
              </a:rPr>
              <a:t>7</a:t>
            </a: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44600" y="430560"/>
            <a:ext cx="11209680" cy="55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3B3838"/>
                </a:solidFill>
                <a:latin typeface="Segoe UI"/>
              </a:rPr>
              <a:t>Заключение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504000" y="1512000"/>
            <a:ext cx="10949850" cy="477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2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Обнаружена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уязвимость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,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позволяющая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злоумышленнику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получить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доступ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к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ресурсам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других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сервис-провайдеров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marL="432000" indent="-323640">
              <a:lnSpc>
                <a:spcPct val="2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Уязвимость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была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устранена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Google в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новой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версии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,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улучшив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безопасность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системы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и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защиту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данных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пользователей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marL="432000" indent="-323640">
              <a:lnSpc>
                <a:spcPct val="2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Результаты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исследования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могут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быть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использованы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для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разработки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более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безопасных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реализаций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протоколов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аутентификации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;</a:t>
            </a:r>
            <a:endParaRPr lang="ru-RU" sz="1600" b="0" strike="noStrike" spc="-1" dirty="0">
              <a:latin typeface="Arial"/>
            </a:endParaRPr>
          </a:p>
          <a:p>
            <a:pPr marL="432000" indent="-323640">
              <a:lnSpc>
                <a:spcPct val="2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Исследование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подчеркивает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необходимость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регулярного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мониторинга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и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аудита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безопасности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для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обнаружения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и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устранения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 </a:t>
            </a:r>
            <a:r>
              <a:rPr lang="en-US" sz="1600" b="0" strike="noStrike" spc="-1" dirty="0" err="1">
                <a:solidFill>
                  <a:srgbClr val="3B3838"/>
                </a:solidFill>
                <a:latin typeface="Segoe UI"/>
              </a:rPr>
              <a:t>уязвимостей</a:t>
            </a:r>
            <a:r>
              <a:rPr lang="en-US" sz="1600" b="0" strike="noStrike" spc="-1" dirty="0">
                <a:solidFill>
                  <a:srgbClr val="3B3838"/>
                </a:solidFill>
                <a:latin typeface="Segoe UI"/>
              </a:rPr>
              <a:t>.</a:t>
            </a:r>
            <a:endParaRPr lang="ru-RU" sz="1600" b="0" strike="noStrike" spc="-1" dirty="0"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11907336" y="6429372"/>
            <a:ext cx="284664" cy="4286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201"/>
              </a:spcAft>
              <a:tabLst>
                <a:tab pos="0" algn="l"/>
              </a:tabLst>
            </a:pPr>
            <a:r>
              <a:rPr lang="en-US" sz="1800" b="0" strike="noStrike" spc="-1" dirty="0" smtClean="0">
                <a:solidFill>
                  <a:srgbClr val="0D0D0D"/>
                </a:solidFill>
                <a:latin typeface="Georgia"/>
              </a:rPr>
              <a:t>8</a:t>
            </a: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414</Words>
  <Application>LibreOffice/6.4.7.2$Linux_X86_64 LibreOffice_project/40$Build-2</Application>
  <PresentationFormat>Произвольный</PresentationFormat>
  <Paragraphs>68</Paragraphs>
  <Slides>10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Office Theme</vt:lpstr>
      <vt:lpstr>Office Theme</vt:lpstr>
      <vt:lpstr>Office Theme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student</dc:creator>
  <cp:lastModifiedBy>student</cp:lastModifiedBy>
  <cp:revision>14</cp:revision>
  <dcterms:created xsi:type="dcterms:W3CDTF">2022-05-26T06:44:04Z</dcterms:created>
  <dcterms:modified xsi:type="dcterms:W3CDTF">2024-05-16T09:12:50Z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MediaServiceImageTags">
    <vt:lpwstr/>
  </property>
  <property fmtid="{D5CDD505-2E9C-101B-9397-08002B2CF9AE}" pid="9" name="Notes">
    <vt:i4>0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9</vt:i4>
  </property>
</Properties>
</file>