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72" r:id="rId4"/>
    <p:sldId id="275" r:id="rId5"/>
    <p:sldId id="278" r:id="rId6"/>
    <p:sldId id="276" r:id="rId7"/>
    <p:sldId id="277" r:id="rId8"/>
    <p:sldId id="279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733036"/>
            <a:ext cx="3831772" cy="15081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ТРЕХМЕРНЫЙ ПОДХОД К ГЛУБОКОМУ ОБУЧЕНИЮ ДЛЯ ПОЛУЧЕНИЯ ИЗОБРАЖЕНИЙ С ПОМОЩЬЮ ДИСТАНЦИОННОГО ЗОНДИРОВАНИЯ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6374" y="5007184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Вичурин Никита  Бабаев Аким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946" y="1664198"/>
            <a:ext cx="841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Elektra Text Pro" panose="02000503030000020004"/>
              </a:rPr>
              <a:t>1) Вступление и постановка задачи</a:t>
            </a:r>
          </a:p>
          <a:p>
            <a:r>
              <a:rPr lang="ru-RU" sz="2800" dirty="0">
                <a:latin typeface="Elektra Text Pro" panose="02000503030000020004"/>
              </a:rPr>
              <a:t>2) Методы исследования</a:t>
            </a:r>
          </a:p>
          <a:p>
            <a:r>
              <a:rPr lang="ru-RU" sz="2800" dirty="0">
                <a:latin typeface="Elektra Text Pro" panose="02000503030000020004"/>
              </a:rPr>
              <a:t>3) Эксперимент исследования</a:t>
            </a:r>
          </a:p>
          <a:p>
            <a:r>
              <a:rPr lang="ru-RU" sz="2800" dirty="0">
                <a:latin typeface="Elektra Text Pro" panose="02000503030000020004"/>
              </a:rPr>
              <a:t>4)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Постановка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27" y="938631"/>
            <a:ext cx="10708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Elektra Text Pro" panose="02000503030000020004"/>
              </a:rPr>
              <a:t>Основные задачи работы</a:t>
            </a:r>
            <a:r>
              <a:rPr lang="en-US" sz="2000" dirty="0">
                <a:latin typeface="Elektra Text Pro" panose="02000503030000020004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Изучение эффективности методов глубокого обучения для классификации гиперспектральных данных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Внедрение нового трехмерного подхода, который учитывает спектральную и пространственную  информацию</a:t>
            </a:r>
            <a:endParaRPr lang="ru-RU" sz="2800" dirty="0">
              <a:latin typeface="Elektra Text Pro" panose="020005030300000200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657B2-27F7-905B-20AC-374D49D728EE}"/>
              </a:ext>
            </a:extLst>
          </p:cNvPr>
          <p:cNvSpPr txBox="1"/>
          <p:nvPr/>
        </p:nvSpPr>
        <p:spPr>
          <a:xfrm>
            <a:off x="2072632" y="5642370"/>
            <a:ext cx="226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Elektra Medium Pro" panose="02000803000000020004"/>
              </a:rPr>
              <a:t>Полученные изображения</a:t>
            </a:r>
            <a:endParaRPr lang="ru-RU" sz="1400" dirty="0">
              <a:latin typeface="Elektra Text Pro" panose="02000503030000020004"/>
            </a:endParaRPr>
          </a:p>
        </p:txBody>
      </p:sp>
      <p:pic>
        <p:nvPicPr>
          <p:cNvPr id="9" name="Picture 1107">
            <a:extLst>
              <a:ext uri="{FF2B5EF4-FFF2-40B4-BE49-F238E27FC236}">
                <a16:creationId xmlns:a16="http://schemas.microsoft.com/office/drawing/2014/main" id="{7ADD47F1-A5E7-19EF-C5FA-1DBC7A41DE96}"/>
              </a:ext>
            </a:extLst>
          </p:cNvPr>
          <p:cNvPicPr/>
          <p:nvPr/>
        </p:nvPicPr>
        <p:blipFill rotWithShape="1">
          <a:blip r:embed="rId3"/>
          <a:srcRect b="5869"/>
          <a:stretch/>
        </p:blipFill>
        <p:spPr>
          <a:xfrm>
            <a:off x="401727" y="2555851"/>
            <a:ext cx="5812461" cy="2963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DC202-340B-AF7A-130B-64706E34EDE1}"/>
              </a:ext>
            </a:extLst>
          </p:cNvPr>
          <p:cNvSpPr txBox="1"/>
          <p:nvPr/>
        </p:nvSpPr>
        <p:spPr>
          <a:xfrm>
            <a:off x="6568751" y="5668425"/>
            <a:ext cx="454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Слева</a:t>
            </a:r>
            <a:r>
              <a:rPr lang="en-US" sz="1400" dirty="0"/>
              <a:t>: </a:t>
            </a:r>
            <a:r>
              <a:rPr lang="ru-RU" sz="1400" dirty="0"/>
              <a:t>Изображение, по центру</a:t>
            </a:r>
            <a:r>
              <a:rPr lang="en-US" sz="1400" dirty="0"/>
              <a:t>: </a:t>
            </a:r>
            <a:r>
              <a:rPr lang="ru-RU" sz="1400" dirty="0"/>
              <a:t>Достоверность данных, справа</a:t>
            </a:r>
            <a:r>
              <a:rPr lang="en-US" sz="1400" dirty="0"/>
              <a:t>:</a:t>
            </a:r>
            <a:r>
              <a:rPr lang="ru-RU" sz="1400" dirty="0"/>
              <a:t> 6-уровневая сеть результатов классификации</a:t>
            </a:r>
          </a:p>
        </p:txBody>
      </p:sp>
      <p:pic>
        <p:nvPicPr>
          <p:cNvPr id="2" name="Picture 2848">
            <a:extLst>
              <a:ext uri="{FF2B5EF4-FFF2-40B4-BE49-F238E27FC236}">
                <a16:creationId xmlns:a16="http://schemas.microsoft.com/office/drawing/2014/main" id="{A08C7638-C527-A940-476C-6BFB02DECA9E}"/>
              </a:ext>
            </a:extLst>
          </p:cNvPr>
          <p:cNvPicPr/>
          <p:nvPr/>
        </p:nvPicPr>
        <p:blipFill rotWithShape="1">
          <a:blip r:embed="rId4"/>
          <a:srcRect r="28634" b="11957"/>
          <a:stretch/>
        </p:blipFill>
        <p:spPr>
          <a:xfrm>
            <a:off x="5866288" y="2733869"/>
            <a:ext cx="4994545" cy="28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038" y="974188"/>
            <a:ext cx="9796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Метод работы с 3- и 4-уровневыми сетями</a:t>
            </a:r>
            <a:r>
              <a:rPr lang="en-US" sz="2000" dirty="0">
                <a:latin typeface="Elektra Text Pro" panose="02000503030000020004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Использование 200 выбранных пикселей на класс (4%)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Сохранение остальных пикселей данных для этапа тестирования</a:t>
            </a:r>
          </a:p>
        </p:txBody>
      </p:sp>
      <p:pic>
        <p:nvPicPr>
          <p:cNvPr id="16" name="Picture 932">
            <a:extLst>
              <a:ext uri="{FF2B5EF4-FFF2-40B4-BE49-F238E27FC236}">
                <a16:creationId xmlns:a16="http://schemas.microsoft.com/office/drawing/2014/main" id="{811FCB0A-D3B8-F5A5-BDD9-9C5268060C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1397" y="1989851"/>
            <a:ext cx="7333862" cy="4517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AAAB6A-A3E7-3295-9179-74D5DCC93B2F}"/>
              </a:ext>
            </a:extLst>
          </p:cNvPr>
          <p:cNvSpPr txBox="1"/>
          <p:nvPr/>
        </p:nvSpPr>
        <p:spPr>
          <a:xfrm>
            <a:off x="4021185" y="5045518"/>
            <a:ext cx="429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Эволюция форм объектов каждого слоя </a:t>
            </a:r>
          </a:p>
        </p:txBody>
      </p:sp>
    </p:spTree>
    <p:extLst>
      <p:ext uri="{BB962C8B-B14F-4D97-AF65-F5344CB8AC3E}">
        <p14:creationId xmlns:p14="http://schemas.microsoft.com/office/powerpoint/2010/main" val="2231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264" y="1024992"/>
            <a:ext cx="9664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Модели и методы глубокого обучения</a:t>
            </a:r>
            <a:r>
              <a:rPr lang="en-US" sz="2000" dirty="0">
                <a:latin typeface="Elektra Text Pro" panose="02000503030000020004"/>
              </a:rPr>
              <a:t>:</a:t>
            </a:r>
            <a:endParaRPr lang="ru-RU" sz="2000" dirty="0">
              <a:latin typeface="Elektra Text Pro" panose="02000503030000020004"/>
            </a:endParaRPr>
          </a:p>
          <a:p>
            <a:pPr marL="457200" indent="-457200">
              <a:buAutoNum type="arabicParenR"/>
            </a:pPr>
            <a:r>
              <a:rPr lang="ru-RU" sz="2000" dirty="0">
                <a:latin typeface="Elektra Text Pro" panose="02000503030000020004"/>
              </a:rPr>
              <a:t>Разработка и настройка архитектуры нейронной сети, которая включает в себя слои Conv и ConvPool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Elektra Text Pro" panose="02000503030000020004"/>
              </a:rPr>
              <a:t>Извлечение признаков из изображений гиперспектральных данных</a:t>
            </a:r>
            <a:endParaRPr lang="ru-RU" dirty="0">
              <a:latin typeface="Elektra Text Pro" panose="02000503030000020004"/>
            </a:endParaRPr>
          </a:p>
        </p:txBody>
      </p:sp>
      <p:pic>
        <p:nvPicPr>
          <p:cNvPr id="2" name="Picture 1059">
            <a:extLst>
              <a:ext uri="{FF2B5EF4-FFF2-40B4-BE49-F238E27FC236}">
                <a16:creationId xmlns:a16="http://schemas.microsoft.com/office/drawing/2014/main" id="{69234514-936A-C60D-9365-08E588CCB568}"/>
              </a:ext>
            </a:extLst>
          </p:cNvPr>
          <p:cNvPicPr/>
          <p:nvPr/>
        </p:nvPicPr>
        <p:blipFill rotWithShape="1">
          <a:blip r:embed="rId3"/>
          <a:srcRect b="8681"/>
          <a:stretch/>
        </p:blipFill>
        <p:spPr>
          <a:xfrm>
            <a:off x="2296292" y="2441302"/>
            <a:ext cx="7599415" cy="3281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56D2D-B5A9-DCD7-3A04-6699DB873FAA}"/>
              </a:ext>
            </a:extLst>
          </p:cNvPr>
          <p:cNvSpPr txBox="1"/>
          <p:nvPr/>
        </p:nvSpPr>
        <p:spPr>
          <a:xfrm>
            <a:off x="4565778" y="5815854"/>
            <a:ext cx="30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</a:t>
            </a:r>
            <a:r>
              <a:rPr lang="en-US" sz="1400" dirty="0"/>
              <a:t>D</a:t>
            </a:r>
            <a:r>
              <a:rPr lang="ru-RU" sz="1400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5729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149" y="864138"/>
            <a:ext cx="9796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Эксперимент: зависимость точности классификации от</a:t>
            </a:r>
            <a:r>
              <a:rPr lang="en-US" sz="2000" dirty="0">
                <a:latin typeface="Elektra Text Pro" panose="02000503030000020004"/>
              </a:rPr>
              <a:t> </a:t>
            </a:r>
            <a:r>
              <a:rPr lang="ru-RU" sz="2000" dirty="0">
                <a:latin typeface="Elektra Text Pro" panose="02000503030000020004"/>
              </a:rPr>
              <a:t>объема обучающих данных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Архитектуры</a:t>
            </a:r>
            <a:r>
              <a:rPr lang="en-US" sz="2000" dirty="0">
                <a:latin typeface="Elektra Text Pro" panose="02000503030000020004"/>
              </a:rPr>
              <a:t>:</a:t>
            </a:r>
            <a:endParaRPr lang="ru-RU" sz="2000" dirty="0">
              <a:latin typeface="Elektra Text Pro" panose="02000503030000020004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3-слойная 3D-сеть (базовый вариант)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4-слойная сеть (предлагаемый вариант) (+ 1 слой </a:t>
            </a:r>
            <a:r>
              <a:rPr lang="en-US" sz="2000" dirty="0">
                <a:latin typeface="Elektra Text Pro" panose="02000503030000020004"/>
              </a:rPr>
              <a:t>Conv, +1 </a:t>
            </a:r>
            <a:r>
              <a:rPr lang="ru-RU" sz="2000" dirty="0">
                <a:latin typeface="Elektra Text Pro" panose="02000503030000020004"/>
              </a:rPr>
              <a:t>слой </a:t>
            </a:r>
            <a:r>
              <a:rPr lang="en-US" sz="2000" dirty="0">
                <a:latin typeface="Elektra Text Pro" panose="02000503030000020004"/>
              </a:rPr>
              <a:t>FC</a:t>
            </a:r>
            <a:r>
              <a:rPr lang="ru-RU" sz="2000" dirty="0">
                <a:latin typeface="Elektra Text Pro" panose="02000503030000020004"/>
              </a:rPr>
              <a:t>)</a:t>
            </a:r>
          </a:p>
        </p:txBody>
      </p:sp>
      <p:pic>
        <p:nvPicPr>
          <p:cNvPr id="6" name="Picture 2626">
            <a:extLst>
              <a:ext uri="{FF2B5EF4-FFF2-40B4-BE49-F238E27FC236}">
                <a16:creationId xmlns:a16="http://schemas.microsoft.com/office/drawing/2014/main" id="{B3F7DA2A-9EDA-3E02-7568-1AE4A949FF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6082" y="2187577"/>
            <a:ext cx="8243914" cy="2981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D85C8-7F1F-7ABA-9189-97D805ABFE44}"/>
              </a:ext>
            </a:extLst>
          </p:cNvPr>
          <p:cNvSpPr txBox="1"/>
          <p:nvPr/>
        </p:nvSpPr>
        <p:spPr>
          <a:xfrm>
            <a:off x="934149" y="496311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У</a:t>
            </a:r>
            <a:r>
              <a:rPr lang="ru-RU" sz="1800" dirty="0">
                <a:latin typeface="Elektra Text Pro" panose="02000503030000020004"/>
              </a:rPr>
              <a:t>лучшенная производительность</a:t>
            </a:r>
            <a:endParaRPr lang="en-US" sz="1800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Б</a:t>
            </a:r>
            <a:r>
              <a:rPr lang="ru-RU" sz="1800" dirty="0">
                <a:latin typeface="Elektra Text Pro" panose="02000503030000020004"/>
              </a:rPr>
              <a:t>олее низкие затраты на обучение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AAD1-1792-2CA2-C30F-E2E6C93A3EEC}"/>
              </a:ext>
            </a:extLst>
          </p:cNvPr>
          <p:cNvSpPr txBox="1"/>
          <p:nvPr/>
        </p:nvSpPr>
        <p:spPr>
          <a:xfrm>
            <a:off x="5169861" y="4836158"/>
            <a:ext cx="2313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of training data</a:t>
            </a:r>
            <a:endParaRPr lang="ru-RU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681" y="864553"/>
            <a:ext cx="9796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1) Эксперименты</a:t>
            </a:r>
            <a:r>
              <a:rPr lang="en-US" sz="2000" dirty="0">
                <a:latin typeface="Elektra Text Pro" panose="02000503030000020004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Использование различных стратегий разделения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Сравнение результатов с современными методами</a:t>
            </a:r>
          </a:p>
        </p:txBody>
      </p:sp>
      <p:pic>
        <p:nvPicPr>
          <p:cNvPr id="9" name="Picture 2853">
            <a:extLst>
              <a:ext uri="{FF2B5EF4-FFF2-40B4-BE49-F238E27FC236}">
                <a16:creationId xmlns:a16="http://schemas.microsoft.com/office/drawing/2014/main" id="{E4E40875-4BE2-5A69-7F09-CC05F75EE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1945" y="2404714"/>
            <a:ext cx="6561494" cy="3898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FC181-3A58-1292-2BE8-870C11D63C10}"/>
              </a:ext>
            </a:extLst>
          </p:cNvPr>
          <p:cNvSpPr txBox="1"/>
          <p:nvPr/>
        </p:nvSpPr>
        <p:spPr>
          <a:xfrm>
            <a:off x="700680" y="1795959"/>
            <a:ext cx="979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2) Улучшения классификации данных при использовании комбинированных пространственно-спектральных подходов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1D846-EF23-E675-13CC-2CA6B6108D54}"/>
              </a:ext>
            </a:extLst>
          </p:cNvPr>
          <p:cNvSpPr txBox="1"/>
          <p:nvPr/>
        </p:nvSpPr>
        <p:spPr>
          <a:xfrm rot="16200000">
            <a:off x="2764454" y="383315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</a:t>
            </a:r>
            <a:endParaRPr lang="ru-RU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4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11065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lektra Text Pro" panose="02000503030000020004"/>
              </a:rPr>
              <a:t> </a:t>
            </a:r>
            <a:r>
              <a:rPr lang="ru-RU" sz="2800" dirty="0">
                <a:latin typeface="Elektra Text Pro" panose="02000503030000020004"/>
              </a:rPr>
              <a:t>Обработка гиперспектральных данных требует эффективного использования пространственных и спектральных составляющих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Преимущество 3D-архитектуры</a:t>
            </a:r>
            <a:r>
              <a:rPr lang="en-US" sz="2800" dirty="0">
                <a:latin typeface="Elektra Text Pro" panose="02000503030000020004"/>
              </a:rPr>
              <a:t>:</a:t>
            </a:r>
          </a:p>
          <a:p>
            <a:r>
              <a:rPr lang="en-US" sz="2800" dirty="0">
                <a:latin typeface="Elektra Text Pro" panose="02000503030000020004"/>
              </a:rPr>
              <a:t>                 </a:t>
            </a:r>
            <a:r>
              <a:rPr lang="ru-RU" sz="2800" dirty="0">
                <a:latin typeface="Elektra Text Pro" panose="02000503030000020004"/>
              </a:rPr>
              <a:t>1)</a:t>
            </a:r>
            <a:r>
              <a:rPr lang="en-US" sz="2800" dirty="0">
                <a:latin typeface="Elektra Text Pro" panose="02000503030000020004"/>
              </a:rPr>
              <a:t> </a:t>
            </a:r>
            <a:r>
              <a:rPr lang="ru-RU" sz="2800" dirty="0">
                <a:latin typeface="Elektra Text Pro" panose="02000503030000020004"/>
              </a:rPr>
              <a:t>Точная классификация гиперспектральных данных</a:t>
            </a:r>
          </a:p>
          <a:p>
            <a:r>
              <a:rPr lang="ru-RU" sz="2800" dirty="0">
                <a:latin typeface="Elektra Text Pro" panose="02000503030000020004"/>
              </a:rPr>
              <a:t>                 2) Обеспечение глубокого понимания изображений</a:t>
            </a:r>
          </a:p>
          <a:p>
            <a:r>
              <a:rPr lang="ru-RU" sz="2800" dirty="0">
                <a:latin typeface="Elektra Text Pro" panose="02000503030000020004"/>
              </a:rPr>
              <a:t>                 3) Низкие затраты</a:t>
            </a:r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264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Compik /</cp:lastModifiedBy>
  <cp:revision>26</cp:revision>
  <dcterms:created xsi:type="dcterms:W3CDTF">2016-03-09T10:31:39Z</dcterms:created>
  <dcterms:modified xsi:type="dcterms:W3CDTF">2024-04-25T10:13:48Z</dcterms:modified>
</cp:coreProperties>
</file>