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72" r:id="rId4"/>
    <p:sldId id="275" r:id="rId5"/>
    <p:sldId id="278" r:id="rId6"/>
    <p:sldId id="276" r:id="rId7"/>
    <p:sldId id="277" r:id="rId8"/>
    <p:sldId id="279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ik /" initials="C/" lastIdx="1" clrIdx="0">
    <p:extLst>
      <p:ext uri="{19B8F6BF-5375-455C-9EA6-DF929625EA0E}">
        <p15:presenceInfo xmlns:p15="http://schemas.microsoft.com/office/powerpoint/2012/main" userId="b14b23c9d3c7b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733036"/>
            <a:ext cx="3831772" cy="15081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ТРЕХМЕРНЫЙ ПОДХОД К ГЛУБОКОМУ ОБУЧЕНИЮ ДЛЯ ПОЛУЧЕНИЯ ИЗОБРАЖЕНИЙ С ПОМОЩЬЮ ДИСТАНЦИОННОГО ЗОНДИРОВАНИЯ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6374" y="5007184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Вичурин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Никита  Бабаев Аким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946" y="1664198"/>
            <a:ext cx="841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Elektra Text Pro" panose="02000503030000020004"/>
              </a:rPr>
              <a:t>1)Вступление и постановка задачи</a:t>
            </a:r>
          </a:p>
          <a:p>
            <a:r>
              <a:rPr lang="ru-RU" sz="2800" dirty="0">
                <a:latin typeface="Elektra Text Pro" panose="02000503030000020004"/>
              </a:rPr>
              <a:t>2)Методы исследования</a:t>
            </a:r>
          </a:p>
          <a:p>
            <a:r>
              <a:rPr lang="ru-RU" sz="2800" dirty="0">
                <a:latin typeface="Elektra Text Pro" panose="02000503030000020004"/>
              </a:rPr>
              <a:t>3)Эксперимент исследования</a:t>
            </a:r>
          </a:p>
          <a:p>
            <a:r>
              <a:rPr lang="ru-RU" sz="2800" dirty="0">
                <a:latin typeface="Elektra Text Pro" panose="02000503030000020004"/>
              </a:rPr>
              <a:t>4)Заключение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Постановка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154" y="1439598"/>
            <a:ext cx="97960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lektra Text Pro" panose="02000503030000020004"/>
              </a:rPr>
              <a:t>Основной задачей работы является изучение эффективности методов глубокого обучения для классификации </a:t>
            </a:r>
            <a:r>
              <a:rPr lang="ru-RU" sz="2000" dirty="0" err="1">
                <a:latin typeface="Elektra Text Pro" panose="02000503030000020004"/>
              </a:rPr>
              <a:t>гиперспектральных</a:t>
            </a:r>
            <a:r>
              <a:rPr lang="ru-RU" sz="2000" dirty="0">
                <a:latin typeface="Elektra Text Pro" panose="02000503030000020004"/>
              </a:rPr>
              <a:t> данных и внедрение нового трехмерного подхода, который учитывает спектральную и пространственную информацию</a:t>
            </a:r>
            <a:r>
              <a:rPr lang="ru-RU" sz="2800" dirty="0">
                <a:latin typeface="Elektra Text Pro" panose="02000503030000020004"/>
              </a:rPr>
              <a:t>.</a:t>
            </a:r>
          </a:p>
        </p:txBody>
      </p:sp>
      <p:pic>
        <p:nvPicPr>
          <p:cNvPr id="2" name="Picture 1107">
            <a:extLst>
              <a:ext uri="{FF2B5EF4-FFF2-40B4-BE49-F238E27FC236}">
                <a16:creationId xmlns:a16="http://schemas.microsoft.com/office/drawing/2014/main" id="{FC78076F-8603-5B71-ADD9-905F28FAB690}"/>
              </a:ext>
            </a:extLst>
          </p:cNvPr>
          <p:cNvPicPr/>
          <p:nvPr/>
        </p:nvPicPr>
        <p:blipFill rotWithShape="1">
          <a:blip r:embed="rId3"/>
          <a:srcRect b="6223"/>
          <a:stretch/>
        </p:blipFill>
        <p:spPr>
          <a:xfrm>
            <a:off x="563154" y="2966720"/>
            <a:ext cx="5603968" cy="3281681"/>
          </a:xfrm>
          <a:prstGeom prst="rect">
            <a:avLst/>
          </a:prstGeom>
        </p:spPr>
      </p:pic>
      <p:pic>
        <p:nvPicPr>
          <p:cNvPr id="6" name="Picture 2848">
            <a:extLst>
              <a:ext uri="{FF2B5EF4-FFF2-40B4-BE49-F238E27FC236}">
                <a16:creationId xmlns:a16="http://schemas.microsoft.com/office/drawing/2014/main" id="{F272C0D2-9562-FA56-6216-ED0B5C40E474}"/>
              </a:ext>
            </a:extLst>
          </p:cNvPr>
          <p:cNvPicPr/>
          <p:nvPr/>
        </p:nvPicPr>
        <p:blipFill rotWithShape="1">
          <a:blip r:embed="rId4"/>
          <a:srcRect r="28634" b="11957"/>
          <a:stretch/>
        </p:blipFill>
        <p:spPr>
          <a:xfrm>
            <a:off x="5848635" y="2673618"/>
            <a:ext cx="5086169" cy="28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1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327" y="1147092"/>
            <a:ext cx="979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Elektra Text Pro" panose="02000503030000020004"/>
              </a:rPr>
              <a:t>Мы проводили эксперименты с использованием данных собранных датчиком AVIRIS в нескольких локациях, таких как Университет </a:t>
            </a:r>
            <a:r>
              <a:rPr lang="ru-RU" sz="1600" dirty="0" err="1">
                <a:latin typeface="Elektra Text Pro" panose="02000503030000020004"/>
              </a:rPr>
              <a:t>Павии</a:t>
            </a:r>
            <a:r>
              <a:rPr lang="ru-RU" sz="1600" dirty="0">
                <a:latin typeface="Elektra Text Pro" panose="02000503030000020004"/>
              </a:rPr>
              <a:t>, Центр </a:t>
            </a:r>
            <a:r>
              <a:rPr lang="ru-RU" sz="1600" dirty="0" err="1">
                <a:latin typeface="Elektra Text Pro" panose="02000503030000020004"/>
              </a:rPr>
              <a:t>Павии</a:t>
            </a:r>
            <a:r>
              <a:rPr lang="ru-RU" sz="1600" dirty="0">
                <a:latin typeface="Elektra Text Pro" panose="02000503030000020004"/>
              </a:rPr>
              <a:t> и Космический центр Кеннеди. Мы обработали данные с различным пространственным разрешением и разным количеством полос.</a:t>
            </a:r>
          </a:p>
        </p:txBody>
      </p:sp>
      <p:grpSp>
        <p:nvGrpSpPr>
          <p:cNvPr id="6" name="Group 33792">
            <a:extLst>
              <a:ext uri="{FF2B5EF4-FFF2-40B4-BE49-F238E27FC236}">
                <a16:creationId xmlns:a16="http://schemas.microsoft.com/office/drawing/2014/main" id="{92106B44-D79C-35CC-D2DC-EC18CDB73493}"/>
              </a:ext>
            </a:extLst>
          </p:cNvPr>
          <p:cNvGrpSpPr/>
          <p:nvPr/>
        </p:nvGrpSpPr>
        <p:grpSpPr>
          <a:xfrm>
            <a:off x="775327" y="1978088"/>
            <a:ext cx="5046353" cy="2901824"/>
            <a:chOff x="0" y="0"/>
            <a:chExt cx="6055751" cy="2937837"/>
          </a:xfrm>
        </p:grpSpPr>
        <p:pic>
          <p:nvPicPr>
            <p:cNvPr id="7" name="Picture 579">
              <a:extLst>
                <a:ext uri="{FF2B5EF4-FFF2-40B4-BE49-F238E27FC236}">
                  <a16:creationId xmlns:a16="http://schemas.microsoft.com/office/drawing/2014/main" id="{9D1C70D0-1C6C-422E-AEF8-39CA8703E74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937837" cy="2937837"/>
            </a:xfrm>
            <a:prstGeom prst="rect">
              <a:avLst/>
            </a:prstGeom>
          </p:spPr>
        </p:pic>
        <p:pic>
          <p:nvPicPr>
            <p:cNvPr id="8" name="Picture 581">
              <a:extLst>
                <a:ext uri="{FF2B5EF4-FFF2-40B4-BE49-F238E27FC236}">
                  <a16:creationId xmlns:a16="http://schemas.microsoft.com/office/drawing/2014/main" id="{D5363B5D-B7B7-F66E-BAB9-3A7A7C19C89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117914" y="0"/>
              <a:ext cx="2937837" cy="2937837"/>
            </a:xfrm>
            <a:prstGeom prst="rect">
              <a:avLst/>
            </a:prstGeom>
          </p:spPr>
        </p:pic>
      </p:grpSp>
      <p:grpSp>
        <p:nvGrpSpPr>
          <p:cNvPr id="10" name="Group 31218">
            <a:extLst>
              <a:ext uri="{FF2B5EF4-FFF2-40B4-BE49-F238E27FC236}">
                <a16:creationId xmlns:a16="http://schemas.microsoft.com/office/drawing/2014/main" id="{A5A3C85E-7978-ADAA-41B1-09E39B361C93}"/>
              </a:ext>
            </a:extLst>
          </p:cNvPr>
          <p:cNvGrpSpPr/>
          <p:nvPr/>
        </p:nvGrpSpPr>
        <p:grpSpPr>
          <a:xfrm>
            <a:off x="6096000" y="2834147"/>
            <a:ext cx="5941060" cy="2901823"/>
            <a:chOff x="0" y="0"/>
            <a:chExt cx="5664239" cy="2291248"/>
          </a:xfrm>
        </p:grpSpPr>
        <p:pic>
          <p:nvPicPr>
            <p:cNvPr id="11" name="Picture 1127">
              <a:extLst>
                <a:ext uri="{FF2B5EF4-FFF2-40B4-BE49-F238E27FC236}">
                  <a16:creationId xmlns:a16="http://schemas.microsoft.com/office/drawing/2014/main" id="{210A9658-F346-B5B0-0D50-82897F5AE49C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742185" cy="2291248"/>
            </a:xfrm>
            <a:prstGeom prst="rect">
              <a:avLst/>
            </a:prstGeom>
          </p:spPr>
        </p:pic>
        <p:pic>
          <p:nvPicPr>
            <p:cNvPr id="12" name="Picture 1129">
              <a:extLst>
                <a:ext uri="{FF2B5EF4-FFF2-40B4-BE49-F238E27FC236}">
                  <a16:creationId xmlns:a16="http://schemas.microsoft.com/office/drawing/2014/main" id="{434E3A69-0C8F-A343-23E5-BDD63904DFCF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922054" y="0"/>
              <a:ext cx="2742185" cy="2291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8231" y="1237478"/>
            <a:ext cx="966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Для анализа и обработки данных вы использовали различные модели и методы глубокого обучения. Важным шагом является разработка и настройка архитектуры нейронной сети, которая включает в себя слои </a:t>
            </a:r>
            <a:r>
              <a:rPr lang="ru-RU" dirty="0" err="1">
                <a:latin typeface="Elektra Text Pro" panose="02000503030000020004"/>
              </a:rPr>
              <a:t>Conv</a:t>
            </a:r>
            <a:r>
              <a:rPr lang="ru-RU" dirty="0">
                <a:latin typeface="Elektra Text Pro" panose="02000503030000020004"/>
              </a:rPr>
              <a:t> и </a:t>
            </a:r>
            <a:r>
              <a:rPr lang="ru-RU" dirty="0" err="1">
                <a:latin typeface="Elektra Text Pro" panose="02000503030000020004"/>
              </a:rPr>
              <a:t>ConvPool</a:t>
            </a:r>
            <a:r>
              <a:rPr lang="ru-RU" dirty="0">
                <a:latin typeface="Elektra Text Pro" panose="02000503030000020004"/>
              </a:rPr>
              <a:t> для извлечения признаков из изображений </a:t>
            </a:r>
            <a:r>
              <a:rPr lang="ru-RU" dirty="0" err="1">
                <a:latin typeface="Elektra Text Pro" panose="02000503030000020004"/>
              </a:rPr>
              <a:t>гиперспектральных</a:t>
            </a:r>
            <a:r>
              <a:rPr lang="ru-RU" dirty="0">
                <a:latin typeface="Elektra Text Pro" panose="02000503030000020004"/>
              </a:rPr>
              <a:t> данных.</a:t>
            </a:r>
          </a:p>
        </p:txBody>
      </p:sp>
      <p:pic>
        <p:nvPicPr>
          <p:cNvPr id="2" name="Picture 1059">
            <a:extLst>
              <a:ext uri="{FF2B5EF4-FFF2-40B4-BE49-F238E27FC236}">
                <a16:creationId xmlns:a16="http://schemas.microsoft.com/office/drawing/2014/main" id="{69234514-936A-C60D-9365-08E588CCB568}"/>
              </a:ext>
            </a:extLst>
          </p:cNvPr>
          <p:cNvPicPr/>
          <p:nvPr/>
        </p:nvPicPr>
        <p:blipFill rotWithShape="1">
          <a:blip r:embed="rId3"/>
          <a:srcRect b="8681"/>
          <a:stretch/>
        </p:blipFill>
        <p:spPr>
          <a:xfrm>
            <a:off x="200977" y="2437807"/>
            <a:ext cx="6819583" cy="3546433"/>
          </a:xfrm>
          <a:prstGeom prst="rect">
            <a:avLst/>
          </a:prstGeom>
        </p:spPr>
      </p:pic>
      <p:pic>
        <p:nvPicPr>
          <p:cNvPr id="6" name="Picture 598">
            <a:extLst>
              <a:ext uri="{FF2B5EF4-FFF2-40B4-BE49-F238E27FC236}">
                <a16:creationId xmlns:a16="http://schemas.microsoft.com/office/drawing/2014/main" id="{51AF6C40-7BA5-CF4A-F34F-F8D86AC1EF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66000" y="2702560"/>
            <a:ext cx="4282736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Elektra Text Pro" panose="02000503030000020004"/>
              </a:rPr>
              <a:t>был проведен эксперимент с несколькими архитектурами нейронных сетей для классификации данных, включая 3-слойную 3D-сеть и новую 4-слойную сеть. В новой архитектуре был использован один слой FC с числом нейронов, равным количеству целевых классов, и добавлен новый слой </a:t>
            </a:r>
            <a:r>
              <a:rPr lang="ru-RU" sz="1600" dirty="0" err="1">
                <a:latin typeface="Elektra Text Pro" panose="02000503030000020004"/>
              </a:rPr>
              <a:t>Conv</a:t>
            </a:r>
            <a:r>
              <a:rPr lang="ru-RU" sz="1600" dirty="0">
                <a:latin typeface="Elektra Text Pro" panose="02000503030000020004"/>
              </a:rPr>
              <a:t> для объединения. Это позволило улучшить производительность при более низких затратах на обучение.</a:t>
            </a:r>
          </a:p>
        </p:txBody>
      </p:sp>
      <p:pic>
        <p:nvPicPr>
          <p:cNvPr id="6" name="Picture 2626">
            <a:extLst>
              <a:ext uri="{FF2B5EF4-FFF2-40B4-BE49-F238E27FC236}">
                <a16:creationId xmlns:a16="http://schemas.microsoft.com/office/drawing/2014/main" id="{B3F7DA2A-9EDA-3E02-7568-1AE4A949FF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504" y="2332352"/>
            <a:ext cx="10187370" cy="41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Эксперименты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Elektra Text Pro" panose="02000503030000020004"/>
              </a:rPr>
              <a:t>Эксперименты включали использование различных стратегий разделения данных и сравнение результатов с современными методами. Было также отмечено, что выбор пространственной окрестности имеет важное значение для эффективности модели.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5501CC-3E40-5A3A-9B0D-B17E3AD76339}"/>
                  </a:ext>
                </a:extLst>
              </p:cNvPr>
              <p:cNvSpPr txBox="1"/>
              <p:nvPr/>
            </p:nvSpPr>
            <p:spPr>
              <a:xfrm>
                <a:off x="904240" y="2336485"/>
                <a:ext cx="4836160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𝑆𝑖𝑧𝑒𝑂𝑢𝑡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𝑆𝑖𝑧𝑒𝐼𝑛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𝐾𝑒𝑟𝑛𝑒𝑙𝑆𝑖𝑧𝑒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𝑠𝑡𝑟𝑖𝑑𝑒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+1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5501CC-3E40-5A3A-9B0D-B17E3AD7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0" y="2336485"/>
                <a:ext cx="4836160" cy="414537"/>
              </a:xfrm>
              <a:prstGeom prst="rect">
                <a:avLst/>
              </a:prstGeom>
              <a:blipFill>
                <a:blip r:embed="rId3"/>
                <a:stretch>
                  <a:fillRect l="-1763" t="-1471" b="-19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853">
            <a:extLst>
              <a:ext uri="{FF2B5EF4-FFF2-40B4-BE49-F238E27FC236}">
                <a16:creationId xmlns:a16="http://schemas.microsoft.com/office/drawing/2014/main" id="{E4E40875-4BE2-5A69-7F09-CC05F75EE0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94400" y="2235200"/>
            <a:ext cx="5293360" cy="3860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FC181-3A58-1292-2BE8-870C11D63C10}"/>
              </a:ext>
            </a:extLst>
          </p:cNvPr>
          <p:cNvSpPr txBox="1"/>
          <p:nvPr/>
        </p:nvSpPr>
        <p:spPr>
          <a:xfrm>
            <a:off x="396240" y="3429000"/>
            <a:ext cx="15918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проведенные эксперименты </a:t>
            </a:r>
            <a:endParaRPr lang="en-US" dirty="0"/>
          </a:p>
          <a:p>
            <a:r>
              <a:rPr lang="ru-RU" dirty="0"/>
              <a:t>подтвердили, что комбинированные </a:t>
            </a:r>
            <a:endParaRPr lang="en-US" dirty="0"/>
          </a:p>
          <a:p>
            <a:r>
              <a:rPr lang="ru-RU" dirty="0"/>
              <a:t>пространственно-спектральные подходы в архитектуре </a:t>
            </a:r>
            <a:endParaRPr lang="en-US" dirty="0"/>
          </a:p>
          <a:p>
            <a:r>
              <a:rPr lang="ru-RU" dirty="0"/>
              <a:t>нейронных сетей могут привести к лучшим результатам </a:t>
            </a:r>
            <a:endParaRPr lang="en-US" dirty="0"/>
          </a:p>
          <a:p>
            <a:r>
              <a:rPr lang="ru-RU" dirty="0"/>
              <a:t>классификации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2724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lektra Text Pro" panose="02000503030000020004"/>
              </a:rPr>
              <a:t>Обработка </a:t>
            </a:r>
            <a:r>
              <a:rPr lang="ru-RU" sz="2000" dirty="0" err="1">
                <a:latin typeface="Elektra Text Pro" panose="02000503030000020004"/>
              </a:rPr>
              <a:t>гиперспектральных</a:t>
            </a:r>
            <a:r>
              <a:rPr lang="ru-RU" sz="2000" dirty="0">
                <a:latin typeface="Elektra Text Pro" panose="02000503030000020004"/>
              </a:rPr>
              <a:t> данных в целом является очень сложной процедурой, требующей эффективного использования как пространственных , так и спектральных составляющих. </a:t>
            </a:r>
          </a:p>
          <a:p>
            <a:r>
              <a:rPr lang="ru-RU" sz="2000" dirty="0">
                <a:latin typeface="Elektra Text Pro" panose="02000503030000020004"/>
              </a:rPr>
              <a:t>Преимущество 3D-архитектуры, представленной в этой статье, заключается не только в точной классификации</a:t>
            </a:r>
          </a:p>
          <a:p>
            <a:r>
              <a:rPr lang="ru-RU" sz="2000" dirty="0" err="1">
                <a:latin typeface="Elektra Text Pro" panose="02000503030000020004"/>
              </a:rPr>
              <a:t>гиперспектральных</a:t>
            </a:r>
            <a:r>
              <a:rPr lang="ru-RU" sz="2000" dirty="0">
                <a:latin typeface="Elektra Text Pro" panose="02000503030000020004"/>
              </a:rPr>
              <a:t> данных, но и в обеспечении глубокого понимания</a:t>
            </a:r>
          </a:p>
          <a:p>
            <a:r>
              <a:rPr lang="ru-RU" sz="2000" dirty="0">
                <a:latin typeface="Elektra Text Pro" panose="02000503030000020004"/>
              </a:rPr>
              <a:t>изображений при низких затратах. Одним из наиболее ценных результатов является возможность эффективной оптимизации глубоких сетей</a:t>
            </a:r>
          </a:p>
          <a:p>
            <a:r>
              <a:rPr lang="ru-RU" sz="2000" dirty="0">
                <a:latin typeface="Elektra Text Pro" panose="02000503030000020004"/>
              </a:rPr>
              <a:t>на основе наборов данных с аннотациями небольшого размера, что также снижает</a:t>
            </a:r>
          </a:p>
          <a:p>
            <a:r>
              <a:rPr lang="ru-RU" sz="2000" dirty="0">
                <a:latin typeface="Elektra Text Pro" panose="02000503030000020004"/>
              </a:rPr>
              <a:t>стоимость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3155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350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Compik /</cp:lastModifiedBy>
  <cp:revision>25</cp:revision>
  <dcterms:created xsi:type="dcterms:W3CDTF">2016-03-09T10:31:39Z</dcterms:created>
  <dcterms:modified xsi:type="dcterms:W3CDTF">2024-04-25T09:08:41Z</dcterms:modified>
</cp:coreProperties>
</file>