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4" r:id="rId4"/>
    <p:sldId id="273" r:id="rId5"/>
    <p:sldId id="268" r:id="rId6"/>
    <p:sldId id="275" r:id="rId7"/>
    <p:sldId id="269" r:id="rId8"/>
    <p:sldId id="271" r:id="rId9"/>
    <p:sldId id="272" r:id="rId10"/>
    <p:sldId id="267"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660"/>
  </p:normalViewPr>
  <p:slideViewPr>
    <p:cSldViewPr snapToGrid="0">
      <p:cViewPr varScale="1">
        <p:scale>
          <a:sx n="80" d="100"/>
          <a:sy n="80" d="100"/>
        </p:scale>
        <p:origin x="134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9E06121-A089-4423-A3B0-9744FF373A43}" type="datetimeFigureOut">
              <a:rPr lang="ru-RU" smtClean="0"/>
              <a:pPr/>
              <a:t>25.04.2024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333628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9E06121-A089-4423-A3B0-9744FF373A43}" type="datetimeFigureOut">
              <a:rPr lang="ru-RU" smtClean="0"/>
              <a:pPr/>
              <a:t>25.04.2024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376079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9E06121-A089-4423-A3B0-9744FF373A43}" type="datetimeFigureOut">
              <a:rPr lang="ru-RU" smtClean="0"/>
              <a:pPr/>
              <a:t>25.04.2024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5331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9E06121-A089-4423-A3B0-9744FF373A43}" type="datetimeFigureOut">
              <a:rPr lang="ru-RU" smtClean="0"/>
              <a:pPr/>
              <a:t>25.04.2024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1196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9E06121-A089-4423-A3B0-9744FF373A43}" type="datetimeFigureOut">
              <a:rPr lang="ru-RU" smtClean="0"/>
              <a:pPr/>
              <a:t>25.04.2024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424039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9E06121-A089-4423-A3B0-9744FF373A43}" type="datetimeFigureOut">
              <a:rPr lang="ru-RU" smtClean="0"/>
              <a:pPr/>
              <a:t>25.04.2024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092770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9E06121-A089-4423-A3B0-9744FF373A43}" type="datetimeFigureOut">
              <a:rPr lang="ru-RU" smtClean="0"/>
              <a:pPr/>
              <a:t>25.04.2024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67491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9E06121-A089-4423-A3B0-9744FF373A43}" type="datetimeFigureOut">
              <a:rPr lang="ru-RU" smtClean="0"/>
              <a:pPr/>
              <a:t>25.04.2024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376572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06121-A089-4423-A3B0-9744FF373A43}" type="datetimeFigureOut">
              <a:rPr lang="ru-RU" smtClean="0"/>
              <a:pPr/>
              <a:t>25.04.2024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19267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9E06121-A089-4423-A3B0-9744FF373A43}" type="datetimeFigureOut">
              <a:rPr lang="ru-RU" smtClean="0"/>
              <a:pPr/>
              <a:t>25.04.2024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195509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9E06121-A089-4423-A3B0-9744FF373A43}" type="datetimeFigureOut">
              <a:rPr lang="ru-RU" smtClean="0"/>
              <a:pPr/>
              <a:t>25.04.2024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151527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06121-A089-4423-A3B0-9744FF373A43}" type="datetimeFigureOut">
              <a:rPr lang="ru-RU" smtClean="0"/>
              <a:pPr/>
              <a:t>25.04.2024</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0F9EB-2112-4866-8AFC-0758B0B74D1C}" type="slidenum">
              <a:rPr lang="ru-RU" smtClean="0"/>
              <a:pPr/>
              <a:t>‹#›</a:t>
            </a:fld>
            <a:endParaRPr lang="ru-RU"/>
          </a:p>
        </p:txBody>
      </p:sp>
    </p:spTree>
    <p:extLst>
      <p:ext uri="{BB962C8B-B14F-4D97-AF65-F5344CB8AC3E}">
        <p14:creationId xmlns:p14="http://schemas.microsoft.com/office/powerpoint/2010/main" val="1479013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p:cNvSpPr txBox="1"/>
          <p:nvPr/>
        </p:nvSpPr>
        <p:spPr>
          <a:xfrm>
            <a:off x="4646527" y="2517593"/>
            <a:ext cx="3831772" cy="1200329"/>
          </a:xfrm>
          <a:prstGeom prst="rect">
            <a:avLst/>
          </a:prstGeom>
          <a:noFill/>
        </p:spPr>
        <p:txBody>
          <a:bodyPr wrap="square" rtlCol="0" anchor="ctr" anchorCtr="1">
            <a:spAutoFit/>
          </a:bodyPr>
          <a:lstStyle/>
          <a:p>
            <a:pPr algn="ctr"/>
            <a:r>
              <a:rPr lang="en-US" b="1" dirty="0">
                <a:solidFill>
                  <a:schemeClr val="bg1"/>
                </a:solidFill>
                <a:latin typeface="Elektra Text Pro" panose="02000503030000020004" pitchFamily="50" charset="-52"/>
              </a:rPr>
              <a:t>3D Object Recognition and Pose Estimation From Point Cloud Using Stably</a:t>
            </a:r>
            <a:br>
              <a:rPr lang="en-US" b="1" dirty="0">
                <a:solidFill>
                  <a:schemeClr val="bg1"/>
                </a:solidFill>
                <a:latin typeface="Elektra Text Pro" panose="02000503030000020004" pitchFamily="50" charset="-52"/>
              </a:rPr>
            </a:br>
            <a:r>
              <a:rPr lang="en-US" b="1" dirty="0">
                <a:solidFill>
                  <a:schemeClr val="bg1"/>
                </a:solidFill>
                <a:latin typeface="Elektra Text Pro" panose="02000503030000020004" pitchFamily="50" charset="-52"/>
              </a:rPr>
              <a:t>Observed Point Pair Feature</a:t>
            </a:r>
            <a:endParaRPr lang="ru-RU" b="1" dirty="0">
              <a:solidFill>
                <a:schemeClr val="bg1"/>
              </a:solidFill>
              <a:latin typeface="Elektra Text Pro" panose="02000503030000020004" pitchFamily="50" charset="-52"/>
            </a:endParaRPr>
          </a:p>
        </p:txBody>
      </p:sp>
      <p:sp>
        <p:nvSpPr>
          <p:cNvPr id="8" name="TextBox 7"/>
          <p:cNvSpPr txBox="1"/>
          <p:nvPr/>
        </p:nvSpPr>
        <p:spPr>
          <a:xfrm>
            <a:off x="4639270" y="4682293"/>
            <a:ext cx="3846286" cy="738664"/>
          </a:xfrm>
          <a:prstGeom prst="rect">
            <a:avLst/>
          </a:prstGeom>
          <a:noFill/>
        </p:spPr>
        <p:txBody>
          <a:bodyPr wrap="square" rtlCol="0" anchor="ctr" anchorCtr="1">
            <a:spAutoFit/>
          </a:bodyPr>
          <a:lstStyle/>
          <a:p>
            <a:r>
              <a:rPr lang="en-US" sz="1400" dirty="0">
                <a:solidFill>
                  <a:schemeClr val="bg1"/>
                </a:solidFill>
                <a:latin typeface="Elektra Text Pro" panose="02000503030000020004" pitchFamily="50" charset="-52"/>
              </a:rPr>
              <a:t>The presentation was prepared by students:</a:t>
            </a:r>
            <a:r>
              <a:rPr lang="ru-RU" sz="1400" dirty="0">
                <a:solidFill>
                  <a:schemeClr val="bg1"/>
                </a:solidFill>
                <a:latin typeface="Elektra Text Pro" panose="02000503030000020004" pitchFamily="50" charset="-52"/>
              </a:rPr>
              <a:t> </a:t>
            </a:r>
            <a:r>
              <a:rPr lang="en-US" sz="1400" dirty="0" err="1">
                <a:solidFill>
                  <a:schemeClr val="bg1"/>
                </a:solidFill>
                <a:latin typeface="Elektra Text Pro" panose="02000503030000020004" pitchFamily="50" charset="-52"/>
              </a:rPr>
              <a:t>Dubov</a:t>
            </a:r>
            <a:r>
              <a:rPr lang="en-US" sz="1400" dirty="0">
                <a:solidFill>
                  <a:schemeClr val="bg1"/>
                </a:solidFill>
                <a:latin typeface="Elektra Text Pro" panose="02000503030000020004" pitchFamily="50" charset="-52"/>
              </a:rPr>
              <a:t> Leonid, </a:t>
            </a:r>
          </a:p>
          <a:p>
            <a:r>
              <a:rPr lang="en-US" sz="1400" dirty="0" err="1">
                <a:solidFill>
                  <a:schemeClr val="bg1"/>
                </a:solidFill>
                <a:latin typeface="Elektra Text Pro" panose="02000503030000020004" pitchFamily="50" charset="-52"/>
              </a:rPr>
              <a:t>Mansurov</a:t>
            </a:r>
            <a:r>
              <a:rPr lang="en-US" sz="1400" dirty="0">
                <a:solidFill>
                  <a:schemeClr val="bg1"/>
                </a:solidFill>
                <a:latin typeface="Elektra Text Pro" panose="02000503030000020004" pitchFamily="50" charset="-52"/>
              </a:rPr>
              <a:t> Roman.</a:t>
            </a:r>
            <a:endParaRPr lang="ru-RU" sz="1400" dirty="0">
              <a:solidFill>
                <a:schemeClr val="bg1"/>
              </a:solidFill>
              <a:latin typeface="Elektra Text Pro" panose="02000503030000020004" pitchFamily="50" charset="-52"/>
            </a:endParaRPr>
          </a:p>
        </p:txBody>
      </p:sp>
      <p:sp>
        <p:nvSpPr>
          <p:cNvPr id="6" name="TextBox 5"/>
          <p:cNvSpPr txBox="1"/>
          <p:nvPr/>
        </p:nvSpPr>
        <p:spPr>
          <a:xfrm>
            <a:off x="4639270" y="6093311"/>
            <a:ext cx="3846286" cy="307777"/>
          </a:xfrm>
          <a:prstGeom prst="rect">
            <a:avLst/>
          </a:prstGeom>
          <a:noFill/>
        </p:spPr>
        <p:txBody>
          <a:bodyPr wrap="square" rtlCol="0" anchor="ctr" anchorCtr="1">
            <a:spAutoFit/>
          </a:bodyPr>
          <a:lstStyle/>
          <a:p>
            <a:pPr algn="ctr"/>
            <a:r>
              <a:rPr lang="en-US" sz="1400" dirty="0">
                <a:solidFill>
                  <a:schemeClr val="bg1"/>
                </a:solidFill>
                <a:latin typeface="Elektra Text Pro" panose="02000503030000020004" pitchFamily="50" charset="-52"/>
              </a:rPr>
              <a:t>Samara, 11.04.24</a:t>
            </a:r>
            <a:endParaRPr lang="ru-RU" sz="1400" dirty="0">
              <a:solidFill>
                <a:schemeClr val="bg1"/>
              </a:solidFill>
              <a:latin typeface="Elektra Text Pro" panose="02000503030000020004" pitchFamily="50" charset="-52"/>
            </a:endParaRPr>
          </a:p>
        </p:txBody>
      </p:sp>
    </p:spTree>
    <p:extLst>
      <p:ext uri="{BB962C8B-B14F-4D97-AF65-F5344CB8AC3E}">
        <p14:creationId xmlns:p14="http://schemas.microsoft.com/office/powerpoint/2010/main" val="3482473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6" name="TextBox 5"/>
          <p:cNvSpPr txBox="1"/>
          <p:nvPr/>
        </p:nvSpPr>
        <p:spPr>
          <a:xfrm>
            <a:off x="4639270" y="4455869"/>
            <a:ext cx="3846286" cy="954107"/>
          </a:xfrm>
          <a:prstGeom prst="rect">
            <a:avLst/>
          </a:prstGeom>
          <a:noFill/>
        </p:spPr>
        <p:txBody>
          <a:bodyPr wrap="square" rtlCol="0" anchor="ctr" anchorCtr="1">
            <a:spAutoFit/>
          </a:bodyPr>
          <a:lstStyle/>
          <a:p>
            <a:pPr algn="ctr"/>
            <a:r>
              <a:rPr lang="ru-RU" sz="1400" dirty="0">
                <a:solidFill>
                  <a:schemeClr val="bg1"/>
                </a:solidFill>
                <a:latin typeface="Elektra Text Pro" panose="02000503030000020004" pitchFamily="50" charset="-52"/>
              </a:rPr>
              <a:t>По желанию – личные контактные</a:t>
            </a:r>
          </a:p>
          <a:p>
            <a:pPr algn="ctr"/>
            <a:r>
              <a:rPr lang="ru-RU" sz="1400" dirty="0">
                <a:solidFill>
                  <a:schemeClr val="bg1"/>
                </a:solidFill>
                <a:latin typeface="Elektra Text Pro" panose="02000503030000020004" pitchFamily="50" charset="-52"/>
              </a:rPr>
              <a:t>данные автора,</a:t>
            </a:r>
          </a:p>
          <a:p>
            <a:pPr algn="ctr"/>
            <a:r>
              <a:rPr lang="ru-RU" sz="1400" dirty="0">
                <a:solidFill>
                  <a:schemeClr val="bg1"/>
                </a:solidFill>
                <a:latin typeface="Elektra Text Pro" panose="02000503030000020004" pitchFamily="50" charset="-52"/>
              </a:rPr>
              <a:t>телефон,</a:t>
            </a:r>
          </a:p>
          <a:p>
            <a:pPr algn="ctr"/>
            <a:r>
              <a:rPr lang="en-US" sz="1400" dirty="0">
                <a:solidFill>
                  <a:schemeClr val="bg1"/>
                </a:solidFill>
                <a:latin typeface="Elektra Text Pro" panose="02000503030000020004" pitchFamily="50" charset="-52"/>
              </a:rPr>
              <a:t>e-mail</a:t>
            </a:r>
            <a:endParaRPr lang="ru-RU" sz="1400" dirty="0">
              <a:solidFill>
                <a:schemeClr val="bg1"/>
              </a:solidFill>
              <a:latin typeface="Elektra Text Pro" panose="02000503030000020004" pitchFamily="50" charset="-52"/>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5124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27314"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Goals</a:t>
            </a:r>
            <a:endParaRPr lang="ru-RU" dirty="0">
              <a:solidFill>
                <a:schemeClr val="bg1"/>
              </a:solidFill>
              <a:latin typeface="Elektra Text Pro" panose="02000503030000020004" pitchFamily="50" charset="-52"/>
            </a:endParaRPr>
          </a:p>
        </p:txBody>
      </p:sp>
      <p:sp>
        <p:nvSpPr>
          <p:cNvPr id="4" name="TextBox 3"/>
          <p:cNvSpPr txBox="1"/>
          <p:nvPr/>
        </p:nvSpPr>
        <p:spPr>
          <a:xfrm>
            <a:off x="8067539" y="6332760"/>
            <a:ext cx="469107" cy="369332"/>
          </a:xfrm>
          <a:prstGeom prst="rect">
            <a:avLst/>
          </a:prstGeom>
          <a:noFill/>
        </p:spPr>
        <p:txBody>
          <a:bodyPr wrap="square" rtlCol="0">
            <a:spAutoFit/>
          </a:bodyPr>
          <a:lstStyle/>
          <a:p>
            <a:pPr algn="ctr"/>
            <a:fld id="{C9156311-AE7B-4094-9C24-FFA6C7C93F83}" type="slidenum">
              <a:rPr lang="ru-RU" smtClean="0">
                <a:solidFill>
                  <a:schemeClr val="bg1"/>
                </a:solidFill>
                <a:latin typeface="Elektra Medium Pro" panose="02000803000000020004" pitchFamily="50" charset="-52"/>
              </a:rPr>
              <a:pPr algn="ctr"/>
              <a:t>2</a:t>
            </a:fld>
            <a:endParaRPr lang="ru-RU" dirty="0">
              <a:solidFill>
                <a:schemeClr val="bg1"/>
              </a:solidFill>
              <a:latin typeface="Elektra Medium Pro" panose="02000803000000020004" pitchFamily="50" charset="-52"/>
            </a:endParaRPr>
          </a:p>
        </p:txBody>
      </p:sp>
      <p:sp>
        <p:nvSpPr>
          <p:cNvPr id="5" name="TextBox 4"/>
          <p:cNvSpPr txBox="1"/>
          <p:nvPr/>
        </p:nvSpPr>
        <p:spPr>
          <a:xfrm>
            <a:off x="827314" y="1196766"/>
            <a:ext cx="6019527" cy="1938992"/>
          </a:xfrm>
          <a:prstGeom prst="rect">
            <a:avLst/>
          </a:prstGeom>
          <a:noFill/>
        </p:spPr>
        <p:txBody>
          <a:bodyPr wrap="square" rtlCol="0">
            <a:spAutoFit/>
          </a:bodyPr>
          <a:lstStyle/>
          <a:p>
            <a:pPr algn="just"/>
            <a:r>
              <a:rPr lang="en-US" sz="2000" dirty="0"/>
              <a:t>Project objectives:</a:t>
            </a:r>
          </a:p>
          <a:p>
            <a:pPr algn="just"/>
            <a:endParaRPr lang="en-US" sz="2000" dirty="0"/>
          </a:p>
          <a:p>
            <a:pPr lvl="1" algn="just"/>
            <a:r>
              <a:rPr lang="en-US" sz="2000" dirty="0"/>
              <a:t>- Collection and preparation of data</a:t>
            </a:r>
          </a:p>
          <a:p>
            <a:pPr lvl="1" algn="just"/>
            <a:r>
              <a:rPr lang="en-US" sz="2000" dirty="0"/>
              <a:t>- Development of recognition algorithms</a:t>
            </a:r>
          </a:p>
          <a:p>
            <a:pPr lvl="1" algn="just"/>
            <a:r>
              <a:rPr lang="en-US" sz="2000" dirty="0"/>
              <a:t>- Development of object observation algorithms</a:t>
            </a:r>
          </a:p>
          <a:p>
            <a:pPr lvl="1" algn="just"/>
            <a:r>
              <a:rPr lang="en-US" sz="2000" dirty="0"/>
              <a:t>- Quality assessment</a:t>
            </a:r>
            <a:endParaRPr lang="ru-RU" sz="2000" dirty="0"/>
          </a:p>
        </p:txBody>
      </p:sp>
      <p:pic>
        <p:nvPicPr>
          <p:cNvPr id="2050" name="Picture 2" descr="Учебный центр Фолэнг | Фоленг | &gt;&gt; Школа развития Сортировка">
            <a:extLst>
              <a:ext uri="{FF2B5EF4-FFF2-40B4-BE49-F238E27FC236}">
                <a16:creationId xmlns:a16="http://schemas.microsoft.com/office/drawing/2014/main" id="{0DCB49D6-DAD5-4508-9293-B2F0BA6A7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085" y="3135758"/>
            <a:ext cx="5159829" cy="309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65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27314"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Content</a:t>
            </a:r>
            <a:endParaRPr lang="ru-RU" dirty="0">
              <a:solidFill>
                <a:schemeClr val="bg1"/>
              </a:solidFill>
              <a:latin typeface="Elektra Text Pro" panose="02000503030000020004" pitchFamily="50" charset="-52"/>
            </a:endParaRPr>
          </a:p>
        </p:txBody>
      </p:sp>
      <p:sp>
        <p:nvSpPr>
          <p:cNvPr id="4" name="TextBox 3"/>
          <p:cNvSpPr txBox="1"/>
          <p:nvPr/>
        </p:nvSpPr>
        <p:spPr>
          <a:xfrm>
            <a:off x="8067539" y="6332760"/>
            <a:ext cx="469107" cy="369332"/>
          </a:xfrm>
          <a:prstGeom prst="rect">
            <a:avLst/>
          </a:prstGeom>
          <a:noFill/>
        </p:spPr>
        <p:txBody>
          <a:bodyPr wrap="square" rtlCol="0">
            <a:spAutoFit/>
          </a:bodyPr>
          <a:lstStyle/>
          <a:p>
            <a:pPr algn="ctr"/>
            <a:fld id="{C9156311-AE7B-4094-9C24-FFA6C7C93F83}" type="slidenum">
              <a:rPr lang="ru-RU" smtClean="0">
                <a:solidFill>
                  <a:schemeClr val="bg1"/>
                </a:solidFill>
                <a:latin typeface="Elektra Medium Pro" panose="02000803000000020004" pitchFamily="50" charset="-52"/>
              </a:rPr>
              <a:pPr algn="ctr"/>
              <a:t>3</a:t>
            </a:fld>
            <a:endParaRPr lang="ru-RU" dirty="0">
              <a:solidFill>
                <a:schemeClr val="bg1"/>
              </a:solidFill>
              <a:latin typeface="Elektra Medium Pro" panose="02000803000000020004" pitchFamily="50" charset="-52"/>
            </a:endParaRPr>
          </a:p>
        </p:txBody>
      </p:sp>
      <p:sp>
        <p:nvSpPr>
          <p:cNvPr id="5" name="TextBox 4"/>
          <p:cNvSpPr txBox="1"/>
          <p:nvPr/>
        </p:nvSpPr>
        <p:spPr>
          <a:xfrm>
            <a:off x="827314" y="1317099"/>
            <a:ext cx="4219301" cy="3785652"/>
          </a:xfrm>
          <a:prstGeom prst="rect">
            <a:avLst/>
          </a:prstGeom>
          <a:noFill/>
        </p:spPr>
        <p:txBody>
          <a:bodyPr wrap="square" rtlCol="0">
            <a:spAutoFit/>
          </a:bodyPr>
          <a:lstStyle/>
          <a:p>
            <a:pPr algn="just"/>
            <a:r>
              <a:rPr lang="en-US" sz="2400" dirty="0">
                <a:effectLst/>
                <a:ea typeface="Calibri" panose="020F0502020204030204" pitchFamily="34" charset="0"/>
                <a:cs typeface="Times New Roman" panose="02020603050405020304" pitchFamily="18" charset="0"/>
              </a:rPr>
              <a:t>1. </a:t>
            </a:r>
            <a:r>
              <a:rPr lang="en-US" sz="2400" dirty="0">
                <a:ea typeface="Calibri" panose="020F0502020204030204" pitchFamily="34" charset="0"/>
                <a:cs typeface="Times New Roman" panose="02020603050405020304" pitchFamily="18" charset="0"/>
              </a:rPr>
              <a:t>Goals</a:t>
            </a:r>
            <a:endParaRPr lang="ru-RU" sz="2400" dirty="0">
              <a:effectLst/>
              <a:ea typeface="Calibri" panose="020F0502020204030204" pitchFamily="34" charset="0"/>
              <a:cs typeface="Times New Roman" panose="02020603050405020304" pitchFamily="18" charset="0"/>
            </a:endParaRPr>
          </a:p>
          <a:p>
            <a:pPr algn="just"/>
            <a:r>
              <a:rPr lang="en-US" sz="2400" dirty="0">
                <a:effectLst/>
                <a:ea typeface="Calibri" panose="020F0502020204030204" pitchFamily="34" charset="0"/>
                <a:cs typeface="Times New Roman" panose="02020603050405020304" pitchFamily="18" charset="0"/>
              </a:rPr>
              <a:t>2. </a:t>
            </a:r>
            <a:r>
              <a:rPr lang="en-US" sz="2400" dirty="0">
                <a:ea typeface="Calibri" panose="020F0502020204030204" pitchFamily="34" charset="0"/>
                <a:cs typeface="Times New Roman" panose="02020603050405020304" pitchFamily="18" charset="0"/>
              </a:rPr>
              <a:t>Introduction</a:t>
            </a:r>
            <a:endParaRPr lang="ru-RU" sz="2400" dirty="0">
              <a:effectLst/>
              <a:ea typeface="Calibri" panose="020F0502020204030204" pitchFamily="34" charset="0"/>
              <a:cs typeface="Times New Roman" panose="02020603050405020304" pitchFamily="18" charset="0"/>
            </a:endParaRPr>
          </a:p>
          <a:p>
            <a:pPr algn="just"/>
            <a:r>
              <a:rPr lang="en-US" sz="2400" dirty="0">
                <a:ea typeface="Calibri" panose="020F0502020204030204" pitchFamily="34" charset="0"/>
                <a:cs typeface="Times New Roman" panose="02020603050405020304" pitchFamily="18" charset="0"/>
              </a:rPr>
              <a:t>3</a:t>
            </a:r>
            <a:r>
              <a:rPr lang="en-US" sz="2400" dirty="0">
                <a:effectLst/>
                <a:ea typeface="Calibri" panose="020F0502020204030204" pitchFamily="34" charset="0"/>
                <a:cs typeface="Times New Roman" panose="02020603050405020304" pitchFamily="18" charset="0"/>
              </a:rPr>
              <a:t>. Methods of work</a:t>
            </a:r>
            <a:endParaRPr lang="ru-RU" sz="2400" dirty="0">
              <a:effectLst/>
              <a:ea typeface="Calibri" panose="020F0502020204030204" pitchFamily="34" charset="0"/>
              <a:cs typeface="Times New Roman" panose="02020603050405020304" pitchFamily="18" charset="0"/>
            </a:endParaRPr>
          </a:p>
          <a:p>
            <a:pPr algn="just"/>
            <a:r>
              <a:rPr lang="en-US" sz="2400" dirty="0">
                <a:effectLst/>
                <a:ea typeface="Calibri" panose="020F0502020204030204" pitchFamily="34" charset="0"/>
                <a:cs typeface="Times New Roman" panose="02020603050405020304" pitchFamily="18" charset="0"/>
              </a:rPr>
              <a:t>4. Results of experiments</a:t>
            </a:r>
          </a:p>
          <a:p>
            <a:pPr algn="just"/>
            <a:r>
              <a:rPr lang="en-US" sz="2400" dirty="0">
                <a:effectLst/>
                <a:ea typeface="Calibri" panose="020F0502020204030204" pitchFamily="34" charset="0"/>
                <a:cs typeface="Times New Roman" panose="02020603050405020304" pitchFamily="18" charset="0"/>
              </a:rPr>
              <a:t>5. Evaluation of criteria </a:t>
            </a:r>
          </a:p>
          <a:p>
            <a:pPr algn="just"/>
            <a:r>
              <a:rPr lang="en-US" sz="2400" dirty="0">
                <a:effectLst/>
                <a:ea typeface="Calibri" panose="020F0502020204030204" pitchFamily="34" charset="0"/>
                <a:cs typeface="Times New Roman" panose="02020603050405020304" pitchFamily="18" charset="0"/>
              </a:rPr>
              <a:t>6. Discussions</a:t>
            </a:r>
          </a:p>
          <a:p>
            <a:pPr algn="just"/>
            <a:r>
              <a:rPr lang="en-US" sz="2400" dirty="0">
                <a:effectLst/>
                <a:ea typeface="Calibri" panose="020F0502020204030204" pitchFamily="34" charset="0"/>
                <a:cs typeface="Times New Roman" panose="02020603050405020304" pitchFamily="18" charset="0"/>
              </a:rPr>
              <a:t>7. Conclusion</a:t>
            </a:r>
          </a:p>
          <a:p>
            <a:pPr algn="just"/>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ru-RU" dirty="0"/>
          </a:p>
        </p:txBody>
      </p:sp>
      <p:pic>
        <p:nvPicPr>
          <p:cNvPr id="1028" name="Picture 4" descr="Человек читает книгу персонажей, сидя на гигантских книгах | Премиум векторы">
            <a:extLst>
              <a:ext uri="{FF2B5EF4-FFF2-40B4-BE49-F238E27FC236}">
                <a16:creationId xmlns:a16="http://schemas.microsoft.com/office/drawing/2014/main" id="{F3078932-E597-4642-AFCC-D580EEDB1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846" y="1371600"/>
            <a:ext cx="4114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88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27314"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Introduction</a:t>
            </a:r>
            <a:endParaRPr lang="ru-RU" dirty="0">
              <a:solidFill>
                <a:schemeClr val="bg1"/>
              </a:solidFill>
              <a:latin typeface="Elektra Text Pro" panose="02000503030000020004" pitchFamily="50" charset="-52"/>
            </a:endParaRPr>
          </a:p>
        </p:txBody>
      </p:sp>
      <p:sp>
        <p:nvSpPr>
          <p:cNvPr id="4" name="TextBox 3"/>
          <p:cNvSpPr txBox="1"/>
          <p:nvPr/>
        </p:nvSpPr>
        <p:spPr>
          <a:xfrm>
            <a:off x="8067539" y="6332760"/>
            <a:ext cx="469107" cy="369332"/>
          </a:xfrm>
          <a:prstGeom prst="rect">
            <a:avLst/>
          </a:prstGeom>
          <a:noFill/>
        </p:spPr>
        <p:txBody>
          <a:bodyPr wrap="square" rtlCol="0">
            <a:spAutoFit/>
          </a:bodyPr>
          <a:lstStyle/>
          <a:p>
            <a:pPr algn="ctr"/>
            <a:fld id="{C9156311-AE7B-4094-9C24-FFA6C7C93F83}" type="slidenum">
              <a:rPr lang="ru-RU" smtClean="0">
                <a:solidFill>
                  <a:schemeClr val="bg1"/>
                </a:solidFill>
                <a:latin typeface="Elektra Medium Pro" panose="02000803000000020004" pitchFamily="50" charset="-52"/>
              </a:rPr>
              <a:pPr algn="ctr"/>
              <a:t>4</a:t>
            </a:fld>
            <a:endParaRPr lang="ru-RU" dirty="0">
              <a:solidFill>
                <a:schemeClr val="bg1"/>
              </a:solidFill>
              <a:latin typeface="Elektra Medium Pro" panose="02000803000000020004" pitchFamily="50" charset="-52"/>
            </a:endParaRPr>
          </a:p>
        </p:txBody>
      </p:sp>
      <p:sp>
        <p:nvSpPr>
          <p:cNvPr id="5" name="TextBox 4"/>
          <p:cNvSpPr txBox="1"/>
          <p:nvPr/>
        </p:nvSpPr>
        <p:spPr>
          <a:xfrm>
            <a:off x="314599" y="977691"/>
            <a:ext cx="8411390" cy="646331"/>
          </a:xfrm>
          <a:prstGeom prst="rect">
            <a:avLst/>
          </a:prstGeom>
          <a:noFill/>
        </p:spPr>
        <p:txBody>
          <a:bodyPr wrap="square" rtlCol="0">
            <a:spAutoFit/>
          </a:bodyPr>
          <a:lstStyle/>
          <a:p>
            <a:pPr algn="just"/>
            <a:r>
              <a:rPr lang="en-US" dirty="0"/>
              <a:t>3D object recognition is a popular topic in computer vision with numerous applications including robotics, biometrics.</a:t>
            </a:r>
            <a:endParaRPr lang="ru-RU" dirty="0"/>
          </a:p>
        </p:txBody>
      </p:sp>
      <p:pic>
        <p:nvPicPr>
          <p:cNvPr id="6" name="Рисунок 5" descr="Reconhecimento-facial-2048x1152.jpg"/>
          <p:cNvPicPr>
            <a:picLocks noChangeAspect="1"/>
          </p:cNvPicPr>
          <p:nvPr/>
        </p:nvPicPr>
        <p:blipFill>
          <a:blip r:embed="rId3"/>
          <a:stretch>
            <a:fillRect/>
          </a:stretch>
        </p:blipFill>
        <p:spPr>
          <a:xfrm>
            <a:off x="827314" y="2091822"/>
            <a:ext cx="7539446" cy="4240938"/>
          </a:xfrm>
          <a:prstGeom prst="rect">
            <a:avLst/>
          </a:prstGeom>
        </p:spPr>
      </p:pic>
    </p:spTree>
    <p:extLst>
      <p:ext uri="{BB962C8B-B14F-4D97-AF65-F5344CB8AC3E}">
        <p14:creationId xmlns:p14="http://schemas.microsoft.com/office/powerpoint/2010/main" val="296264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27314"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Methods of work</a:t>
            </a:r>
            <a:endParaRPr lang="ru-RU" dirty="0">
              <a:solidFill>
                <a:schemeClr val="bg1"/>
              </a:solidFill>
              <a:latin typeface="Elektra Text Pro" panose="02000503030000020004" pitchFamily="50" charset="-52"/>
            </a:endParaRPr>
          </a:p>
        </p:txBody>
      </p:sp>
      <p:sp>
        <p:nvSpPr>
          <p:cNvPr id="4" name="TextBox 3"/>
          <p:cNvSpPr txBox="1"/>
          <p:nvPr/>
        </p:nvSpPr>
        <p:spPr>
          <a:xfrm>
            <a:off x="8067539" y="6332760"/>
            <a:ext cx="469107" cy="369332"/>
          </a:xfrm>
          <a:prstGeom prst="rect">
            <a:avLst/>
          </a:prstGeom>
          <a:noFill/>
        </p:spPr>
        <p:txBody>
          <a:bodyPr wrap="square" rtlCol="0">
            <a:spAutoFit/>
          </a:bodyPr>
          <a:lstStyle/>
          <a:p>
            <a:pPr algn="ctr"/>
            <a:fld id="{C9156311-AE7B-4094-9C24-FFA6C7C93F83}" type="slidenum">
              <a:rPr lang="ru-RU" smtClean="0">
                <a:solidFill>
                  <a:schemeClr val="bg1"/>
                </a:solidFill>
                <a:latin typeface="Elektra Medium Pro" panose="02000803000000020004" pitchFamily="50" charset="-52"/>
              </a:rPr>
              <a:pPr algn="ctr"/>
              <a:t>5</a:t>
            </a:fld>
            <a:endParaRPr lang="ru-RU" dirty="0">
              <a:solidFill>
                <a:schemeClr val="bg1"/>
              </a:solidFill>
              <a:latin typeface="Elektra Medium Pro" panose="02000803000000020004" pitchFamily="50" charset="-52"/>
            </a:endParaRPr>
          </a:p>
        </p:txBody>
      </p:sp>
      <p:sp>
        <p:nvSpPr>
          <p:cNvPr id="5" name="TextBox 4">
            <a:extLst>
              <a:ext uri="{FF2B5EF4-FFF2-40B4-BE49-F238E27FC236}">
                <a16:creationId xmlns:a16="http://schemas.microsoft.com/office/drawing/2014/main" id="{F1C0B327-7CC0-478D-B110-CE300520AFB8}"/>
              </a:ext>
            </a:extLst>
          </p:cNvPr>
          <p:cNvSpPr txBox="1"/>
          <p:nvPr/>
        </p:nvSpPr>
        <p:spPr>
          <a:xfrm>
            <a:off x="666750" y="1200150"/>
            <a:ext cx="8059239" cy="2246769"/>
          </a:xfrm>
          <a:prstGeom prst="rect">
            <a:avLst/>
          </a:prstGeom>
          <a:noFill/>
        </p:spPr>
        <p:txBody>
          <a:bodyPr wrap="square" rtlCol="0">
            <a:spAutoFit/>
          </a:bodyPr>
          <a:lstStyle/>
          <a:p>
            <a:pPr algn="ctr"/>
            <a:r>
              <a:rPr lang="en-US" sz="2000" dirty="0"/>
              <a:t>1. PPF METHOD</a:t>
            </a:r>
          </a:p>
          <a:p>
            <a:pPr marL="457200" indent="-457200" algn="ctr">
              <a:buAutoNum type="arabicPeriod"/>
            </a:pPr>
            <a:endParaRPr lang="en-US" sz="2000" dirty="0"/>
          </a:p>
          <a:p>
            <a:r>
              <a:rPr lang="en-US" sz="2000" dirty="0"/>
              <a:t>The PPF approach is a voting-based algorithm combining a hash table and efficient voting. In this section, we give a brief description of the PPF method. The point pair feature F(m1, m2) that describes the relative position and orientation of the oriented points is invariant to rigid motions. It’s defined as</a:t>
            </a:r>
          </a:p>
        </p:txBody>
      </p:sp>
      <p:pic>
        <p:nvPicPr>
          <p:cNvPr id="8" name="Picture 7">
            <a:extLst>
              <a:ext uri="{FF2B5EF4-FFF2-40B4-BE49-F238E27FC236}">
                <a16:creationId xmlns:a16="http://schemas.microsoft.com/office/drawing/2014/main" id="{799A20CC-1E9F-488E-9DD7-59BE34B14FF0}"/>
              </a:ext>
            </a:extLst>
          </p:cNvPr>
          <p:cNvPicPr>
            <a:picLocks noChangeAspect="1"/>
          </p:cNvPicPr>
          <p:nvPr/>
        </p:nvPicPr>
        <p:blipFill>
          <a:blip r:embed="rId3"/>
          <a:stretch>
            <a:fillRect/>
          </a:stretch>
        </p:blipFill>
        <p:spPr>
          <a:xfrm>
            <a:off x="1273225" y="3638487"/>
            <a:ext cx="6597550" cy="1790763"/>
          </a:xfrm>
          <a:prstGeom prst="rect">
            <a:avLst/>
          </a:prstGeom>
        </p:spPr>
      </p:pic>
    </p:spTree>
    <p:extLst>
      <p:ext uri="{BB962C8B-B14F-4D97-AF65-F5344CB8AC3E}">
        <p14:creationId xmlns:p14="http://schemas.microsoft.com/office/powerpoint/2010/main" val="205613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27314"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Methods of work</a:t>
            </a:r>
            <a:endParaRPr lang="ru-RU" dirty="0">
              <a:solidFill>
                <a:schemeClr val="bg1"/>
              </a:solidFill>
              <a:latin typeface="Elektra Text Pro" panose="02000503030000020004" pitchFamily="50" charset="-52"/>
            </a:endParaRPr>
          </a:p>
        </p:txBody>
      </p:sp>
      <p:sp>
        <p:nvSpPr>
          <p:cNvPr id="4" name="TextBox 3"/>
          <p:cNvSpPr txBox="1"/>
          <p:nvPr/>
        </p:nvSpPr>
        <p:spPr>
          <a:xfrm>
            <a:off x="8067539" y="6332760"/>
            <a:ext cx="469107" cy="369332"/>
          </a:xfrm>
          <a:prstGeom prst="rect">
            <a:avLst/>
          </a:prstGeom>
          <a:noFill/>
        </p:spPr>
        <p:txBody>
          <a:bodyPr wrap="square" rtlCol="0">
            <a:spAutoFit/>
          </a:bodyPr>
          <a:lstStyle/>
          <a:p>
            <a:pPr algn="ctr"/>
            <a:fld id="{C9156311-AE7B-4094-9C24-FFA6C7C93F83}" type="slidenum">
              <a:rPr lang="ru-RU" smtClean="0">
                <a:solidFill>
                  <a:schemeClr val="bg1"/>
                </a:solidFill>
                <a:latin typeface="Elektra Medium Pro" panose="02000803000000020004" pitchFamily="50" charset="-52"/>
              </a:rPr>
              <a:pPr algn="ctr"/>
              <a:t>6</a:t>
            </a:fld>
            <a:endParaRPr lang="ru-RU" dirty="0">
              <a:solidFill>
                <a:schemeClr val="bg1"/>
              </a:solidFill>
              <a:latin typeface="Elektra Medium Pro" panose="02000803000000020004" pitchFamily="50" charset="-52"/>
            </a:endParaRPr>
          </a:p>
        </p:txBody>
      </p:sp>
      <p:sp>
        <p:nvSpPr>
          <p:cNvPr id="5" name="TextBox 4">
            <a:extLst>
              <a:ext uri="{FF2B5EF4-FFF2-40B4-BE49-F238E27FC236}">
                <a16:creationId xmlns:a16="http://schemas.microsoft.com/office/drawing/2014/main" id="{986EEC36-6C9F-41FB-A60A-36CED173FAAE}"/>
              </a:ext>
            </a:extLst>
          </p:cNvPr>
          <p:cNvSpPr txBox="1"/>
          <p:nvPr/>
        </p:nvSpPr>
        <p:spPr>
          <a:xfrm>
            <a:off x="638175" y="1028700"/>
            <a:ext cx="8087814" cy="1231106"/>
          </a:xfrm>
          <a:prstGeom prst="rect">
            <a:avLst/>
          </a:prstGeom>
          <a:noFill/>
        </p:spPr>
        <p:txBody>
          <a:bodyPr wrap="square" rtlCol="0">
            <a:spAutoFit/>
          </a:bodyPr>
          <a:lstStyle/>
          <a:p>
            <a:pPr algn="ctr"/>
            <a:r>
              <a:rPr lang="ru-RU" sz="2000" dirty="0"/>
              <a:t>2</a:t>
            </a:r>
            <a:r>
              <a:rPr lang="en-US" sz="2000" dirty="0"/>
              <a:t>. THE UWA DATASET</a:t>
            </a:r>
            <a:endParaRPr lang="ru-RU" sz="2000" dirty="0"/>
          </a:p>
          <a:p>
            <a:endParaRPr lang="ru-RU" dirty="0"/>
          </a:p>
          <a:p>
            <a:pPr algn="just"/>
            <a:r>
              <a:rPr lang="en-US" dirty="0"/>
              <a:t>The UWA dataset contains five object models with full viewpoints and fifty scenes at specific viewpoints. The detected objects are depicted in Fig. 5.</a:t>
            </a:r>
            <a:endParaRPr lang="ru-RU" dirty="0"/>
          </a:p>
        </p:txBody>
      </p:sp>
      <p:pic>
        <p:nvPicPr>
          <p:cNvPr id="12" name="Picture 11">
            <a:extLst>
              <a:ext uri="{FF2B5EF4-FFF2-40B4-BE49-F238E27FC236}">
                <a16:creationId xmlns:a16="http://schemas.microsoft.com/office/drawing/2014/main" id="{2F411FA4-2CD0-4700-A556-DFD529B9955B}"/>
              </a:ext>
            </a:extLst>
          </p:cNvPr>
          <p:cNvPicPr>
            <a:picLocks noChangeAspect="1"/>
          </p:cNvPicPr>
          <p:nvPr/>
        </p:nvPicPr>
        <p:blipFill>
          <a:blip r:embed="rId3"/>
          <a:stretch>
            <a:fillRect/>
          </a:stretch>
        </p:blipFill>
        <p:spPr>
          <a:xfrm>
            <a:off x="2135977" y="2259806"/>
            <a:ext cx="4872046" cy="3970035"/>
          </a:xfrm>
          <a:prstGeom prst="rect">
            <a:avLst/>
          </a:prstGeom>
        </p:spPr>
      </p:pic>
    </p:spTree>
    <p:extLst>
      <p:ext uri="{BB962C8B-B14F-4D97-AF65-F5344CB8AC3E}">
        <p14:creationId xmlns:p14="http://schemas.microsoft.com/office/powerpoint/2010/main" val="3657672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27314"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Results of experiments </a:t>
            </a:r>
            <a:endParaRPr lang="ru-RU" dirty="0">
              <a:solidFill>
                <a:schemeClr val="bg1"/>
              </a:solidFill>
              <a:latin typeface="Elektra Text Pro" panose="02000503030000020004" pitchFamily="50" charset="-52"/>
            </a:endParaRPr>
          </a:p>
        </p:txBody>
      </p:sp>
      <p:sp>
        <p:nvSpPr>
          <p:cNvPr id="4" name="TextBox 3"/>
          <p:cNvSpPr txBox="1"/>
          <p:nvPr/>
        </p:nvSpPr>
        <p:spPr>
          <a:xfrm>
            <a:off x="8067539" y="6332760"/>
            <a:ext cx="469107" cy="369332"/>
          </a:xfrm>
          <a:prstGeom prst="rect">
            <a:avLst/>
          </a:prstGeom>
          <a:noFill/>
        </p:spPr>
        <p:txBody>
          <a:bodyPr wrap="square" rtlCol="0">
            <a:spAutoFit/>
          </a:bodyPr>
          <a:lstStyle/>
          <a:p>
            <a:pPr algn="ctr"/>
            <a:fld id="{C9156311-AE7B-4094-9C24-FFA6C7C93F83}" type="slidenum">
              <a:rPr lang="ru-RU" smtClean="0">
                <a:solidFill>
                  <a:schemeClr val="bg1"/>
                </a:solidFill>
                <a:latin typeface="Elektra Medium Pro" panose="02000803000000020004" pitchFamily="50" charset="-52"/>
              </a:rPr>
              <a:pPr algn="ctr"/>
              <a:t>7</a:t>
            </a:fld>
            <a:endParaRPr lang="ru-RU" dirty="0">
              <a:solidFill>
                <a:schemeClr val="bg1"/>
              </a:solidFill>
              <a:latin typeface="Elektra Medium Pro" panose="02000803000000020004" pitchFamily="50" charset="-52"/>
            </a:endParaRPr>
          </a:p>
        </p:txBody>
      </p:sp>
      <p:sp>
        <p:nvSpPr>
          <p:cNvPr id="7" name="TextBox 6">
            <a:extLst>
              <a:ext uri="{FF2B5EF4-FFF2-40B4-BE49-F238E27FC236}">
                <a16:creationId xmlns:a16="http://schemas.microsoft.com/office/drawing/2014/main" id="{C105EFB3-4ED2-4CDB-9ADD-F2DCF2E9D097}"/>
              </a:ext>
            </a:extLst>
          </p:cNvPr>
          <p:cNvSpPr txBox="1"/>
          <p:nvPr/>
        </p:nvSpPr>
        <p:spPr>
          <a:xfrm>
            <a:off x="752475" y="1114425"/>
            <a:ext cx="7784171" cy="646331"/>
          </a:xfrm>
          <a:prstGeom prst="rect">
            <a:avLst/>
          </a:prstGeom>
          <a:noFill/>
        </p:spPr>
        <p:txBody>
          <a:bodyPr wrap="square" rtlCol="0">
            <a:spAutoFit/>
          </a:bodyPr>
          <a:lstStyle/>
          <a:p>
            <a:r>
              <a:rPr lang="en-US" dirty="0"/>
              <a:t>In this section, we compare our proposed method with the original PPF method in the UWA dataset, the synthetic dataset and the real dataset.</a:t>
            </a:r>
            <a:endParaRPr lang="ru-RU" dirty="0"/>
          </a:p>
        </p:txBody>
      </p:sp>
      <p:pic>
        <p:nvPicPr>
          <p:cNvPr id="10" name="Picture 9">
            <a:extLst>
              <a:ext uri="{FF2B5EF4-FFF2-40B4-BE49-F238E27FC236}">
                <a16:creationId xmlns:a16="http://schemas.microsoft.com/office/drawing/2014/main" id="{BFD6544C-163E-40B3-B060-27C4E213381C}"/>
              </a:ext>
            </a:extLst>
          </p:cNvPr>
          <p:cNvPicPr>
            <a:picLocks noChangeAspect="1"/>
          </p:cNvPicPr>
          <p:nvPr/>
        </p:nvPicPr>
        <p:blipFill>
          <a:blip r:embed="rId3"/>
          <a:stretch>
            <a:fillRect/>
          </a:stretch>
        </p:blipFill>
        <p:spPr>
          <a:xfrm>
            <a:off x="896060" y="2204317"/>
            <a:ext cx="7497000" cy="3217643"/>
          </a:xfrm>
          <a:prstGeom prst="rect">
            <a:avLst/>
          </a:prstGeom>
        </p:spPr>
      </p:pic>
    </p:spTree>
    <p:extLst>
      <p:ext uri="{BB962C8B-B14F-4D97-AF65-F5344CB8AC3E}">
        <p14:creationId xmlns:p14="http://schemas.microsoft.com/office/powerpoint/2010/main" val="26382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27314"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Discussions </a:t>
            </a:r>
            <a:endParaRPr lang="ru-RU" dirty="0">
              <a:solidFill>
                <a:schemeClr val="bg1"/>
              </a:solidFill>
              <a:latin typeface="Elektra Text Pro" panose="02000503030000020004" pitchFamily="50" charset="-52"/>
            </a:endParaRPr>
          </a:p>
        </p:txBody>
      </p:sp>
      <p:sp>
        <p:nvSpPr>
          <p:cNvPr id="4" name="TextBox 3"/>
          <p:cNvSpPr txBox="1"/>
          <p:nvPr/>
        </p:nvSpPr>
        <p:spPr>
          <a:xfrm>
            <a:off x="8067539" y="6332760"/>
            <a:ext cx="469107" cy="369332"/>
          </a:xfrm>
          <a:prstGeom prst="rect">
            <a:avLst/>
          </a:prstGeom>
          <a:noFill/>
        </p:spPr>
        <p:txBody>
          <a:bodyPr wrap="square" rtlCol="0">
            <a:spAutoFit/>
          </a:bodyPr>
          <a:lstStyle/>
          <a:p>
            <a:pPr algn="ctr"/>
            <a:fld id="{C9156311-AE7B-4094-9C24-FFA6C7C93F83}" type="slidenum">
              <a:rPr lang="ru-RU" smtClean="0">
                <a:solidFill>
                  <a:schemeClr val="bg1"/>
                </a:solidFill>
                <a:latin typeface="Elektra Medium Pro" panose="02000803000000020004" pitchFamily="50" charset="-52"/>
              </a:rPr>
              <a:pPr algn="ctr"/>
              <a:t>8</a:t>
            </a:fld>
            <a:endParaRPr lang="ru-RU" dirty="0">
              <a:solidFill>
                <a:schemeClr val="bg1"/>
              </a:solidFill>
              <a:latin typeface="Elektra Medium Pro" panose="02000803000000020004" pitchFamily="50" charset="-52"/>
            </a:endParaRPr>
          </a:p>
        </p:txBody>
      </p:sp>
      <p:sp>
        <p:nvSpPr>
          <p:cNvPr id="2" name="TextBox 1"/>
          <p:cNvSpPr txBox="1"/>
          <p:nvPr/>
        </p:nvSpPr>
        <p:spPr>
          <a:xfrm>
            <a:off x="827314" y="1229161"/>
            <a:ext cx="4449536" cy="2862322"/>
          </a:xfrm>
          <a:prstGeom prst="rect">
            <a:avLst/>
          </a:prstGeom>
          <a:noFill/>
        </p:spPr>
        <p:txBody>
          <a:bodyPr wrap="square" rtlCol="0">
            <a:spAutoFit/>
          </a:bodyPr>
          <a:lstStyle/>
          <a:p>
            <a:pPr marL="342900" indent="-342900">
              <a:buAutoNum type="arabicPeriod"/>
            </a:pPr>
            <a:r>
              <a:rPr lang="en-US" dirty="0"/>
              <a:t>Advantages and disadvantages of using the function of a stably observed pair of points for recognizing and evaluating the position of 3D objects. </a:t>
            </a:r>
          </a:p>
          <a:p>
            <a:pPr marL="342900" indent="-342900">
              <a:buAutoNum type="arabicPeriod"/>
            </a:pPr>
            <a:r>
              <a:rPr lang="en-US" dirty="0"/>
              <a:t>Comparative analysis with other methods of recognizing and estimating the position of 3D objects from a point cloud</a:t>
            </a:r>
          </a:p>
          <a:p>
            <a:pPr marL="342900" indent="-342900">
              <a:buAutoNum type="arabicPeriod"/>
            </a:pPr>
            <a:r>
              <a:rPr lang="en-US" dirty="0"/>
              <a:t>Using the function of a stably observed pair of points for the task of navigation and localization in real time. </a:t>
            </a:r>
            <a:endParaRPr lang="ru-RU" dirty="0"/>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1" y="3541896"/>
            <a:ext cx="3583646" cy="2506479"/>
          </a:xfrm>
          <a:prstGeom prst="rect">
            <a:avLst/>
          </a:prstGeom>
        </p:spPr>
      </p:pic>
    </p:spTree>
    <p:extLst>
      <p:ext uri="{BB962C8B-B14F-4D97-AF65-F5344CB8AC3E}">
        <p14:creationId xmlns:p14="http://schemas.microsoft.com/office/powerpoint/2010/main" val="413796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27314"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Conclusion </a:t>
            </a:r>
            <a:endParaRPr lang="ru-RU" dirty="0">
              <a:solidFill>
                <a:schemeClr val="bg1"/>
              </a:solidFill>
              <a:latin typeface="Elektra Text Pro" panose="02000503030000020004" pitchFamily="50" charset="-52"/>
            </a:endParaRPr>
          </a:p>
        </p:txBody>
      </p:sp>
      <p:sp>
        <p:nvSpPr>
          <p:cNvPr id="4" name="TextBox 3"/>
          <p:cNvSpPr txBox="1"/>
          <p:nvPr/>
        </p:nvSpPr>
        <p:spPr>
          <a:xfrm>
            <a:off x="8067539" y="6332760"/>
            <a:ext cx="469107" cy="369332"/>
          </a:xfrm>
          <a:prstGeom prst="rect">
            <a:avLst/>
          </a:prstGeom>
          <a:noFill/>
        </p:spPr>
        <p:txBody>
          <a:bodyPr wrap="square" rtlCol="0">
            <a:spAutoFit/>
          </a:bodyPr>
          <a:lstStyle/>
          <a:p>
            <a:pPr algn="ctr"/>
            <a:fld id="{C9156311-AE7B-4094-9C24-FFA6C7C93F83}" type="slidenum">
              <a:rPr lang="ru-RU" smtClean="0">
                <a:solidFill>
                  <a:schemeClr val="bg1"/>
                </a:solidFill>
                <a:latin typeface="Elektra Medium Pro" panose="02000803000000020004" pitchFamily="50" charset="-52"/>
              </a:rPr>
              <a:pPr algn="ctr"/>
              <a:t>9</a:t>
            </a:fld>
            <a:endParaRPr lang="ru-RU" dirty="0">
              <a:solidFill>
                <a:schemeClr val="bg1"/>
              </a:solidFill>
              <a:latin typeface="Elektra Medium Pro" panose="02000803000000020004" pitchFamily="50" charset="-52"/>
            </a:endParaRPr>
          </a:p>
        </p:txBody>
      </p:sp>
      <p:sp>
        <p:nvSpPr>
          <p:cNvPr id="2" name="TextBox 1"/>
          <p:cNvSpPr txBox="1"/>
          <p:nvPr/>
        </p:nvSpPr>
        <p:spPr>
          <a:xfrm>
            <a:off x="1393878" y="1193488"/>
            <a:ext cx="6521261" cy="2308324"/>
          </a:xfrm>
          <a:prstGeom prst="rect">
            <a:avLst/>
          </a:prstGeom>
          <a:noFill/>
        </p:spPr>
        <p:txBody>
          <a:bodyPr wrap="square" rtlCol="0">
            <a:spAutoFit/>
          </a:bodyPr>
          <a:lstStyle/>
          <a:p>
            <a:pPr algn="just"/>
            <a:r>
              <a:rPr lang="en-US" dirty="0"/>
              <a:t>-   We propose a novel strategy to build a global model description                based on point pair features and Hough- like voting. </a:t>
            </a:r>
          </a:p>
          <a:p>
            <a:pPr marL="285750" indent="-285750" algn="just">
              <a:buFontTx/>
              <a:buChar char="-"/>
            </a:pPr>
            <a:r>
              <a:rPr lang="en-US" dirty="0"/>
              <a:t>We analyze the observability of the model points according to the </a:t>
            </a:r>
            <a:r>
              <a:rPr lang="en-US" dirty="0" err="1"/>
              <a:t>multiview</a:t>
            </a:r>
            <a:r>
              <a:rPr lang="en-US" dirty="0"/>
              <a:t> rendering strategy and extract point pair features from stably observed points. </a:t>
            </a:r>
          </a:p>
          <a:p>
            <a:pPr marL="285750" indent="-285750" algn="just">
              <a:buFontTx/>
              <a:buChar char="-"/>
            </a:pPr>
            <a:r>
              <a:rPr lang="en-US" dirty="0"/>
              <a:t>The experimental results on UWA, synthetic and real scene datasets demonstrate that the proposed method achieves a better trade-off between speed and recognition performance.</a:t>
            </a:r>
            <a:endParaRPr lang="ru-RU" dirty="0"/>
          </a:p>
        </p:txBody>
      </p:sp>
      <p:pic>
        <p:nvPicPr>
          <p:cNvPr id="4098" name="Picture 2" descr="Как написать заключение в курсовой работе">
            <a:extLst>
              <a:ext uri="{FF2B5EF4-FFF2-40B4-BE49-F238E27FC236}">
                <a16:creationId xmlns:a16="http://schemas.microsoft.com/office/drawing/2014/main" id="{B7B7C09D-B2FB-48CB-A00F-554B3C69B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758" y="3757613"/>
            <a:ext cx="28575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650471"/>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791</TotalTime>
  <Words>391</Words>
  <Application>Microsoft Office PowerPoint</Application>
  <PresentationFormat>On-screen Show (4:3)</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Elektra Medium Pro</vt:lpstr>
      <vt:lpstr>Elektra Text Pro</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Степанов</dc:creator>
  <cp:lastModifiedBy>B3H4uK .</cp:lastModifiedBy>
  <cp:revision>51</cp:revision>
  <dcterms:created xsi:type="dcterms:W3CDTF">2016-03-09T10:31:39Z</dcterms:created>
  <dcterms:modified xsi:type="dcterms:W3CDTF">2024-04-25T07:20:19Z</dcterms:modified>
</cp:coreProperties>
</file>