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gif" ContentType="image/gif"/>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2" r:id="rId4"/>
    <p:sldId id="261" r:id="rId5"/>
    <p:sldId id="266" r:id="rId6"/>
    <p:sldId id="271" r:id="rId7"/>
    <p:sldId id="270" r:id="rId8"/>
    <p:sldId id="277" r:id="rId9"/>
    <p:sldId id="269" r:id="rId10"/>
    <p:sldId id="273" r:id="rId11"/>
    <p:sldId id="264" r:id="rId12"/>
    <p:sldId id="268" r:id="rId13"/>
    <p:sldId id="274" r:id="rId14"/>
    <p:sldId id="275" r:id="rId15"/>
    <p:sldId id="260" r:id="rId16"/>
    <p:sldId id="259" r:id="rId17"/>
    <p:sldId id="265" r:id="rId18"/>
    <p:sldId id="276" r:id="rId19"/>
    <p:sldId id="267" r:id="rId20"/>
    <p:sldId id="258"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794" autoAdjust="0"/>
    <p:restoredTop sz="94660"/>
  </p:normalViewPr>
  <p:slideViewPr>
    <p:cSldViewPr>
      <p:cViewPr>
        <p:scale>
          <a:sx n="100" d="100"/>
          <a:sy n="100" d="100"/>
        </p:scale>
        <p:origin x="-1290" y="20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32A7ACC5-D99B-41E8-A371-ED354D8BE72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A7ACC5-D99B-41E8-A371-ED354D8BE72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A7ACC5-D99B-41E8-A371-ED354D8BE72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2A7ACC5-D99B-41E8-A371-ED354D8BE72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2A7ACC5-D99B-41E8-A371-ED354D8BE722}" type="datetimeFigureOut">
              <a:rPr lang="en-US" smtClean="0"/>
              <a:t>4/4/2024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2A7ACC5-D99B-41E8-A371-ED354D8BE722}"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32A7ACC5-D99B-41E8-A371-ED354D8BE722}" type="datetimeFigureOut">
              <a:rPr lang="en-US" smtClean="0"/>
              <a:t>4/4/2024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32A7ACC5-D99B-41E8-A371-ED354D8BE722}" type="datetimeFigureOut">
              <a:rPr lang="en-US" smtClean="0"/>
              <a:t>4/4/2024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2A7ACC5-D99B-41E8-A371-ED354D8BE722}" type="datetimeFigureOut">
              <a:rPr lang="en-US" smtClean="0"/>
              <a:t>4/4/2024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7ACC5-D99B-41E8-A371-ED354D8BE722}"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32A7ACC5-D99B-41E8-A371-ED354D8BE722}" type="datetimeFigureOut">
              <a:rPr lang="en-US" smtClean="0"/>
              <a:t>4/4/2024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BA4422-CAB0-4703-A28A-5A662B856D9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2A7ACC5-D99B-41E8-A371-ED354D8BE722}" type="datetimeFigureOut">
              <a:rPr lang="en-US" smtClean="0"/>
              <a:t>4/4/2024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BA4422-CAB0-4703-A28A-5A662B856D9E}"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us.norton.com/blog/malware/spyware"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us.norton.com/blog/malware/what-is-a-computer-virus"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smtClean="0"/>
              <a:t>PROJECT TITLE: </a:t>
            </a:r>
            <a:r>
              <a:rPr lang="en-US" dirty="0" smtClean="0">
                <a:solidFill>
                  <a:srgbClr val="00B050"/>
                </a:solidFill>
              </a:rPr>
              <a:t>KEYLOGGER AND SECURITY</a:t>
            </a:r>
            <a:endParaRPr lang="en-US" dirty="0">
              <a:solidFill>
                <a:srgbClr val="00B050"/>
              </a:solidFill>
            </a:endParaRPr>
          </a:p>
        </p:txBody>
      </p:sp>
      <p:sp>
        <p:nvSpPr>
          <p:cNvPr id="5" name="Subtitle 4"/>
          <p:cNvSpPr>
            <a:spLocks noGrp="1"/>
          </p:cNvSpPr>
          <p:nvPr>
            <p:ph type="subTitle" idx="1"/>
          </p:nvPr>
        </p:nvSpPr>
        <p:spPr/>
        <p:txBody>
          <a:bodyPr>
            <a:normAutofit/>
          </a:bodyPr>
          <a:lstStyle/>
          <a:p>
            <a:pPr algn="l"/>
            <a:r>
              <a:rPr lang="en-US" sz="2000" dirty="0" smtClean="0">
                <a:solidFill>
                  <a:schemeClr val="tx1"/>
                </a:solidFill>
              </a:rPr>
              <a:t>Presented By:   </a:t>
            </a:r>
            <a:r>
              <a:rPr lang="en-US" sz="2000" dirty="0" err="1" smtClean="0">
                <a:solidFill>
                  <a:schemeClr val="tx1"/>
                </a:solidFill>
              </a:rPr>
              <a:t>Ramprasath</a:t>
            </a:r>
            <a:r>
              <a:rPr lang="en-US" sz="2000" dirty="0" smtClean="0">
                <a:solidFill>
                  <a:schemeClr val="tx1"/>
                </a:solidFill>
              </a:rPr>
              <a:t> M K </a:t>
            </a:r>
          </a:p>
          <a:p>
            <a:pPr algn="l"/>
            <a:r>
              <a:rPr lang="en-US" sz="2000" dirty="0" smtClean="0">
                <a:solidFill>
                  <a:schemeClr val="tx1"/>
                </a:solidFill>
              </a:rPr>
              <a:t>College:  </a:t>
            </a:r>
            <a:r>
              <a:rPr lang="en-US" sz="2000" dirty="0" err="1" smtClean="0">
                <a:solidFill>
                  <a:schemeClr val="tx1"/>
                </a:solidFill>
              </a:rPr>
              <a:t>Anjalai</a:t>
            </a:r>
            <a:r>
              <a:rPr lang="en-US" sz="2000" dirty="0" smtClean="0">
                <a:solidFill>
                  <a:schemeClr val="tx1"/>
                </a:solidFill>
              </a:rPr>
              <a:t> </a:t>
            </a:r>
            <a:r>
              <a:rPr lang="en-US" sz="2000" dirty="0" err="1" smtClean="0">
                <a:solidFill>
                  <a:schemeClr val="tx1"/>
                </a:solidFill>
              </a:rPr>
              <a:t>Ammal</a:t>
            </a:r>
            <a:r>
              <a:rPr lang="en-US" sz="2000" dirty="0" smtClean="0">
                <a:solidFill>
                  <a:schemeClr val="tx1"/>
                </a:solidFill>
              </a:rPr>
              <a:t> </a:t>
            </a:r>
            <a:r>
              <a:rPr lang="en-US" sz="2000" dirty="0" err="1" smtClean="0">
                <a:solidFill>
                  <a:schemeClr val="tx1"/>
                </a:solidFill>
              </a:rPr>
              <a:t>Mahalingam</a:t>
            </a:r>
            <a:r>
              <a:rPr lang="en-US" sz="2000" dirty="0" smtClean="0">
                <a:solidFill>
                  <a:schemeClr val="tx1"/>
                </a:solidFill>
              </a:rPr>
              <a:t> Engineering College</a:t>
            </a:r>
          </a:p>
          <a:p>
            <a:pPr algn="l"/>
            <a:r>
              <a:rPr lang="en-US" sz="2000" dirty="0" smtClean="0">
                <a:solidFill>
                  <a:schemeClr val="tx1"/>
                </a:solidFill>
              </a:rPr>
              <a:t>Department:  Information Technology</a:t>
            </a:r>
            <a:endParaRPr lang="en-US" sz="20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4. Kernel-Level Protection: </a:t>
            </a:r>
            <a:r>
              <a:rPr lang="en-US" dirty="0" smtClean="0"/>
              <a:t>Some security solutions implement algorithms at the kernel level to protect against keyloggers. These algorithms monitor system calls and processes at a low level to detect and prevent unauthorized access to keyboard input.</a:t>
            </a:r>
          </a:p>
          <a:p>
            <a:endParaRPr lang="en-US" dirty="0"/>
          </a:p>
          <a:p>
            <a:r>
              <a:rPr lang="en-US" b="1" dirty="0" smtClean="0"/>
              <a:t>5. Biometric Authentication: </a:t>
            </a:r>
            <a:r>
              <a:rPr lang="en-US" dirty="0" smtClean="0"/>
              <a:t>Biometric authentication methods such as fingerprint scanners or facial recognition can prevent keyloggers from capturing login credentials since they rely on unique biological traits rather than typed passwords.</a:t>
            </a:r>
          </a:p>
          <a:p>
            <a:pPr>
              <a:buNone/>
            </a:pPr>
            <a:endParaRPr lang="en-US" dirty="0" smtClean="0"/>
          </a:p>
          <a:p>
            <a:r>
              <a:rPr lang="en-US" b="1" dirty="0" smtClean="0"/>
              <a:t>6. Secure Password Managers: </a:t>
            </a:r>
            <a:r>
              <a:rPr lang="en-US" dirty="0" smtClean="0"/>
              <a:t>Password managers utilize encryption algorithms to store and manage passwords securely. By auto filling login credentials, they prevent users from typing passwords directly into potentially compromised environments where keyloggers may be present.</a:t>
            </a:r>
          </a:p>
          <a:p>
            <a:endParaRPr lang="en-US" dirty="0" smtClean="0"/>
          </a:p>
          <a:p>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l"/>
            <a:r>
              <a:rPr lang="en-US" dirty="0" smtClean="0"/>
              <a:t>REQUIREMENTS INSTALLATION FOR EXECUTION OF KEYLOGGER</a:t>
            </a:r>
            <a:endParaRPr lang="en-US" dirty="0"/>
          </a:p>
        </p:txBody>
      </p:sp>
      <p:sp>
        <p:nvSpPr>
          <p:cNvPr id="3" name="Content Placeholder 2"/>
          <p:cNvSpPr>
            <a:spLocks noGrp="1"/>
          </p:cNvSpPr>
          <p:nvPr>
            <p:ph idx="1"/>
          </p:nvPr>
        </p:nvSpPr>
        <p:spPr/>
        <p:txBody>
          <a:bodyPr/>
          <a:lstStyle/>
          <a:p>
            <a:endParaRPr lang="en-US" dirty="0" smtClean="0"/>
          </a:p>
          <a:p>
            <a:r>
              <a:rPr lang="en-US" dirty="0" smtClean="0"/>
              <a:t>The ‘requirements.txt’ file:</a:t>
            </a:r>
          </a:p>
          <a:p>
            <a:pPr lvl="1"/>
            <a:r>
              <a:rPr lang="en-US" dirty="0"/>
              <a:t>p</a:t>
            </a:r>
            <a:r>
              <a:rPr lang="en-US" dirty="0" smtClean="0"/>
              <a:t>ynput</a:t>
            </a:r>
          </a:p>
          <a:p>
            <a:pPr lvl="1"/>
            <a:r>
              <a:rPr lang="en-US" dirty="0" smtClean="0"/>
              <a:t>Jsonlib</a:t>
            </a:r>
          </a:p>
          <a:p>
            <a:pPr lvl="1">
              <a:buNone/>
            </a:pPr>
            <a:endParaRPr lang="en-US" dirty="0" smtClean="0"/>
          </a:p>
          <a:p>
            <a:r>
              <a:rPr lang="en-US" dirty="0" smtClean="0"/>
              <a:t>Install ‘requirements.txt’ file:</a:t>
            </a:r>
          </a:p>
          <a:p>
            <a:pPr lvl="1"/>
            <a:r>
              <a:rPr lang="en-US" dirty="0" smtClean="0"/>
              <a:t>pip install -r requirements.txt</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OUTPUT</a:t>
            </a:r>
            <a:endParaRPr lang="en-US" dirty="0"/>
          </a:p>
        </p:txBody>
      </p:sp>
      <p:pic>
        <p:nvPicPr>
          <p:cNvPr id="2052" name="Picture 4" descr="H:\keylogger\screenshots\before_running_keylogger.PNG"/>
          <p:cNvPicPr>
            <a:picLocks noGrp="1" noChangeAspect="1" noChangeArrowheads="1"/>
          </p:cNvPicPr>
          <p:nvPr>
            <p:ph idx="1"/>
          </p:nvPr>
        </p:nvPicPr>
        <p:blipFill>
          <a:blip r:embed="rId2"/>
          <a:srcRect/>
          <a:stretch>
            <a:fillRect/>
          </a:stretch>
        </p:blipFill>
        <p:spPr bwMode="auto">
          <a:xfrm>
            <a:off x="1023922" y="1600200"/>
            <a:ext cx="7096156" cy="4525963"/>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Picture 2" descr="H:\keylogger\screenshots\keylogger_py_file.PNG"/>
          <p:cNvPicPr>
            <a:picLocks noGrp="1" noChangeAspect="1" noChangeArrowheads="1"/>
          </p:cNvPicPr>
          <p:nvPr>
            <p:ph idx="1"/>
          </p:nvPr>
        </p:nvPicPr>
        <p:blipFill>
          <a:blip r:embed="rId2"/>
          <a:srcRect/>
          <a:stretch>
            <a:fillRect/>
          </a:stretch>
        </p:blipFill>
        <p:spPr bwMode="auto">
          <a:xfrm>
            <a:off x="2019903" y="1600200"/>
            <a:ext cx="5104193" cy="4525963"/>
          </a:xfrm>
          <a:prstGeom prst="rect">
            <a:avLst/>
          </a:prstGeom>
          <a:noFill/>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074" name="Picture 2" descr="H:\keylogger\screenshots\before_keylogger_execution.PNG"/>
          <p:cNvPicPr>
            <a:picLocks noGrp="1" noChangeAspect="1" noChangeArrowheads="1"/>
          </p:cNvPicPr>
          <p:nvPr>
            <p:ph idx="1"/>
          </p:nvPr>
        </p:nvPicPr>
        <p:blipFill>
          <a:blip r:embed="rId2"/>
          <a:srcRect/>
          <a:stretch>
            <a:fillRect/>
          </a:stretch>
        </p:blipFill>
        <p:spPr bwMode="auto">
          <a:xfrm>
            <a:off x="457200" y="1651476"/>
            <a:ext cx="8229600" cy="442341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098" name="Picture 2" descr="H:\keylogger\screenshots\screenshot4.PNG"/>
          <p:cNvPicPr>
            <a:picLocks noGrp="1" noChangeAspect="1" noChangeArrowheads="1"/>
          </p:cNvPicPr>
          <p:nvPr>
            <p:ph idx="1"/>
          </p:nvPr>
        </p:nvPicPr>
        <p:blipFill>
          <a:blip r:embed="rId2"/>
          <a:srcRect/>
          <a:stretch>
            <a:fillRect/>
          </a:stretch>
        </p:blipFill>
        <p:spPr bwMode="auto">
          <a:xfrm>
            <a:off x="2459007" y="1600200"/>
            <a:ext cx="4225986" cy="4525963"/>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5122" name="Picture 2" descr="H:\keylogger\screenshots\screenshot5.PNG"/>
          <p:cNvPicPr>
            <a:picLocks noGrp="1" noChangeAspect="1" noChangeArrowheads="1"/>
          </p:cNvPicPr>
          <p:nvPr>
            <p:ph idx="1"/>
          </p:nvPr>
        </p:nvPicPr>
        <p:blipFill>
          <a:blip r:embed="rId2"/>
          <a:srcRect/>
          <a:stretch>
            <a:fillRect/>
          </a:stretch>
        </p:blipFill>
        <p:spPr bwMode="auto">
          <a:xfrm>
            <a:off x="2406467" y="1600200"/>
            <a:ext cx="4331065" cy="4525963"/>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146" name="Picture 2" descr="H:\keylogger\screenshots\screenshot6.PNG"/>
          <p:cNvPicPr>
            <a:picLocks noGrp="1" noChangeAspect="1" noChangeArrowheads="1"/>
          </p:cNvPicPr>
          <p:nvPr>
            <p:ph idx="1"/>
          </p:nvPr>
        </p:nvPicPr>
        <p:blipFill>
          <a:blip r:embed="rId2"/>
          <a:srcRect/>
          <a:stretch>
            <a:fillRect/>
          </a:stretch>
        </p:blipFill>
        <p:spPr bwMode="auto">
          <a:xfrm>
            <a:off x="2464089" y="1600200"/>
            <a:ext cx="4215822" cy="4525963"/>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7170" name="Picture 2" descr="H:\keylogger\screenshots\screenshot7.PNG"/>
          <p:cNvPicPr>
            <a:picLocks noGrp="1" noChangeAspect="1" noChangeArrowheads="1"/>
          </p:cNvPicPr>
          <p:nvPr>
            <p:ph idx="1"/>
          </p:nvPr>
        </p:nvPicPr>
        <p:blipFill>
          <a:blip r:embed="rId2"/>
          <a:srcRect/>
          <a:stretch>
            <a:fillRect/>
          </a:stretch>
        </p:blipFill>
        <p:spPr bwMode="auto">
          <a:xfrm>
            <a:off x="1140764" y="1600200"/>
            <a:ext cx="6862471" cy="4525963"/>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CONCLUSION</a:t>
            </a:r>
            <a:endParaRPr lang="en-US" dirty="0"/>
          </a:p>
        </p:txBody>
      </p:sp>
      <p:sp>
        <p:nvSpPr>
          <p:cNvPr id="3" name="Content Placeholder 2"/>
          <p:cNvSpPr>
            <a:spLocks noGrp="1"/>
          </p:cNvSpPr>
          <p:nvPr>
            <p:ph idx="1"/>
          </p:nvPr>
        </p:nvSpPr>
        <p:spPr/>
        <p:txBody>
          <a:bodyPr>
            <a:normAutofit fontScale="85000" lnSpcReduction="10000"/>
          </a:bodyPr>
          <a:lstStyle/>
          <a:p>
            <a:r>
              <a:rPr lang="en-US" dirty="0"/>
              <a:t>By implementing antivirus software, regularly updating systems, educating users, utilizing virtual keyboards, monitoring for suspicious activity, strengthening network security, employing encryption, and conducting regular security audits, we can significantly reduce the risk of keyloggers compromising sensitive information. </a:t>
            </a:r>
            <a:endParaRPr lang="en-US" dirty="0" smtClean="0"/>
          </a:p>
          <a:p>
            <a:r>
              <a:rPr lang="en-US" dirty="0" smtClean="0"/>
              <a:t>These </a:t>
            </a:r>
            <a:r>
              <a:rPr lang="en-US" dirty="0"/>
              <a:t>measures help protect user privacy and safeguard against unauthorized access to personal and confidential data, enhancing overall </a:t>
            </a:r>
            <a:r>
              <a:rPr lang="en-US" dirty="0" err="1" smtClean="0"/>
              <a:t>cybersecurity</a:t>
            </a:r>
            <a:r>
              <a:rPr lang="en-US" dirty="0" smtClean="0"/>
              <a:t> </a:t>
            </a:r>
            <a:r>
              <a:rPr lang="en-US" dirty="0"/>
              <a:t>posture.</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WHAT IS KEYLOGGER?</a:t>
            </a:r>
            <a:endParaRPr lang="en-US" dirty="0"/>
          </a:p>
        </p:txBody>
      </p:sp>
      <p:sp>
        <p:nvSpPr>
          <p:cNvPr id="3" name="Content Placeholder 2"/>
          <p:cNvSpPr>
            <a:spLocks noGrp="1"/>
          </p:cNvSpPr>
          <p:nvPr>
            <p:ph idx="1"/>
          </p:nvPr>
        </p:nvSpPr>
        <p:spPr/>
        <p:txBody>
          <a:bodyPr/>
          <a:lstStyle/>
          <a:p>
            <a:r>
              <a:rPr lang="en-US" dirty="0"/>
              <a:t>A </a:t>
            </a:r>
            <a:r>
              <a:rPr lang="en-US" dirty="0">
                <a:solidFill>
                  <a:srgbClr val="FF0000"/>
                </a:solidFill>
              </a:rPr>
              <a:t>keylogger</a:t>
            </a:r>
            <a:r>
              <a:rPr lang="en-US" dirty="0"/>
              <a:t> (or keystroke logger) is a type of </a:t>
            </a:r>
            <a:r>
              <a:rPr lang="en-US" b="1" u="sng" dirty="0">
                <a:hlinkClick r:id="rId2"/>
              </a:rPr>
              <a:t>spyware</a:t>
            </a:r>
            <a:r>
              <a:rPr lang="en-US" dirty="0"/>
              <a:t> that monitors and records what you type on your computer or mobile phone. Keylogging software or hardware can be used to monitor activity for legal or illegal purposes.</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pic>
        <p:nvPicPr>
          <p:cNvPr id="1026" name="Picture 2" descr="H:\New folder\thank-you.gif"/>
          <p:cNvPicPr>
            <a:picLocks noChangeAspect="1" noChangeArrowheads="1" noCrop="1"/>
          </p:cNvPicPr>
          <p:nvPr/>
        </p:nvPicPr>
        <p:blipFill>
          <a:blip r:embed="rId2"/>
          <a:srcRect/>
          <a:stretch>
            <a:fillRect/>
          </a:stretch>
        </p:blipFill>
        <p:spPr bwMode="auto">
          <a:xfrm>
            <a:off x="2286000" y="1371600"/>
            <a:ext cx="4498554" cy="3733800"/>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HOW KEYLOGGER WORKS?</a:t>
            </a:r>
            <a:endParaRPr lang="en-US" dirty="0"/>
          </a:p>
        </p:txBody>
      </p:sp>
      <p:sp>
        <p:nvSpPr>
          <p:cNvPr id="3" name="Content Placeholder 2"/>
          <p:cNvSpPr>
            <a:spLocks noGrp="1"/>
          </p:cNvSpPr>
          <p:nvPr>
            <p:ph idx="1"/>
          </p:nvPr>
        </p:nvSpPr>
        <p:spPr/>
        <p:txBody>
          <a:bodyPr/>
          <a:lstStyle/>
          <a:p>
            <a:r>
              <a:rPr lang="en-US" dirty="0"/>
              <a:t>Keyloggers work by </a:t>
            </a:r>
            <a:r>
              <a:rPr lang="en-US" dirty="0">
                <a:solidFill>
                  <a:srgbClr val="FF0000"/>
                </a:solidFill>
              </a:rPr>
              <a:t>recording the interactions a user has with their keyboard</a:t>
            </a:r>
            <a:r>
              <a:rPr lang="en-US" dirty="0"/>
              <a:t>, allowing someone to access a log of every email, instant message, search query, password, username, or other keyed sequences that a user types.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solidFill>
                  <a:srgbClr val="FF0000"/>
                </a:solidFill>
              </a:rPr>
              <a:t>Keylogging malware</a:t>
            </a:r>
            <a:r>
              <a:rPr lang="en-US" dirty="0"/>
              <a:t> can infect your computer through many of the same mechanisms as other common </a:t>
            </a:r>
            <a:r>
              <a:rPr lang="en-US" b="1" u="sng" dirty="0">
                <a:hlinkClick r:id="rId2"/>
              </a:rPr>
              <a:t>viruses</a:t>
            </a:r>
            <a:r>
              <a:rPr lang="en-US" dirty="0"/>
              <a:t>, but keyloggers can also be intentionally purchased and downloaded.</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OUTLINE:</a:t>
            </a:r>
            <a:endParaRPr lang="en-US" dirty="0"/>
          </a:p>
        </p:txBody>
      </p:sp>
      <p:sp>
        <p:nvSpPr>
          <p:cNvPr id="3" name="Content Placeholder 2"/>
          <p:cNvSpPr>
            <a:spLocks noGrp="1"/>
          </p:cNvSpPr>
          <p:nvPr>
            <p:ph idx="1"/>
          </p:nvPr>
        </p:nvSpPr>
        <p:spPr/>
        <p:txBody>
          <a:bodyPr/>
          <a:lstStyle/>
          <a:p>
            <a:r>
              <a:rPr lang="en-US" dirty="0" smtClean="0"/>
              <a:t>Problem Statement</a:t>
            </a:r>
          </a:p>
          <a:p>
            <a:r>
              <a:rPr lang="en-US" dirty="0" smtClean="0"/>
              <a:t>Proposed Solution</a:t>
            </a:r>
          </a:p>
          <a:p>
            <a:r>
              <a:rPr lang="en-US" dirty="0" smtClean="0"/>
              <a:t>Algorithms Used</a:t>
            </a:r>
          </a:p>
          <a:p>
            <a:r>
              <a:rPr lang="en-US" dirty="0" smtClean="0"/>
              <a:t>Output</a:t>
            </a:r>
          </a:p>
          <a:p>
            <a:r>
              <a:rPr lang="en-US" dirty="0" smtClean="0"/>
              <a:t>Conclusion</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PROBLEM STATEMENT</a:t>
            </a:r>
            <a:endParaRPr lang="en-US" dirty="0"/>
          </a:p>
        </p:txBody>
      </p:sp>
      <p:sp>
        <p:nvSpPr>
          <p:cNvPr id="3" name="Content Placeholder 2"/>
          <p:cNvSpPr>
            <a:spLocks noGrp="1"/>
          </p:cNvSpPr>
          <p:nvPr>
            <p:ph idx="1"/>
          </p:nvPr>
        </p:nvSpPr>
        <p:spPr/>
        <p:txBody>
          <a:bodyPr/>
          <a:lstStyle/>
          <a:p>
            <a:r>
              <a:rPr lang="en-US" dirty="0"/>
              <a:t>Keyloggers are programs or devices that secretly record everything a person types on their computer keyboard. This poses a significant risk as it can capture sensitive information like passwords, credit card numbers, and personal messages without the user's knowledge. Preventing keyloggers is crucial to protect user privacy and prevent unauthorized access to sensitive data.</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PROPOSED SOLUTION</a:t>
            </a:r>
            <a:endParaRPr lang="en-US" dirty="0"/>
          </a:p>
        </p:txBody>
      </p:sp>
      <p:sp>
        <p:nvSpPr>
          <p:cNvPr id="3" name="Content Placeholder 2"/>
          <p:cNvSpPr>
            <a:spLocks noGrp="1"/>
          </p:cNvSpPr>
          <p:nvPr>
            <p:ph idx="1"/>
          </p:nvPr>
        </p:nvSpPr>
        <p:spPr/>
        <p:txBody>
          <a:bodyPr>
            <a:normAutofit fontScale="70000" lnSpcReduction="20000"/>
          </a:bodyPr>
          <a:lstStyle/>
          <a:p>
            <a:r>
              <a:rPr lang="en-US" b="1" dirty="0"/>
              <a:t>Antivirus and Anti-malware Software:</a:t>
            </a:r>
            <a:r>
              <a:rPr lang="en-US" dirty="0"/>
              <a:t> Implement robust antivirus and anti-malware software that can detect and remove keyloggers from the system</a:t>
            </a:r>
            <a:r>
              <a:rPr lang="en-US" dirty="0" smtClean="0"/>
              <a:t>.</a:t>
            </a:r>
          </a:p>
          <a:p>
            <a:endParaRPr lang="en-US" dirty="0"/>
          </a:p>
          <a:p>
            <a:r>
              <a:rPr lang="en-US" b="1" dirty="0"/>
              <a:t>Regular Software Updates:</a:t>
            </a:r>
            <a:r>
              <a:rPr lang="en-US" dirty="0"/>
              <a:t> Ensure that operating systems and applications are regularly updated with the latest security patches to fix vulnerabilities that could be exploited by keyloggers</a:t>
            </a:r>
            <a:r>
              <a:rPr lang="en-US" dirty="0" smtClean="0"/>
              <a:t>.</a:t>
            </a:r>
          </a:p>
          <a:p>
            <a:endParaRPr lang="en-US" dirty="0"/>
          </a:p>
          <a:p>
            <a:r>
              <a:rPr lang="en-US" b="1" dirty="0"/>
              <a:t>Security Awareness Training:</a:t>
            </a:r>
            <a:r>
              <a:rPr lang="en-US" dirty="0"/>
              <a:t> Educate users about the risks of keyloggers and how to recognize and avoid phishing attacks and malicious websites that may distribute keylogger software</a:t>
            </a:r>
            <a:r>
              <a:rPr lang="en-US" dirty="0" smtClean="0"/>
              <a:t>.</a:t>
            </a:r>
          </a:p>
          <a:p>
            <a:endParaRPr lang="en-US" dirty="0"/>
          </a:p>
          <a:p>
            <a:r>
              <a:rPr lang="en-US" b="1" dirty="0"/>
              <a:t>Use of Virtual Keyboards:</a:t>
            </a:r>
            <a:r>
              <a:rPr lang="en-US" dirty="0"/>
              <a:t> Encourage the use of virtual keyboards for entering sensitive information like passwords, as these are immune to keyloggers that capture physical keyboard input.</a:t>
            </a:r>
          </a:p>
          <a:p>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70000" lnSpcReduction="20000"/>
          </a:bodyPr>
          <a:lstStyle/>
          <a:p>
            <a:r>
              <a:rPr lang="en-US" b="1" dirty="0" smtClean="0"/>
              <a:t>Behavioral Monitoring:</a:t>
            </a:r>
            <a:r>
              <a:rPr lang="en-US" dirty="0" smtClean="0"/>
              <a:t> Employ behavioral monitoring tools to detect unusual patterns of activity that may indicate the presence of a keylogger on the system.</a:t>
            </a:r>
          </a:p>
          <a:p>
            <a:endParaRPr lang="en-US" dirty="0" smtClean="0"/>
          </a:p>
          <a:p>
            <a:r>
              <a:rPr lang="en-US" b="1" dirty="0" smtClean="0"/>
              <a:t>Network Security Measures:</a:t>
            </a:r>
            <a:r>
              <a:rPr lang="en-US" dirty="0" smtClean="0"/>
              <a:t> Implement firewalls and network monitoring tools to prevent keyloggers from transmitting captured data to remote servers controlled by attackers.</a:t>
            </a:r>
          </a:p>
          <a:p>
            <a:endParaRPr lang="en-US" dirty="0" smtClean="0"/>
          </a:p>
          <a:p>
            <a:r>
              <a:rPr lang="en-US" b="1" dirty="0" smtClean="0"/>
              <a:t>Encryption:</a:t>
            </a:r>
            <a:r>
              <a:rPr lang="en-US" dirty="0" smtClean="0"/>
              <a:t> Utilize encryption for sensitive data transmission and storage to make it more difficult for keyloggers to capture usable information.</a:t>
            </a:r>
          </a:p>
          <a:p>
            <a:endParaRPr lang="en-US" dirty="0" smtClean="0"/>
          </a:p>
          <a:p>
            <a:r>
              <a:rPr lang="en-US" b="1" dirty="0" smtClean="0"/>
              <a:t>Regular Security Audits:</a:t>
            </a:r>
            <a:r>
              <a:rPr lang="en-US" dirty="0" smtClean="0"/>
              <a:t> Conduct regular security audits to identify and address any vulnerabilities in systems and networks that could be exploited by keyloggers or other malware.</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ALGORITHMS USED</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1. Anomaly Detection: </a:t>
            </a:r>
            <a:r>
              <a:rPr lang="en-US" dirty="0" smtClean="0"/>
              <a:t>Anomaly detection algorithms can monitor user behavior and system activities to identify unusual patterns that may indicate the presence of a keylogger. These algorithms often utilize machine learning techniques to establish normal behavior baselines and detect deviations from it.</a:t>
            </a:r>
          </a:p>
          <a:p>
            <a:pPr>
              <a:buNone/>
            </a:pPr>
            <a:endParaRPr lang="en-US" dirty="0" smtClean="0"/>
          </a:p>
          <a:p>
            <a:r>
              <a:rPr lang="en-US" b="1" dirty="0"/>
              <a:t>2</a:t>
            </a:r>
            <a:r>
              <a:rPr lang="en-US" b="1" dirty="0" smtClean="0"/>
              <a:t>. Heuristic Analysis: </a:t>
            </a:r>
            <a:r>
              <a:rPr lang="en-US" dirty="0" smtClean="0"/>
              <a:t>Heuristic analysis algorithms are used by antivirus and anti-malware software to identify suspicious behavior patterns associated with keyloggers. By analyzing the behavior of programs and processes in real-time, these algorithms can detect and block keylogger activities.</a:t>
            </a:r>
          </a:p>
          <a:p>
            <a:endParaRPr lang="en-US" dirty="0" smtClean="0"/>
          </a:p>
          <a:p>
            <a:r>
              <a:rPr lang="en-US" b="1" dirty="0"/>
              <a:t>3</a:t>
            </a:r>
            <a:r>
              <a:rPr lang="en-US" b="1" dirty="0" smtClean="0"/>
              <a:t>. Secure Input Transmission: </a:t>
            </a:r>
            <a:r>
              <a:rPr lang="en-US" dirty="0" smtClean="0"/>
              <a:t>Algorithms for secure input transmission encrypt keystrokes before they are transmitted from the keyboard to the operating system. This prevents keyloggers from intercepting sensitive keystrokes in transit.</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104</TotalTime>
  <Words>715</Words>
  <Application>Microsoft Office PowerPoint</Application>
  <PresentationFormat>On-screen Show (4:3)</PresentationFormat>
  <Paragraphs>55</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PROJECT TITLE: KEYLOGGER AND SECURITY</vt:lpstr>
      <vt:lpstr>WHAT IS KEYLOGGER?</vt:lpstr>
      <vt:lpstr>HOW KEYLOGGER WORKS?</vt:lpstr>
      <vt:lpstr>Slide 4</vt:lpstr>
      <vt:lpstr>OUTLINE:</vt:lpstr>
      <vt:lpstr>PROBLEM STATEMENT</vt:lpstr>
      <vt:lpstr>PROPOSED SOLUTION</vt:lpstr>
      <vt:lpstr>Slide 8</vt:lpstr>
      <vt:lpstr>ALGORITHMS USED</vt:lpstr>
      <vt:lpstr>Slide 10</vt:lpstr>
      <vt:lpstr>REQUIREMENTS INSTALLATION FOR EXECUTION OF KEYLOGGER</vt:lpstr>
      <vt:lpstr>OUTPUT</vt:lpstr>
      <vt:lpstr>Slide 13</vt:lpstr>
      <vt:lpstr>Slide 14</vt:lpstr>
      <vt:lpstr>Slide 15</vt:lpstr>
      <vt:lpstr>Slide 16</vt:lpstr>
      <vt:lpstr>Slide 17</vt:lpstr>
      <vt:lpstr>Slide 18</vt:lpstr>
      <vt:lpstr>CONCLUSION</vt:lpstr>
      <vt:lpstr>Slide 20</vt:lpstr>
    </vt:vector>
  </TitlesOfParts>
  <Company>college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KEYLOGGER AND SECURITY</dc:title>
  <dc:creator>3IT53</dc:creator>
  <cp:lastModifiedBy>3IT53</cp:lastModifiedBy>
  <cp:revision>78</cp:revision>
  <dcterms:created xsi:type="dcterms:W3CDTF">2024-04-04T04:26:04Z</dcterms:created>
  <dcterms:modified xsi:type="dcterms:W3CDTF">2024-04-04T06:10:31Z</dcterms:modified>
</cp:coreProperties>
</file>