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are to make a web-based recipe generator that allows the client to input ingredients and/or macros that they have and it will output recipes from the internet and internal recipe database that only include those parameters.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0292197b22_3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0292197b22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generator will allow the user to filter using tags to search with dietary restrictions in mind and/or macronutrients, fats, carbs, etc. The generator will also allow the user to create or edit recipes already stored in the site; and have a rating system to show others their thoughts on a recipe. This will overall allow the user to generate a cooking/meal plan of the week that shows what recipes they will cook and for what time each day, depending on the tags and ingredients they input.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0292197b22_1_14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0292197b22_1_1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arenR"/>
            </a:pPr>
            <a:r>
              <a:rPr lang="en"/>
              <a:t>We can search for recipes using constraints such as ingredients, dietary preferences, health conditions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arenR"/>
            </a:pPr>
            <a:r>
              <a:rPr lang="en"/>
              <a:t>The user is allowed to create their own recipes and edit existing ones that they have saved</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arenR"/>
            </a:pPr>
            <a:r>
              <a:rPr lang="en"/>
              <a:t>The user can rate the recipes recommended to them out of 5 stars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0413ed686d_1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0413ed686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User Stories: </a:t>
            </a:r>
            <a:r>
              <a:rPr lang="en"/>
              <a:t>Recipe</a:t>
            </a:r>
            <a:r>
              <a:rPr lang="en"/>
              <a:t> Generator</a:t>
            </a:r>
            <a:endParaRPr/>
          </a:p>
        </p:txBody>
      </p:sp>
      <p:sp>
        <p:nvSpPr>
          <p:cNvPr id="278" name="Google Shape;278;p13"/>
          <p:cNvSpPr txBox="1"/>
          <p:nvPr>
            <p:ph idx="1" type="subTitle"/>
          </p:nvPr>
        </p:nvSpPr>
        <p:spPr>
          <a:xfrm>
            <a:off x="824000" y="3596300"/>
            <a:ext cx="5753100" cy="968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2400"/>
              <a:t>Group 8:</a:t>
            </a:r>
            <a:endParaRPr sz="2400"/>
          </a:p>
          <a:p>
            <a:pPr indent="0" lvl="0" marL="0" rtl="0" algn="l">
              <a:spcBef>
                <a:spcPts val="0"/>
              </a:spcBef>
              <a:spcAft>
                <a:spcPts val="0"/>
              </a:spcAft>
              <a:buNone/>
            </a:pPr>
            <a:r>
              <a:rPr lang="en" sz="2400"/>
              <a:t>Jack Hudson, Shivansh Soni, Daniel Trainor, Lord Custodio</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643525" y="1752550"/>
            <a:ext cx="6786000" cy="21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240"/>
              <a:t>A web application that allows users to generate recipes based on ingredients, macronutrients, or dietary preferences.</a:t>
            </a:r>
            <a:endParaRPr sz="2240"/>
          </a:p>
          <a:p>
            <a:pPr indent="0" lvl="0" marL="0" rtl="0" algn="l">
              <a:spcBef>
                <a:spcPts val="0"/>
              </a:spcBef>
              <a:spcAft>
                <a:spcPts val="0"/>
              </a:spcAft>
              <a:buSzPts val="990"/>
              <a:buNone/>
            </a:pPr>
            <a:r>
              <a:t/>
            </a:r>
            <a:endParaRPr sz="2240"/>
          </a:p>
        </p:txBody>
      </p:sp>
      <p:pic>
        <p:nvPicPr>
          <p:cNvPr id="284" name="Google Shape;284;p14"/>
          <p:cNvPicPr preferRelativeResize="0"/>
          <p:nvPr/>
        </p:nvPicPr>
        <p:blipFill>
          <a:blip r:embed="rId3">
            <a:alphaModFix/>
          </a:blip>
          <a:stretch>
            <a:fillRect/>
          </a:stretch>
        </p:blipFill>
        <p:spPr>
          <a:xfrm>
            <a:off x="7429500" y="307525"/>
            <a:ext cx="1445025" cy="1445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796200" y="525650"/>
            <a:ext cx="7551600" cy="362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Main Feature – Recipe Generation</a:t>
            </a:r>
            <a:endParaRPr sz="2400"/>
          </a:p>
          <a:p>
            <a:pPr indent="0" lvl="0" marL="0" rtl="0" algn="l">
              <a:spcBef>
                <a:spcPts val="0"/>
              </a:spcBef>
              <a:spcAft>
                <a:spcPts val="0"/>
              </a:spcAft>
              <a:buNone/>
            </a:pPr>
            <a:r>
              <a:t/>
            </a:r>
            <a:endParaRPr b="0" sz="2000"/>
          </a:p>
          <a:p>
            <a:pPr indent="0" lvl="0" marL="0" rtl="0" algn="l">
              <a:spcBef>
                <a:spcPts val="0"/>
              </a:spcBef>
              <a:spcAft>
                <a:spcPts val="0"/>
              </a:spcAft>
              <a:buNone/>
            </a:pPr>
            <a:r>
              <a:rPr b="0" lang="en" sz="2000"/>
              <a:t>Input</a:t>
            </a:r>
            <a:endParaRPr b="0" sz="2000"/>
          </a:p>
          <a:p>
            <a:pPr indent="0" lvl="0" marL="0" rtl="0" algn="l">
              <a:spcBef>
                <a:spcPts val="0"/>
              </a:spcBef>
              <a:spcAft>
                <a:spcPts val="0"/>
              </a:spcAft>
              <a:buNone/>
            </a:pPr>
            <a:r>
              <a:t/>
            </a:r>
            <a:endParaRPr b="0" sz="2000"/>
          </a:p>
          <a:p>
            <a:pPr indent="-355600" lvl="0" marL="457200" rtl="0" algn="l">
              <a:spcBef>
                <a:spcPts val="0"/>
              </a:spcBef>
              <a:spcAft>
                <a:spcPts val="0"/>
              </a:spcAft>
              <a:buSzPts val="2000"/>
              <a:buChar char="●"/>
            </a:pPr>
            <a:r>
              <a:rPr b="0" lang="en" sz="2000"/>
              <a:t>Specific ingredients </a:t>
            </a:r>
            <a:endParaRPr b="0" sz="2000"/>
          </a:p>
          <a:p>
            <a:pPr indent="-355600" lvl="0" marL="457200" rtl="0" algn="l">
              <a:spcBef>
                <a:spcPts val="0"/>
              </a:spcBef>
              <a:spcAft>
                <a:spcPts val="0"/>
              </a:spcAft>
              <a:buSzPts val="2000"/>
              <a:buChar char="●"/>
            </a:pPr>
            <a:r>
              <a:rPr b="0" lang="en" sz="2000"/>
              <a:t>Macronutrient preferences</a:t>
            </a:r>
            <a:endParaRPr b="0" sz="2000"/>
          </a:p>
          <a:p>
            <a:pPr indent="-355600" lvl="0" marL="457200" rtl="0" algn="l">
              <a:spcBef>
                <a:spcPts val="0"/>
              </a:spcBef>
              <a:spcAft>
                <a:spcPts val="0"/>
              </a:spcAft>
              <a:buSzPts val="2000"/>
              <a:buChar char="●"/>
            </a:pPr>
            <a:r>
              <a:rPr b="0" lang="en" sz="2000"/>
              <a:t>User allergies &amp; dietary preferences</a:t>
            </a:r>
            <a:endParaRPr b="0" sz="2000"/>
          </a:p>
          <a:p>
            <a:pPr indent="0" lvl="0" marL="0" rtl="0" algn="l">
              <a:spcBef>
                <a:spcPts val="0"/>
              </a:spcBef>
              <a:spcAft>
                <a:spcPts val="0"/>
              </a:spcAft>
              <a:buNone/>
            </a:pPr>
            <a:r>
              <a:t/>
            </a:r>
            <a:endParaRPr b="0" sz="2000"/>
          </a:p>
          <a:p>
            <a:pPr indent="0" lvl="0" marL="0" rtl="0" algn="l">
              <a:spcBef>
                <a:spcPts val="0"/>
              </a:spcBef>
              <a:spcAft>
                <a:spcPts val="0"/>
              </a:spcAft>
              <a:buNone/>
            </a:pPr>
            <a:r>
              <a:rPr b="0" lang="en" sz="2000"/>
              <a:t>Output</a:t>
            </a:r>
            <a:endParaRPr b="0" sz="2000"/>
          </a:p>
          <a:p>
            <a:pPr indent="0" lvl="0" marL="0" rtl="0" algn="l">
              <a:spcBef>
                <a:spcPts val="0"/>
              </a:spcBef>
              <a:spcAft>
                <a:spcPts val="0"/>
              </a:spcAft>
              <a:buNone/>
            </a:pPr>
            <a:r>
              <a:t/>
            </a:r>
            <a:endParaRPr b="0" sz="2000"/>
          </a:p>
          <a:p>
            <a:pPr indent="-355600" lvl="0" marL="457200" rtl="0" algn="l">
              <a:spcBef>
                <a:spcPts val="0"/>
              </a:spcBef>
              <a:spcAft>
                <a:spcPts val="0"/>
              </a:spcAft>
              <a:buSzPts val="2000"/>
              <a:buChar char="●"/>
            </a:pPr>
            <a:r>
              <a:rPr b="0" lang="en" sz="2000"/>
              <a:t>Recipes from internet/APIs</a:t>
            </a:r>
            <a:endParaRPr b="0" sz="2000"/>
          </a:p>
          <a:p>
            <a:pPr indent="-355600" lvl="0" marL="457200" rtl="0" algn="l">
              <a:spcBef>
                <a:spcPts val="0"/>
              </a:spcBef>
              <a:spcAft>
                <a:spcPts val="0"/>
              </a:spcAft>
              <a:buSzPts val="2000"/>
              <a:buChar char="●"/>
            </a:pPr>
            <a:r>
              <a:rPr b="0" lang="en" sz="2000"/>
              <a:t>Recipes from internal recipe database</a:t>
            </a:r>
            <a:endParaRPr b="0" sz="2000"/>
          </a:p>
        </p:txBody>
      </p:sp>
      <p:pic>
        <p:nvPicPr>
          <p:cNvPr id="290" name="Google Shape;290;p15"/>
          <p:cNvPicPr preferRelativeResize="0"/>
          <p:nvPr/>
        </p:nvPicPr>
        <p:blipFill>
          <a:blip r:embed="rId3">
            <a:alphaModFix/>
          </a:blip>
          <a:stretch>
            <a:fillRect/>
          </a:stretch>
        </p:blipFill>
        <p:spPr>
          <a:xfrm>
            <a:off x="6099425" y="1996250"/>
            <a:ext cx="1372175" cy="1372175"/>
          </a:xfrm>
          <a:prstGeom prst="rect">
            <a:avLst/>
          </a:prstGeom>
          <a:noFill/>
          <a:ln>
            <a:noFill/>
          </a:ln>
        </p:spPr>
      </p:pic>
      <p:pic>
        <p:nvPicPr>
          <p:cNvPr id="291" name="Google Shape;291;p15"/>
          <p:cNvPicPr preferRelativeResize="0"/>
          <p:nvPr/>
        </p:nvPicPr>
        <p:blipFill>
          <a:blip r:embed="rId4">
            <a:alphaModFix/>
          </a:blip>
          <a:stretch>
            <a:fillRect/>
          </a:stretch>
        </p:blipFill>
        <p:spPr>
          <a:xfrm>
            <a:off x="7407150" y="525650"/>
            <a:ext cx="1139875" cy="1139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796200" y="947225"/>
            <a:ext cx="7551600" cy="362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Key features</a:t>
            </a:r>
            <a:endParaRPr sz="1100">
              <a:solidFill>
                <a:srgbClr val="000000"/>
              </a:solidFill>
              <a:latin typeface="Arial"/>
              <a:ea typeface="Arial"/>
              <a:cs typeface="Arial"/>
              <a:sym typeface="Arial"/>
            </a:endParaRPr>
          </a:p>
          <a:p>
            <a:pPr indent="-355600" lvl="0" marL="457200" rtl="0" algn="l">
              <a:lnSpc>
                <a:spcPct val="115000"/>
              </a:lnSpc>
              <a:spcBef>
                <a:spcPts val="1200"/>
              </a:spcBef>
              <a:spcAft>
                <a:spcPts val="0"/>
              </a:spcAft>
              <a:buClr>
                <a:srgbClr val="FFFFFF"/>
              </a:buClr>
              <a:buSzPts val="2000"/>
              <a:buFont typeface="Maven Pro"/>
              <a:buChar char="●"/>
            </a:pPr>
            <a:r>
              <a:rPr b="0" lang="en" sz="2000">
                <a:solidFill>
                  <a:srgbClr val="FFFFFF"/>
                </a:solidFill>
              </a:rPr>
              <a:t>Ingredient and macro-based search</a:t>
            </a:r>
            <a:endParaRPr b="0" sz="2000">
              <a:solidFill>
                <a:srgbClr val="FFFFFF"/>
              </a:solidFill>
            </a:endParaRPr>
          </a:p>
          <a:p>
            <a:pPr indent="-355600" lvl="0" marL="457200" rtl="0" algn="l">
              <a:lnSpc>
                <a:spcPct val="115000"/>
              </a:lnSpc>
              <a:spcBef>
                <a:spcPts val="0"/>
              </a:spcBef>
              <a:spcAft>
                <a:spcPts val="0"/>
              </a:spcAft>
              <a:buClr>
                <a:srgbClr val="FFFFFF"/>
              </a:buClr>
              <a:buSzPts val="2000"/>
              <a:buFont typeface="Maven Pro"/>
              <a:buChar char="●"/>
            </a:pPr>
            <a:r>
              <a:rPr b="0" lang="en" sz="2000">
                <a:solidFill>
                  <a:srgbClr val="FFFFFF"/>
                </a:solidFill>
              </a:rPr>
              <a:t>Customizable filtering options (dietary restrictions, carbs, fats, etc.)</a:t>
            </a:r>
            <a:endParaRPr b="0" sz="2000">
              <a:solidFill>
                <a:srgbClr val="FFFFFF"/>
              </a:solidFill>
            </a:endParaRPr>
          </a:p>
          <a:p>
            <a:pPr indent="-355600" lvl="0" marL="457200" rtl="0" algn="l">
              <a:lnSpc>
                <a:spcPct val="115000"/>
              </a:lnSpc>
              <a:spcBef>
                <a:spcPts val="0"/>
              </a:spcBef>
              <a:spcAft>
                <a:spcPts val="0"/>
              </a:spcAft>
              <a:buClr>
                <a:srgbClr val="FFFFFF"/>
              </a:buClr>
              <a:buSzPts val="2000"/>
              <a:buFont typeface="Maven Pro"/>
              <a:buChar char="●"/>
            </a:pPr>
            <a:r>
              <a:rPr b="0" lang="en" sz="2000">
                <a:solidFill>
                  <a:srgbClr val="FFFFFF"/>
                </a:solidFill>
              </a:rPr>
              <a:t>Recipe creation and editing</a:t>
            </a:r>
            <a:endParaRPr b="0" sz="2000">
              <a:solidFill>
                <a:srgbClr val="FFFFFF"/>
              </a:solidFill>
            </a:endParaRPr>
          </a:p>
          <a:p>
            <a:pPr indent="-355600" lvl="0" marL="457200" rtl="0" algn="l">
              <a:lnSpc>
                <a:spcPct val="115000"/>
              </a:lnSpc>
              <a:spcBef>
                <a:spcPts val="0"/>
              </a:spcBef>
              <a:spcAft>
                <a:spcPts val="0"/>
              </a:spcAft>
              <a:buClr>
                <a:srgbClr val="FFFFFF"/>
              </a:buClr>
              <a:buSzPts val="2000"/>
              <a:buFont typeface="Maven Pro"/>
              <a:buChar char="●"/>
            </a:pPr>
            <a:r>
              <a:rPr b="0" lang="en" sz="2000">
                <a:solidFill>
                  <a:srgbClr val="FFFFFF"/>
                </a:solidFill>
              </a:rPr>
              <a:t>Meal planning system</a:t>
            </a:r>
            <a:endParaRPr b="0" sz="2000">
              <a:solidFill>
                <a:srgbClr val="FFFFFF"/>
              </a:solidFill>
            </a:endParaRPr>
          </a:p>
          <a:p>
            <a:pPr indent="-355600" lvl="0" marL="457200" rtl="0" algn="l">
              <a:lnSpc>
                <a:spcPct val="115000"/>
              </a:lnSpc>
              <a:spcBef>
                <a:spcPts val="0"/>
              </a:spcBef>
              <a:spcAft>
                <a:spcPts val="0"/>
              </a:spcAft>
              <a:buClr>
                <a:srgbClr val="FFFFFF"/>
              </a:buClr>
              <a:buSzPts val="2000"/>
              <a:buFont typeface="Maven Pro"/>
              <a:buChar char="●"/>
            </a:pPr>
            <a:r>
              <a:rPr b="0" lang="en" sz="2000">
                <a:solidFill>
                  <a:srgbClr val="FFFFFF"/>
                </a:solidFill>
              </a:rPr>
              <a:t>Rating and feedback system</a:t>
            </a:r>
            <a:endParaRPr b="0" sz="2000">
              <a:solidFill>
                <a:srgbClr val="FFFFFF"/>
              </a:solidFill>
            </a:endParaRPr>
          </a:p>
          <a:p>
            <a:pPr indent="0" lvl="0" marL="457200" rtl="0" algn="l">
              <a:spcBef>
                <a:spcPts val="1200"/>
              </a:spcBef>
              <a:spcAft>
                <a:spcPts val="0"/>
              </a:spcAft>
              <a:buNone/>
            </a:pPr>
            <a:r>
              <a:t/>
            </a:r>
            <a:endParaRPr b="0" sz="2000"/>
          </a:p>
        </p:txBody>
      </p:sp>
      <p:pic>
        <p:nvPicPr>
          <p:cNvPr id="297" name="Google Shape;297;p16"/>
          <p:cNvPicPr preferRelativeResize="0"/>
          <p:nvPr/>
        </p:nvPicPr>
        <p:blipFill>
          <a:blip r:embed="rId3">
            <a:alphaModFix/>
          </a:blip>
          <a:stretch>
            <a:fillRect/>
          </a:stretch>
        </p:blipFill>
        <p:spPr>
          <a:xfrm>
            <a:off x="5421550" y="595275"/>
            <a:ext cx="3312976" cy="943575"/>
          </a:xfrm>
          <a:prstGeom prst="rect">
            <a:avLst/>
          </a:prstGeom>
          <a:noFill/>
          <a:ln>
            <a:noFill/>
          </a:ln>
        </p:spPr>
      </p:pic>
      <p:pic>
        <p:nvPicPr>
          <p:cNvPr id="298" name="Google Shape;298;p16"/>
          <p:cNvPicPr preferRelativeResize="0"/>
          <p:nvPr/>
        </p:nvPicPr>
        <p:blipFill>
          <a:blip r:embed="rId4">
            <a:alphaModFix/>
          </a:blip>
          <a:stretch>
            <a:fillRect/>
          </a:stretch>
        </p:blipFill>
        <p:spPr>
          <a:xfrm>
            <a:off x="5421550" y="2848925"/>
            <a:ext cx="1238025" cy="1238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1:</a:t>
            </a:r>
            <a:endParaRPr/>
          </a:p>
          <a:p>
            <a:pPr indent="0" lvl="0" marL="0" rtl="0" algn="l">
              <a:spcBef>
                <a:spcPts val="0"/>
              </a:spcBef>
              <a:spcAft>
                <a:spcPts val="0"/>
              </a:spcAft>
              <a:buNone/>
            </a:pPr>
            <a:r>
              <a:rPr lang="en"/>
              <a:t>Recipe Generation</a:t>
            </a:r>
            <a:endParaRPr/>
          </a:p>
        </p:txBody>
      </p:sp>
      <p:sp>
        <p:nvSpPr>
          <p:cNvPr id="304" name="Google Shape;304;p17"/>
          <p:cNvSpPr txBox="1"/>
          <p:nvPr>
            <p:ph idx="1" type="body"/>
          </p:nvPr>
        </p:nvSpPr>
        <p:spPr>
          <a:xfrm>
            <a:off x="1303800" y="1643575"/>
            <a:ext cx="72687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 sz="1500"/>
              <a:t>This algorithm will generate recipes based on the parameters set by the user. It will output comprehensive cooking recipes so that the user is informed what, when, and why they are going to cook.</a:t>
            </a:r>
            <a:endParaRPr i="1"/>
          </a:p>
        </p:txBody>
      </p:sp>
      <p:sp>
        <p:nvSpPr>
          <p:cNvPr id="305" name="Google Shape;305;p17"/>
          <p:cNvSpPr txBox="1"/>
          <p:nvPr>
            <p:ph idx="1" type="body"/>
          </p:nvPr>
        </p:nvSpPr>
        <p:spPr>
          <a:xfrm>
            <a:off x="505314" y="2688575"/>
            <a:ext cx="4019100" cy="203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35"/>
              <a:buNone/>
            </a:pPr>
            <a:r>
              <a:rPr b="1" lang="en" sz="1100"/>
              <a:t>Goal: A user looking for recipe suggestions to create a week cooking plan.</a:t>
            </a:r>
            <a:endParaRPr b="1" sz="1100"/>
          </a:p>
          <a:p>
            <a:pPr indent="0" lvl="0" marL="0" rtl="0" algn="l">
              <a:spcBef>
                <a:spcPts val="1200"/>
              </a:spcBef>
              <a:spcAft>
                <a:spcPts val="0"/>
              </a:spcAft>
              <a:buSzPts val="935"/>
              <a:buNone/>
            </a:pPr>
            <a:r>
              <a:rPr b="1" lang="en" sz="1100"/>
              <a:t>Pre-condition: The user has to have their parameters set in their profile already, this includes dietary restrictions, allergens, etc.</a:t>
            </a:r>
            <a:endParaRPr b="1" sz="1100"/>
          </a:p>
          <a:p>
            <a:pPr indent="0" lvl="0" marL="0" rtl="0" algn="l">
              <a:spcBef>
                <a:spcPts val="1200"/>
              </a:spcBef>
              <a:spcAft>
                <a:spcPts val="1200"/>
              </a:spcAft>
              <a:buSzPts val="935"/>
              <a:buNone/>
            </a:pPr>
            <a:r>
              <a:rPr b="1" lang="en" sz="1100"/>
              <a:t>Exception: The user manually selects recipes from the database and doesn’t use the recipe generator</a:t>
            </a:r>
            <a:endParaRPr b="1" sz="1100"/>
          </a:p>
        </p:txBody>
      </p:sp>
      <p:sp>
        <p:nvSpPr>
          <p:cNvPr id="306" name="Google Shape;306;p17"/>
          <p:cNvSpPr txBox="1"/>
          <p:nvPr>
            <p:ph idx="1" type="body"/>
          </p:nvPr>
        </p:nvSpPr>
        <p:spPr>
          <a:xfrm>
            <a:off x="4524186" y="2688575"/>
            <a:ext cx="4114500" cy="20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770"/>
              <a:buNone/>
            </a:pPr>
            <a:r>
              <a:rPr b="1" lang="en" sz="1150"/>
              <a:t>Trigger</a:t>
            </a:r>
            <a:r>
              <a:rPr b="1" lang="en" sz="1150"/>
              <a:t>: </a:t>
            </a:r>
            <a:r>
              <a:rPr b="1" lang="en" sz="1150"/>
              <a:t>The user navigates to the generation tab and asks the program to generate recipes for the meal, day, week, ect</a:t>
            </a:r>
            <a:endParaRPr b="1" sz="1150"/>
          </a:p>
          <a:p>
            <a:pPr indent="0" lvl="0" marL="0" rtl="0" algn="l">
              <a:spcBef>
                <a:spcPts val="1200"/>
              </a:spcBef>
              <a:spcAft>
                <a:spcPts val="0"/>
              </a:spcAft>
              <a:buSzPts val="770"/>
              <a:buNone/>
            </a:pPr>
            <a:r>
              <a:rPr b="1" lang="en" sz="1150"/>
              <a:t>Main success scenario</a:t>
            </a:r>
            <a:r>
              <a:rPr b="1" lang="en" sz="1150"/>
              <a:t>: </a:t>
            </a:r>
            <a:r>
              <a:rPr b="1" lang="en" sz="1150"/>
              <a:t>The program outputs recipe suggestions for each day of the week, depending on the parameters set by the user</a:t>
            </a:r>
            <a:endParaRPr b="1" sz="1150"/>
          </a:p>
          <a:p>
            <a:pPr indent="0" lvl="0" marL="0" rtl="0" algn="l">
              <a:spcBef>
                <a:spcPts val="1200"/>
              </a:spcBef>
              <a:spcAft>
                <a:spcPts val="1200"/>
              </a:spcAft>
              <a:buSzPts val="770"/>
              <a:buNone/>
            </a:pPr>
            <a:r>
              <a:rPr b="1" lang="en" sz="1150"/>
              <a:t>Error scenario: </a:t>
            </a:r>
            <a:r>
              <a:rPr b="1" lang="en" sz="1150"/>
              <a:t>The program outputs recipes that aren’t based on the parameters set by the user</a:t>
            </a:r>
            <a:br>
              <a:rPr b="1" lang="en" sz="1150"/>
            </a:br>
            <a:r>
              <a:rPr b="1" lang="en" sz="1150"/>
              <a:t>The program doesn’t output any recipe, The program crashes</a:t>
            </a:r>
            <a:endParaRPr b="1" sz="11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2- User Inputs Personal Information</a:t>
            </a:r>
            <a:endParaRPr/>
          </a:p>
        </p:txBody>
      </p:sp>
      <p:sp>
        <p:nvSpPr>
          <p:cNvPr id="312" name="Google Shape;312;p18"/>
          <p:cNvSpPr txBox="1"/>
          <p:nvPr>
            <p:ph idx="1" type="body"/>
          </p:nvPr>
        </p:nvSpPr>
        <p:spPr>
          <a:xfrm>
            <a:off x="1186000" y="1597875"/>
            <a:ext cx="34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50">
                <a:solidFill>
                  <a:srgbClr val="000000"/>
                </a:solidFill>
              </a:rPr>
              <a:t>Goal: The user interacts with the front end to input personal information relevant to the application. Must include weight, height, allergies, dietary preferences, health conditions, and other potentially useful details. The information is then sent and stored in a user database to be accessed in the future to create relevant suggestions</a:t>
            </a:r>
            <a:endParaRPr b="1" sz="1250">
              <a:solidFill>
                <a:srgbClr val="000000"/>
              </a:solidFill>
            </a:endParaRPr>
          </a:p>
          <a:p>
            <a:pPr indent="457200" lvl="0" marL="0" rtl="0" algn="l">
              <a:spcBef>
                <a:spcPts val="0"/>
              </a:spcBef>
              <a:spcAft>
                <a:spcPts val="0"/>
              </a:spcAft>
              <a:buNone/>
            </a:pPr>
            <a:r>
              <a:t/>
            </a:r>
            <a:endParaRPr b="1" sz="1250">
              <a:solidFill>
                <a:srgbClr val="000000"/>
              </a:solidFill>
            </a:endParaRPr>
          </a:p>
          <a:p>
            <a:pPr indent="0" lvl="0" marL="0" rtl="0" algn="l">
              <a:spcBef>
                <a:spcPts val="0"/>
              </a:spcBef>
              <a:spcAft>
                <a:spcPts val="0"/>
              </a:spcAft>
              <a:buNone/>
            </a:pPr>
            <a:r>
              <a:rPr b="1" lang="en" sz="1250">
                <a:solidFill>
                  <a:srgbClr val="000000"/>
                </a:solidFill>
              </a:rPr>
              <a:t>Pre/post conditions: An account has to have already been created</a:t>
            </a:r>
            <a:endParaRPr b="1" sz="1250">
              <a:solidFill>
                <a:srgbClr val="000000"/>
              </a:solidFill>
            </a:endParaRPr>
          </a:p>
          <a:p>
            <a:pPr indent="0" lvl="0" marL="0" rtl="0" algn="l">
              <a:spcBef>
                <a:spcPts val="0"/>
              </a:spcBef>
              <a:spcAft>
                <a:spcPts val="0"/>
              </a:spcAft>
              <a:buNone/>
            </a:pPr>
            <a:r>
              <a:t/>
            </a:r>
            <a:endParaRPr b="1" sz="1250">
              <a:solidFill>
                <a:srgbClr val="000000"/>
              </a:solidFill>
            </a:endParaRPr>
          </a:p>
          <a:p>
            <a:pPr indent="0" lvl="0" marL="0" rtl="0" algn="l">
              <a:spcBef>
                <a:spcPts val="0"/>
              </a:spcBef>
              <a:spcAft>
                <a:spcPts val="0"/>
              </a:spcAft>
              <a:buNone/>
            </a:pPr>
            <a:r>
              <a:rPr b="1" lang="en" sz="1250">
                <a:solidFill>
                  <a:srgbClr val="000000"/>
                </a:solidFill>
              </a:rPr>
              <a:t>Exceptions:	N/A, They must include this information for the algorithm to work</a:t>
            </a:r>
            <a:endParaRPr b="1" sz="1250"/>
          </a:p>
        </p:txBody>
      </p:sp>
      <p:sp>
        <p:nvSpPr>
          <p:cNvPr id="313" name="Google Shape;313;p18"/>
          <p:cNvSpPr txBox="1"/>
          <p:nvPr>
            <p:ph idx="2" type="body"/>
          </p:nvPr>
        </p:nvSpPr>
        <p:spPr>
          <a:xfrm>
            <a:off x="4848150" y="1597875"/>
            <a:ext cx="3430500" cy="31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50">
                <a:solidFill>
                  <a:srgbClr val="000000"/>
                </a:solidFill>
              </a:rPr>
              <a:t>Trigger: The user went into their profile page to add more information about themselves</a:t>
            </a:r>
            <a:endParaRPr b="1" sz="1250">
              <a:solidFill>
                <a:srgbClr val="000000"/>
              </a:solidFill>
            </a:endParaRPr>
          </a:p>
          <a:p>
            <a:pPr indent="0" lvl="0" marL="0" rtl="0" algn="l">
              <a:spcBef>
                <a:spcPts val="0"/>
              </a:spcBef>
              <a:spcAft>
                <a:spcPts val="0"/>
              </a:spcAft>
              <a:buNone/>
            </a:pPr>
            <a:r>
              <a:t/>
            </a:r>
            <a:endParaRPr b="1" sz="1250">
              <a:solidFill>
                <a:srgbClr val="000000"/>
              </a:solidFill>
            </a:endParaRPr>
          </a:p>
          <a:p>
            <a:pPr indent="0" lvl="0" marL="0" rtl="0" algn="l">
              <a:spcBef>
                <a:spcPts val="0"/>
              </a:spcBef>
              <a:spcAft>
                <a:spcPts val="0"/>
              </a:spcAft>
              <a:buNone/>
            </a:pPr>
            <a:r>
              <a:rPr b="1" lang="en" sz="1250">
                <a:solidFill>
                  <a:srgbClr val="000000"/>
                </a:solidFill>
              </a:rPr>
              <a:t>Main success scenario: User information stored to be used for future recipe queries (adds a “relevance factor” to the querying process)</a:t>
            </a:r>
            <a:endParaRPr b="1" sz="1250">
              <a:solidFill>
                <a:srgbClr val="000000"/>
              </a:solidFill>
            </a:endParaRPr>
          </a:p>
          <a:p>
            <a:pPr indent="0" lvl="0" marL="0" rtl="0" algn="l">
              <a:spcBef>
                <a:spcPts val="0"/>
              </a:spcBef>
              <a:spcAft>
                <a:spcPts val="0"/>
              </a:spcAft>
              <a:buNone/>
            </a:pPr>
            <a:r>
              <a:t/>
            </a:r>
            <a:endParaRPr b="1" sz="1250">
              <a:solidFill>
                <a:srgbClr val="000000"/>
              </a:solidFill>
            </a:endParaRPr>
          </a:p>
          <a:p>
            <a:pPr indent="0" lvl="0" marL="0" rtl="0" algn="l">
              <a:spcBef>
                <a:spcPts val="0"/>
              </a:spcBef>
              <a:spcAft>
                <a:spcPts val="0"/>
              </a:spcAft>
              <a:buNone/>
            </a:pPr>
            <a:r>
              <a:rPr b="1" lang="en" sz="1250">
                <a:solidFill>
                  <a:srgbClr val="000000"/>
                </a:solidFill>
              </a:rPr>
              <a:t>Error scenarios: The page crashes or the user inputs the wrong format for the required type of data</a:t>
            </a:r>
            <a:endParaRPr b="1" sz="12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8575"/>
            <a:ext cx="6670800" cy="159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3- Personal Recipe Creation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9" name="Google Shape;319;p19"/>
          <p:cNvSpPr txBox="1"/>
          <p:nvPr/>
        </p:nvSpPr>
        <p:spPr>
          <a:xfrm>
            <a:off x="1089550" y="1461675"/>
            <a:ext cx="3000000" cy="355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Nunito"/>
                <a:ea typeface="Nunito"/>
                <a:cs typeface="Nunito"/>
                <a:sym typeface="Nunito"/>
              </a:rPr>
              <a:t>Description:	The user wants to add their own recipe to the recipe generation. </a:t>
            </a:r>
            <a:endParaRPr b="1" sz="1200">
              <a:latin typeface="Nunito"/>
              <a:ea typeface="Nunito"/>
              <a:cs typeface="Nunito"/>
              <a:sym typeface="Nunito"/>
            </a:endParaRPr>
          </a:p>
          <a:p>
            <a:pPr indent="0" lvl="0" marL="0" rtl="0" algn="l">
              <a:lnSpc>
                <a:spcPct val="115000"/>
              </a:lnSpc>
              <a:spcBef>
                <a:spcPts val="0"/>
              </a:spcBef>
              <a:spcAft>
                <a:spcPts val="0"/>
              </a:spcAft>
              <a:buNone/>
            </a:pPr>
            <a:r>
              <a:t/>
            </a:r>
            <a:endParaRPr b="1" sz="1200">
              <a:latin typeface="Nunito"/>
              <a:ea typeface="Nunito"/>
              <a:cs typeface="Nunito"/>
              <a:sym typeface="Nunito"/>
            </a:endParaRPr>
          </a:p>
          <a:p>
            <a:pPr indent="0" lvl="0" marL="0" rtl="0" algn="l">
              <a:lnSpc>
                <a:spcPct val="115000"/>
              </a:lnSpc>
              <a:spcBef>
                <a:spcPts val="0"/>
              </a:spcBef>
              <a:spcAft>
                <a:spcPts val="0"/>
              </a:spcAft>
              <a:buNone/>
            </a:pPr>
            <a:r>
              <a:rPr b="1" lang="en" sz="1200">
                <a:latin typeface="Nunito"/>
                <a:ea typeface="Nunito"/>
                <a:cs typeface="Nunito"/>
                <a:sym typeface="Nunito"/>
              </a:rPr>
              <a:t>Actors: User</a:t>
            </a:r>
            <a:endParaRPr b="1" sz="1200">
              <a:latin typeface="Nunito"/>
              <a:ea typeface="Nunito"/>
              <a:cs typeface="Nunito"/>
              <a:sym typeface="Nunito"/>
            </a:endParaRPr>
          </a:p>
          <a:p>
            <a:pPr indent="0" lvl="0" marL="0" rtl="0" algn="l">
              <a:lnSpc>
                <a:spcPct val="115000"/>
              </a:lnSpc>
              <a:spcBef>
                <a:spcPts val="0"/>
              </a:spcBef>
              <a:spcAft>
                <a:spcPts val="0"/>
              </a:spcAft>
              <a:buNone/>
            </a:pPr>
            <a:r>
              <a:t/>
            </a:r>
            <a:endParaRPr b="1" sz="1200">
              <a:latin typeface="Nunito"/>
              <a:ea typeface="Nunito"/>
              <a:cs typeface="Nunito"/>
              <a:sym typeface="Nunito"/>
            </a:endParaRPr>
          </a:p>
          <a:p>
            <a:pPr indent="0" lvl="0" marL="0" rtl="0" algn="l">
              <a:lnSpc>
                <a:spcPct val="115000"/>
              </a:lnSpc>
              <a:spcBef>
                <a:spcPts val="0"/>
              </a:spcBef>
              <a:spcAft>
                <a:spcPts val="0"/>
              </a:spcAft>
              <a:buNone/>
            </a:pPr>
            <a:r>
              <a:rPr b="1" lang="en" sz="1200">
                <a:latin typeface="Nunito"/>
                <a:ea typeface="Nunito"/>
                <a:cs typeface="Nunito"/>
                <a:sym typeface="Nunito"/>
              </a:rPr>
              <a:t>Goal: The user can successfully add a recipe full of ingredients, instructions, images, etc. to the database, for the ability for it to be used later on.  </a:t>
            </a:r>
            <a:endParaRPr b="1" sz="1200">
              <a:latin typeface="Nunito"/>
              <a:ea typeface="Nunito"/>
              <a:cs typeface="Nunito"/>
              <a:sym typeface="Nunito"/>
            </a:endParaRPr>
          </a:p>
          <a:p>
            <a:pPr indent="0" lvl="0" marL="0" rtl="0" algn="l">
              <a:lnSpc>
                <a:spcPct val="115000"/>
              </a:lnSpc>
              <a:spcBef>
                <a:spcPts val="0"/>
              </a:spcBef>
              <a:spcAft>
                <a:spcPts val="0"/>
              </a:spcAft>
              <a:buNone/>
            </a:pPr>
            <a:r>
              <a:t/>
            </a:r>
            <a:endParaRPr b="1" sz="1200">
              <a:latin typeface="Nunito"/>
              <a:ea typeface="Nunito"/>
              <a:cs typeface="Nunito"/>
              <a:sym typeface="Nunito"/>
            </a:endParaRPr>
          </a:p>
          <a:p>
            <a:pPr indent="0" lvl="0" marL="0" rtl="0" algn="l">
              <a:lnSpc>
                <a:spcPct val="115000"/>
              </a:lnSpc>
              <a:spcBef>
                <a:spcPts val="0"/>
              </a:spcBef>
              <a:spcAft>
                <a:spcPts val="0"/>
              </a:spcAft>
              <a:buNone/>
            </a:pPr>
            <a:r>
              <a:rPr b="1" lang="en" sz="1200">
                <a:latin typeface="Nunito"/>
                <a:ea typeface="Nunito"/>
                <a:cs typeface="Nunito"/>
                <a:sym typeface="Nunito"/>
              </a:rPr>
              <a:t>Pre/post conditions: The user has to have an account created</a:t>
            </a:r>
            <a:endParaRPr b="1" sz="1200">
              <a:latin typeface="Nunito"/>
              <a:ea typeface="Nunito"/>
              <a:cs typeface="Nunito"/>
              <a:sym typeface="Nunito"/>
            </a:endParaRPr>
          </a:p>
          <a:p>
            <a:pPr indent="0" lvl="0" marL="0" rtl="0" algn="l">
              <a:lnSpc>
                <a:spcPct val="115000"/>
              </a:lnSpc>
              <a:spcBef>
                <a:spcPts val="0"/>
              </a:spcBef>
              <a:spcAft>
                <a:spcPts val="0"/>
              </a:spcAft>
              <a:buNone/>
            </a:pPr>
            <a:r>
              <a:t/>
            </a:r>
            <a:endParaRPr b="1" sz="1200">
              <a:latin typeface="Nunito"/>
              <a:ea typeface="Nunito"/>
              <a:cs typeface="Nunito"/>
              <a:sym typeface="Nunito"/>
            </a:endParaRPr>
          </a:p>
          <a:p>
            <a:pPr indent="0" lvl="0" marL="0" rtl="0" algn="l">
              <a:lnSpc>
                <a:spcPct val="115000"/>
              </a:lnSpc>
              <a:spcBef>
                <a:spcPts val="0"/>
              </a:spcBef>
              <a:spcAft>
                <a:spcPts val="0"/>
              </a:spcAft>
              <a:buNone/>
            </a:pPr>
            <a:r>
              <a:rPr b="1" lang="en" sz="1200">
                <a:latin typeface="Nunito"/>
                <a:ea typeface="Nunito"/>
                <a:cs typeface="Nunito"/>
                <a:sym typeface="Nunito"/>
              </a:rPr>
              <a:t>Exceptions: The user doesn’t want to add their own recipe</a:t>
            </a:r>
            <a:endParaRPr b="1" sz="1200">
              <a:latin typeface="Nunito"/>
              <a:ea typeface="Nunito"/>
              <a:cs typeface="Nunito"/>
              <a:sym typeface="Nunito"/>
            </a:endParaRPr>
          </a:p>
        </p:txBody>
      </p:sp>
      <p:sp>
        <p:nvSpPr>
          <p:cNvPr id="320" name="Google Shape;320;p19"/>
          <p:cNvSpPr txBox="1"/>
          <p:nvPr/>
        </p:nvSpPr>
        <p:spPr>
          <a:xfrm>
            <a:off x="4572000" y="1461675"/>
            <a:ext cx="3000000" cy="313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Nunito"/>
                <a:ea typeface="Nunito"/>
                <a:cs typeface="Nunito"/>
                <a:sym typeface="Nunito"/>
              </a:rPr>
              <a:t>Trigger: The user navigates to the create recipe button on the recipe database</a:t>
            </a:r>
            <a:endParaRPr b="1" sz="1200">
              <a:latin typeface="Nunito"/>
              <a:ea typeface="Nunito"/>
              <a:cs typeface="Nunito"/>
              <a:sym typeface="Nunito"/>
            </a:endParaRPr>
          </a:p>
          <a:p>
            <a:pPr indent="0" lvl="0" marL="0" rtl="0" algn="l">
              <a:lnSpc>
                <a:spcPct val="115000"/>
              </a:lnSpc>
              <a:spcBef>
                <a:spcPts val="0"/>
              </a:spcBef>
              <a:spcAft>
                <a:spcPts val="0"/>
              </a:spcAft>
              <a:buNone/>
            </a:pPr>
            <a:r>
              <a:t/>
            </a:r>
            <a:endParaRPr b="1" sz="1200">
              <a:latin typeface="Nunito"/>
              <a:ea typeface="Nunito"/>
              <a:cs typeface="Nunito"/>
              <a:sym typeface="Nunito"/>
            </a:endParaRPr>
          </a:p>
          <a:p>
            <a:pPr indent="0" lvl="0" marL="0" rtl="0" algn="l">
              <a:lnSpc>
                <a:spcPct val="115000"/>
              </a:lnSpc>
              <a:spcBef>
                <a:spcPts val="0"/>
              </a:spcBef>
              <a:spcAft>
                <a:spcPts val="0"/>
              </a:spcAft>
              <a:buNone/>
            </a:pPr>
            <a:r>
              <a:rPr b="1" lang="en" sz="1200">
                <a:latin typeface="Nunito"/>
                <a:ea typeface="Nunito"/>
                <a:cs typeface="Nunito"/>
                <a:sym typeface="Nunito"/>
              </a:rPr>
              <a:t>Main success scenario: The user curates a recipe and saves it to their viewable, editable, personal library (database) of recipes</a:t>
            </a:r>
            <a:endParaRPr b="1" sz="1200">
              <a:latin typeface="Nunito"/>
              <a:ea typeface="Nunito"/>
              <a:cs typeface="Nunito"/>
              <a:sym typeface="Nunito"/>
            </a:endParaRPr>
          </a:p>
          <a:p>
            <a:pPr indent="0" lvl="0" marL="0" rtl="0" algn="l">
              <a:lnSpc>
                <a:spcPct val="115000"/>
              </a:lnSpc>
              <a:spcBef>
                <a:spcPts val="0"/>
              </a:spcBef>
              <a:spcAft>
                <a:spcPts val="0"/>
              </a:spcAft>
              <a:buNone/>
            </a:pPr>
            <a:r>
              <a:t/>
            </a:r>
            <a:endParaRPr b="1" sz="1200">
              <a:latin typeface="Nunito"/>
              <a:ea typeface="Nunito"/>
              <a:cs typeface="Nunito"/>
              <a:sym typeface="Nunito"/>
            </a:endParaRPr>
          </a:p>
          <a:p>
            <a:pPr indent="0" lvl="0" marL="0" rtl="0" algn="l">
              <a:lnSpc>
                <a:spcPct val="115000"/>
              </a:lnSpc>
              <a:spcBef>
                <a:spcPts val="0"/>
              </a:spcBef>
              <a:spcAft>
                <a:spcPts val="0"/>
              </a:spcAft>
              <a:buNone/>
            </a:pPr>
            <a:r>
              <a:rPr b="1" lang="en" sz="1200">
                <a:latin typeface="Nunito"/>
                <a:ea typeface="Nunito"/>
                <a:cs typeface="Nunito"/>
                <a:sym typeface="Nunito"/>
              </a:rPr>
              <a:t>Error scenarios: The user is unable to create their own recipe, or the user incorrectly inputs the wrong data format for the recipe required type, or the program crashes</a:t>
            </a:r>
            <a:endParaRPr b="1" sz="12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6670800" cy="159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4- </a:t>
            </a:r>
            <a:r>
              <a:rPr lang="en"/>
              <a:t>Save Preexisting Recipe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6" name="Google Shape;326;p20"/>
          <p:cNvSpPr txBox="1"/>
          <p:nvPr/>
        </p:nvSpPr>
        <p:spPr>
          <a:xfrm>
            <a:off x="1089550" y="1461675"/>
            <a:ext cx="3000000" cy="325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50">
                <a:latin typeface="Nunito"/>
                <a:ea typeface="Nunito"/>
                <a:cs typeface="Nunito"/>
                <a:sym typeface="Nunito"/>
              </a:rPr>
              <a:t>Description: The user wants to add a recipe to the recipe generation. </a:t>
            </a:r>
            <a:endParaRPr b="1" sz="1250">
              <a:latin typeface="Nunito"/>
              <a:ea typeface="Nunito"/>
              <a:cs typeface="Nunito"/>
              <a:sym typeface="Nunito"/>
            </a:endParaRPr>
          </a:p>
          <a:p>
            <a:pPr indent="0" lvl="0" marL="0" rtl="0" algn="l">
              <a:lnSpc>
                <a:spcPct val="115000"/>
              </a:lnSpc>
              <a:spcBef>
                <a:spcPts val="0"/>
              </a:spcBef>
              <a:spcAft>
                <a:spcPts val="0"/>
              </a:spcAft>
              <a:buNone/>
            </a:pPr>
            <a:r>
              <a:t/>
            </a:r>
            <a:endParaRPr b="1" sz="1250">
              <a:latin typeface="Nunito"/>
              <a:ea typeface="Nunito"/>
              <a:cs typeface="Nunito"/>
              <a:sym typeface="Nunito"/>
            </a:endParaRPr>
          </a:p>
          <a:p>
            <a:pPr indent="0" lvl="0" marL="0" rtl="0" algn="l">
              <a:lnSpc>
                <a:spcPct val="115000"/>
              </a:lnSpc>
              <a:spcBef>
                <a:spcPts val="0"/>
              </a:spcBef>
              <a:spcAft>
                <a:spcPts val="0"/>
              </a:spcAft>
              <a:buNone/>
            </a:pPr>
            <a:r>
              <a:rPr b="1" lang="en" sz="1250">
                <a:latin typeface="Nunito"/>
                <a:ea typeface="Nunito"/>
                <a:cs typeface="Nunito"/>
                <a:sym typeface="Nunito"/>
              </a:rPr>
              <a:t>Actors: User</a:t>
            </a:r>
            <a:endParaRPr b="1" sz="1250">
              <a:latin typeface="Nunito"/>
              <a:ea typeface="Nunito"/>
              <a:cs typeface="Nunito"/>
              <a:sym typeface="Nunito"/>
            </a:endParaRPr>
          </a:p>
          <a:p>
            <a:pPr indent="0" lvl="0" marL="0" rtl="0" algn="l">
              <a:lnSpc>
                <a:spcPct val="115000"/>
              </a:lnSpc>
              <a:spcBef>
                <a:spcPts val="0"/>
              </a:spcBef>
              <a:spcAft>
                <a:spcPts val="0"/>
              </a:spcAft>
              <a:buNone/>
            </a:pPr>
            <a:r>
              <a:t/>
            </a:r>
            <a:endParaRPr b="1" sz="1250">
              <a:latin typeface="Nunito"/>
              <a:ea typeface="Nunito"/>
              <a:cs typeface="Nunito"/>
              <a:sym typeface="Nunito"/>
            </a:endParaRPr>
          </a:p>
          <a:p>
            <a:pPr indent="0" lvl="0" marL="0" rtl="0" algn="l">
              <a:lnSpc>
                <a:spcPct val="115000"/>
              </a:lnSpc>
              <a:spcBef>
                <a:spcPts val="0"/>
              </a:spcBef>
              <a:spcAft>
                <a:spcPts val="0"/>
              </a:spcAft>
              <a:buNone/>
            </a:pPr>
            <a:r>
              <a:rPr b="1" lang="en" sz="1250">
                <a:latin typeface="Nunito"/>
                <a:ea typeface="Nunito"/>
                <a:cs typeface="Nunito"/>
                <a:sym typeface="Nunito"/>
              </a:rPr>
              <a:t>Goal: The user can successfully save a recipe full of ingredients, instructions, images, etc. to their personal database, for it to be used/edited later on.  </a:t>
            </a:r>
            <a:endParaRPr b="1" sz="1250">
              <a:latin typeface="Nunito"/>
              <a:ea typeface="Nunito"/>
              <a:cs typeface="Nunito"/>
              <a:sym typeface="Nunito"/>
            </a:endParaRPr>
          </a:p>
          <a:p>
            <a:pPr indent="0" lvl="0" marL="0" rtl="0" algn="l">
              <a:lnSpc>
                <a:spcPct val="115000"/>
              </a:lnSpc>
              <a:spcBef>
                <a:spcPts val="0"/>
              </a:spcBef>
              <a:spcAft>
                <a:spcPts val="0"/>
              </a:spcAft>
              <a:buNone/>
            </a:pPr>
            <a:r>
              <a:t/>
            </a:r>
            <a:endParaRPr b="1" sz="1250">
              <a:latin typeface="Nunito"/>
              <a:ea typeface="Nunito"/>
              <a:cs typeface="Nunito"/>
              <a:sym typeface="Nunito"/>
            </a:endParaRPr>
          </a:p>
          <a:p>
            <a:pPr indent="0" lvl="0" marL="0" rtl="0" algn="l">
              <a:lnSpc>
                <a:spcPct val="115000"/>
              </a:lnSpc>
              <a:spcBef>
                <a:spcPts val="0"/>
              </a:spcBef>
              <a:spcAft>
                <a:spcPts val="0"/>
              </a:spcAft>
              <a:buNone/>
            </a:pPr>
            <a:r>
              <a:rPr b="1" lang="en" sz="1250">
                <a:latin typeface="Nunito"/>
                <a:ea typeface="Nunito"/>
                <a:cs typeface="Nunito"/>
                <a:sym typeface="Nunito"/>
              </a:rPr>
              <a:t>Preconditions: The user has to have an account created, navigated to the library, algorithm already </a:t>
            </a:r>
            <a:r>
              <a:rPr b="1" lang="en" sz="1250">
                <a:latin typeface="Nunito"/>
                <a:ea typeface="Nunito"/>
                <a:cs typeface="Nunito"/>
                <a:sym typeface="Nunito"/>
              </a:rPr>
              <a:t>outputted</a:t>
            </a:r>
            <a:endParaRPr b="1" sz="1250">
              <a:latin typeface="Nunito"/>
              <a:ea typeface="Nunito"/>
              <a:cs typeface="Nunito"/>
              <a:sym typeface="Nunito"/>
            </a:endParaRPr>
          </a:p>
        </p:txBody>
      </p:sp>
      <p:sp>
        <p:nvSpPr>
          <p:cNvPr id="327" name="Google Shape;327;p20"/>
          <p:cNvSpPr txBox="1"/>
          <p:nvPr/>
        </p:nvSpPr>
        <p:spPr>
          <a:xfrm>
            <a:off x="4572000" y="1461675"/>
            <a:ext cx="3000000" cy="313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Nunito"/>
                <a:ea typeface="Nunito"/>
                <a:cs typeface="Nunito"/>
                <a:sym typeface="Nunito"/>
              </a:rPr>
              <a:t>Exceptions: The user doesn’t want to save a given recipe</a:t>
            </a:r>
            <a:endParaRPr b="1" sz="1200">
              <a:latin typeface="Nunito"/>
              <a:ea typeface="Nunito"/>
              <a:cs typeface="Nunito"/>
              <a:sym typeface="Nunito"/>
            </a:endParaRPr>
          </a:p>
          <a:p>
            <a:pPr indent="0" lvl="0" marL="0" rtl="0" algn="l">
              <a:lnSpc>
                <a:spcPct val="115000"/>
              </a:lnSpc>
              <a:spcBef>
                <a:spcPts val="0"/>
              </a:spcBef>
              <a:spcAft>
                <a:spcPts val="0"/>
              </a:spcAft>
              <a:buNone/>
            </a:pPr>
            <a:r>
              <a:t/>
            </a:r>
            <a:endParaRPr b="1" sz="1200">
              <a:latin typeface="Nunito"/>
              <a:ea typeface="Nunito"/>
              <a:cs typeface="Nunito"/>
              <a:sym typeface="Nunito"/>
            </a:endParaRPr>
          </a:p>
          <a:p>
            <a:pPr indent="0" lvl="0" marL="0" rtl="0" algn="l">
              <a:lnSpc>
                <a:spcPct val="115000"/>
              </a:lnSpc>
              <a:spcBef>
                <a:spcPts val="0"/>
              </a:spcBef>
              <a:spcAft>
                <a:spcPts val="0"/>
              </a:spcAft>
              <a:buNone/>
            </a:pPr>
            <a:r>
              <a:rPr b="1" lang="en" sz="1200">
                <a:latin typeface="Nunito"/>
                <a:ea typeface="Nunito"/>
                <a:cs typeface="Nunito"/>
                <a:sym typeface="Nunito"/>
              </a:rPr>
              <a:t>Trigger: The user clicks the save recipe button</a:t>
            </a:r>
            <a:endParaRPr b="1" sz="1200">
              <a:latin typeface="Nunito"/>
              <a:ea typeface="Nunito"/>
              <a:cs typeface="Nunito"/>
              <a:sym typeface="Nunito"/>
            </a:endParaRPr>
          </a:p>
          <a:p>
            <a:pPr indent="0" lvl="0" marL="0" rtl="0" algn="l">
              <a:lnSpc>
                <a:spcPct val="115000"/>
              </a:lnSpc>
              <a:spcBef>
                <a:spcPts val="0"/>
              </a:spcBef>
              <a:spcAft>
                <a:spcPts val="0"/>
              </a:spcAft>
              <a:buNone/>
            </a:pPr>
            <a:r>
              <a:t/>
            </a:r>
            <a:endParaRPr b="1" sz="1200">
              <a:latin typeface="Nunito"/>
              <a:ea typeface="Nunito"/>
              <a:cs typeface="Nunito"/>
              <a:sym typeface="Nunito"/>
            </a:endParaRPr>
          </a:p>
          <a:p>
            <a:pPr indent="0" lvl="0" marL="0" rtl="0" algn="l">
              <a:lnSpc>
                <a:spcPct val="115000"/>
              </a:lnSpc>
              <a:spcBef>
                <a:spcPts val="0"/>
              </a:spcBef>
              <a:spcAft>
                <a:spcPts val="0"/>
              </a:spcAft>
              <a:buNone/>
            </a:pPr>
            <a:r>
              <a:rPr b="1" lang="en" sz="1200">
                <a:latin typeface="Nunito"/>
                <a:ea typeface="Nunito"/>
                <a:cs typeface="Nunito"/>
                <a:sym typeface="Nunito"/>
              </a:rPr>
              <a:t>Main success scenario: The user saves it to their viewable, editable, personal library (database) of recipes</a:t>
            </a:r>
            <a:endParaRPr b="1" sz="1200">
              <a:latin typeface="Nunito"/>
              <a:ea typeface="Nunito"/>
              <a:cs typeface="Nunito"/>
              <a:sym typeface="Nunito"/>
            </a:endParaRPr>
          </a:p>
          <a:p>
            <a:pPr indent="0" lvl="0" marL="0" rtl="0" algn="l">
              <a:lnSpc>
                <a:spcPct val="115000"/>
              </a:lnSpc>
              <a:spcBef>
                <a:spcPts val="0"/>
              </a:spcBef>
              <a:spcAft>
                <a:spcPts val="0"/>
              </a:spcAft>
              <a:buNone/>
            </a:pPr>
            <a:r>
              <a:t/>
            </a:r>
            <a:endParaRPr b="1" sz="1200">
              <a:latin typeface="Nunito"/>
              <a:ea typeface="Nunito"/>
              <a:cs typeface="Nunito"/>
              <a:sym typeface="Nunito"/>
            </a:endParaRPr>
          </a:p>
          <a:p>
            <a:pPr indent="0" lvl="0" marL="0" rtl="0" algn="l">
              <a:lnSpc>
                <a:spcPct val="115000"/>
              </a:lnSpc>
              <a:spcBef>
                <a:spcPts val="0"/>
              </a:spcBef>
              <a:spcAft>
                <a:spcPts val="0"/>
              </a:spcAft>
              <a:buNone/>
            </a:pPr>
            <a:r>
              <a:rPr b="1" lang="en" sz="1200">
                <a:latin typeface="Nunito"/>
                <a:ea typeface="Nunito"/>
                <a:cs typeface="Nunito"/>
                <a:sym typeface="Nunito"/>
              </a:rPr>
              <a:t>Error scenarios: The user is unable to save the recipe, or the program crashes</a:t>
            </a:r>
            <a:endParaRPr b="1" sz="1200">
              <a:latin typeface="Nunito"/>
              <a:ea typeface="Nunito"/>
              <a:cs typeface="Nunito"/>
              <a:sym typeface="Nunito"/>
            </a:endParaRPr>
          </a:p>
          <a:p>
            <a:pPr indent="0" lvl="0" marL="0" rtl="0" algn="l">
              <a:lnSpc>
                <a:spcPct val="115000"/>
              </a:lnSpc>
              <a:spcBef>
                <a:spcPts val="0"/>
              </a:spcBef>
              <a:spcAft>
                <a:spcPts val="0"/>
              </a:spcAft>
              <a:buNone/>
            </a:pPr>
            <a:r>
              <a:t/>
            </a:r>
            <a:endParaRPr b="1" sz="1200">
              <a:latin typeface="Nunito"/>
              <a:ea typeface="Nunito"/>
              <a:cs typeface="Nunito"/>
              <a:sym typeface="Nunito"/>
            </a:endParaRPr>
          </a:p>
          <a:p>
            <a:pPr indent="0" lvl="0" marL="0" rtl="0" algn="l">
              <a:lnSpc>
                <a:spcPct val="115000"/>
              </a:lnSpc>
              <a:spcBef>
                <a:spcPts val="0"/>
              </a:spcBef>
              <a:spcAft>
                <a:spcPts val="0"/>
              </a:spcAft>
              <a:buNone/>
            </a:pPr>
            <a:r>
              <a:t/>
            </a:r>
            <a:endParaRPr b="1" sz="12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