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312" r:id="rId2"/>
    <p:sldId id="256" r:id="rId3"/>
    <p:sldId id="260" r:id="rId4"/>
    <p:sldId id="311" r:id="rId5"/>
    <p:sldId id="261" r:id="rId6"/>
    <p:sldId id="313" r:id="rId7"/>
    <p:sldId id="314" r:id="rId8"/>
    <p:sldId id="262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Montserrat ExtraBold" panose="000009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wal Bagchi" initials="PB" lastIdx="1" clrIdx="0">
    <p:extLst>
      <p:ext uri="{19B8F6BF-5375-455C-9EA6-DF929625EA0E}">
        <p15:presenceInfo xmlns:p15="http://schemas.microsoft.com/office/powerpoint/2012/main" userId="0306220212afeb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47AB"/>
    <a:srgbClr val="2D2D2D"/>
    <a:srgbClr val="6F3284"/>
    <a:srgbClr val="FF8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E6BF1-025F-4094-B8EC-F6CEBB5C1F64}">
  <a:tblStyle styleId="{317E6BF1-025F-4094-B8EC-F6CEBB5C1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6694f9de_1_18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6694f9de_1_18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82E0A-7AA8-4DEC-92D5-98571150B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DF3F9-36D8-4CAE-8A77-7E88F45048B9}"/>
              </a:ext>
            </a:extLst>
          </p:cNvPr>
          <p:cNvSpPr/>
          <p:nvPr/>
        </p:nvSpPr>
        <p:spPr>
          <a:xfrm>
            <a:off x="0" y="-110836"/>
            <a:ext cx="9144000" cy="525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Google Shape;295;p35">
            <a:extLst>
              <a:ext uri="{FF2B5EF4-FFF2-40B4-BE49-F238E27FC236}">
                <a16:creationId xmlns:a16="http://schemas.microsoft.com/office/drawing/2014/main" id="{F9BB7D9D-8BA1-45E2-AA7E-A8F468AFBFC7}"/>
              </a:ext>
            </a:extLst>
          </p:cNvPr>
          <p:cNvSpPr/>
          <p:nvPr/>
        </p:nvSpPr>
        <p:spPr>
          <a:xfrm>
            <a:off x="7818450" y="-758273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4;p35">
            <a:extLst>
              <a:ext uri="{FF2B5EF4-FFF2-40B4-BE49-F238E27FC236}">
                <a16:creationId xmlns:a16="http://schemas.microsoft.com/office/drawing/2014/main" id="{9E76AB72-C8E6-47B9-AE47-7568730B2845}"/>
              </a:ext>
            </a:extLst>
          </p:cNvPr>
          <p:cNvSpPr/>
          <p:nvPr/>
        </p:nvSpPr>
        <p:spPr>
          <a:xfrm>
            <a:off x="7341750" y="-1269769"/>
            <a:ext cx="2810100" cy="28101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9607F5-BEF9-4547-8728-AC4621C0189F}"/>
              </a:ext>
            </a:extLst>
          </p:cNvPr>
          <p:cNvSpPr/>
          <p:nvPr/>
        </p:nvSpPr>
        <p:spPr>
          <a:xfrm>
            <a:off x="-352080" y="-506730"/>
            <a:ext cx="1013460" cy="10134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295;p35">
            <a:extLst>
              <a:ext uri="{FF2B5EF4-FFF2-40B4-BE49-F238E27FC236}">
                <a16:creationId xmlns:a16="http://schemas.microsoft.com/office/drawing/2014/main" id="{3AE7C8BF-B19A-43D1-A9D5-458024549B26}"/>
              </a:ext>
            </a:extLst>
          </p:cNvPr>
          <p:cNvSpPr/>
          <p:nvPr/>
        </p:nvSpPr>
        <p:spPr>
          <a:xfrm>
            <a:off x="-773700" y="-928350"/>
            <a:ext cx="1856700" cy="18567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7D1A3C-E063-44AF-B081-0B0AC1B32C36}"/>
              </a:ext>
            </a:extLst>
          </p:cNvPr>
          <p:cNvGrpSpPr/>
          <p:nvPr/>
        </p:nvGrpSpPr>
        <p:grpSpPr>
          <a:xfrm>
            <a:off x="0" y="-120361"/>
            <a:ext cx="9144000" cy="5289288"/>
            <a:chOff x="0" y="-120361"/>
            <a:chExt cx="9144000" cy="528928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7B920B-874B-4482-B81C-2DEFD0CC7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2845"/>
            <a:stretch/>
          </p:blipFill>
          <p:spPr>
            <a:xfrm>
              <a:off x="0" y="-120361"/>
              <a:ext cx="9144000" cy="43535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054146-D385-4181-8061-63E4C3E15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074" b="3307"/>
            <a:stretch/>
          </p:blipFill>
          <p:spPr>
            <a:xfrm>
              <a:off x="0" y="4207713"/>
              <a:ext cx="9144000" cy="96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67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35"/>
          <p:cNvCxnSpPr>
            <a:cxnSpLocks/>
          </p:cNvCxnSpPr>
          <p:nvPr/>
        </p:nvCxnSpPr>
        <p:spPr>
          <a:xfrm>
            <a:off x="6593836" y="3905145"/>
            <a:ext cx="1246909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445434" y="1621975"/>
            <a:ext cx="4624769" cy="2167646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95" name="Google Shape;295;p35"/>
          <p:cNvSpPr/>
          <p:nvPr/>
        </p:nvSpPr>
        <p:spPr>
          <a:xfrm>
            <a:off x="7992250" y="-685998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648465" y="2010874"/>
            <a:ext cx="804014" cy="804014"/>
          </a:xfrm>
          <a:prstGeom prst="ellipse">
            <a:avLst/>
          </a:prstGeom>
          <a:solidFill>
            <a:schemeClr val="bg1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8DD8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E4DE9-4495-4638-A980-AA5C8F7EFCB1}"/>
              </a:ext>
            </a:extLst>
          </p:cNvPr>
          <p:cNvSpPr/>
          <p:nvPr/>
        </p:nvSpPr>
        <p:spPr>
          <a:xfrm>
            <a:off x="648465" y="2831281"/>
            <a:ext cx="4218709" cy="325582"/>
          </a:xfrm>
          <a:prstGeom prst="rect">
            <a:avLst/>
          </a:prstGeom>
          <a:solidFill>
            <a:srgbClr val="FF8DD8"/>
          </a:solidFill>
          <a:ln w="12700">
            <a:solidFill>
              <a:srgbClr val="AF47A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2" name="Google Shape;272;p35"/>
          <p:cNvSpPr txBox="1">
            <a:spLocks noGrp="1"/>
          </p:cNvSpPr>
          <p:nvPr>
            <p:ph type="ctrTitle" idx="2"/>
          </p:nvPr>
        </p:nvSpPr>
        <p:spPr>
          <a:xfrm>
            <a:off x="642581" y="2831017"/>
            <a:ext cx="4255322" cy="309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Online Integrated platform for students</a:t>
            </a:r>
            <a:endParaRPr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832029" y="1994745"/>
            <a:ext cx="3901696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AcadConnect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B6C75E-0629-453F-A449-D289BE67DBD8}"/>
              </a:ext>
            </a:extLst>
          </p:cNvPr>
          <p:cNvGrpSpPr/>
          <p:nvPr/>
        </p:nvGrpSpPr>
        <p:grpSpPr>
          <a:xfrm>
            <a:off x="0" y="216925"/>
            <a:ext cx="9144000" cy="578516"/>
            <a:chOff x="0" y="294591"/>
            <a:chExt cx="9144000" cy="5785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C9241C2-CA14-43E5-BA28-EFF895317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4591"/>
              <a:ext cx="9144000" cy="578516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92D431-2751-4F20-8527-CAF7BAA065C4}"/>
                </a:ext>
              </a:extLst>
            </p:cNvPr>
            <p:cNvSpPr/>
            <p:nvPr/>
          </p:nvSpPr>
          <p:spPr>
            <a:xfrm>
              <a:off x="6355002" y="385721"/>
              <a:ext cx="1724579" cy="474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1" name="Google Shape;269;p35">
            <a:extLst>
              <a:ext uri="{FF2B5EF4-FFF2-40B4-BE49-F238E27FC236}">
                <a16:creationId xmlns:a16="http://schemas.microsoft.com/office/drawing/2014/main" id="{A4798770-81B7-4490-B412-D1CEEA35020C}"/>
              </a:ext>
            </a:extLst>
          </p:cNvPr>
          <p:cNvSpPr txBox="1">
            <a:spLocks/>
          </p:cNvSpPr>
          <p:nvPr/>
        </p:nvSpPr>
        <p:spPr>
          <a:xfrm>
            <a:off x="6049158" y="3411187"/>
            <a:ext cx="2262813" cy="53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4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ExtraBold"/>
              <a:buNone/>
              <a:defRPr sz="52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</a:rPr>
              <a:t>The Stellar’s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8A3903B-9BBB-4FB0-AB16-E26EC345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99" y="1238354"/>
            <a:ext cx="3511181" cy="305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861237" y="710282"/>
            <a:ext cx="770700" cy="7707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195298" y="781339"/>
            <a:ext cx="4721579" cy="697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Problem </a:t>
            </a:r>
            <a:r>
              <a:rPr lang="en" sz="2800" dirty="0"/>
              <a:t>Statement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860361" y="824921"/>
            <a:ext cx="770700" cy="516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62626-EADD-4DFF-B95E-2D7F084C6988}"/>
              </a:ext>
            </a:extLst>
          </p:cNvPr>
          <p:cNvSpPr txBox="1"/>
          <p:nvPr/>
        </p:nvSpPr>
        <p:spPr>
          <a:xfrm>
            <a:off x="1615919" y="1319109"/>
            <a:ext cx="65076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To develop an online integrated platform for </a:t>
            </a:r>
            <a:r>
              <a:rPr lang="en-US" b="1" dirty="0">
                <a:solidFill>
                  <a:schemeClr val="accent4"/>
                </a:solidFill>
                <a:latin typeface="Barlow Semi Condensed" panose="00000506000000000000" pitchFamily="2" charset="0"/>
              </a:rPr>
              <a:t>Competitive space </a:t>
            </a: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and </a:t>
            </a:r>
            <a:r>
              <a:rPr lang="en-US" b="1" dirty="0">
                <a:solidFill>
                  <a:schemeClr val="accent4"/>
                </a:solidFill>
                <a:latin typeface="Barlow Semi Condensed" panose="00000506000000000000" pitchFamily="2" charset="0"/>
              </a:rPr>
              <a:t>Collaborations</a:t>
            </a:r>
            <a:r>
              <a:rPr lang="en-US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for students. The information on this platform will help in the peer-to-peer learning and this will also help in cross functional research between various universities/colleges. The objective of our project is to develop an online integrated platform for academics taken up by the students of various universities/colleges.</a:t>
            </a:r>
          </a:p>
        </p:txBody>
      </p:sp>
      <p:cxnSp>
        <p:nvCxnSpPr>
          <p:cNvPr id="18" name="Google Shape;431;p40">
            <a:extLst>
              <a:ext uri="{FF2B5EF4-FFF2-40B4-BE49-F238E27FC236}">
                <a16:creationId xmlns:a16="http://schemas.microsoft.com/office/drawing/2014/main" id="{7F9FB1B1-0C95-4A48-BC4B-FB8CBCE856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74485" y="1091047"/>
            <a:ext cx="1040700" cy="45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79;p39">
            <a:extLst>
              <a:ext uri="{FF2B5EF4-FFF2-40B4-BE49-F238E27FC236}">
                <a16:creationId xmlns:a16="http://schemas.microsoft.com/office/drawing/2014/main" id="{E33F0095-C1C5-4099-9E84-715DBDDEF920}"/>
              </a:ext>
            </a:extLst>
          </p:cNvPr>
          <p:cNvSpPr txBox="1">
            <a:spLocks/>
          </p:cNvSpPr>
          <p:nvPr/>
        </p:nvSpPr>
        <p:spPr>
          <a:xfrm>
            <a:off x="1615919" y="2698705"/>
            <a:ext cx="4046913" cy="44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400" dirty="0"/>
              <a:t>Why is this a problem ?</a:t>
            </a:r>
          </a:p>
        </p:txBody>
      </p:sp>
      <p:sp>
        <p:nvSpPr>
          <p:cNvPr id="26" name="Google Shape;378;p39">
            <a:extLst>
              <a:ext uri="{FF2B5EF4-FFF2-40B4-BE49-F238E27FC236}">
                <a16:creationId xmlns:a16="http://schemas.microsoft.com/office/drawing/2014/main" id="{AC55355A-8D7C-4E35-B5F7-B043109AD951}"/>
              </a:ext>
            </a:extLst>
          </p:cNvPr>
          <p:cNvSpPr/>
          <p:nvPr/>
        </p:nvSpPr>
        <p:spPr>
          <a:xfrm>
            <a:off x="1440357" y="2516472"/>
            <a:ext cx="770700" cy="7707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8E15F-7880-4F36-8B6D-A7805F302E66}"/>
              </a:ext>
            </a:extLst>
          </p:cNvPr>
          <p:cNvSpPr txBox="1"/>
          <p:nvPr/>
        </p:nvSpPr>
        <p:spPr>
          <a:xfrm>
            <a:off x="-6507694" y="3074131"/>
            <a:ext cx="65076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We need to develop this platform because we do not have any specific app or website that is dedicated to students for showcasing their projects or researches. </a:t>
            </a:r>
          </a:p>
          <a:p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We surely have other apps for professional use but they are not project or research specific and also not specifically for college or university students. This will also help in building a student community across India.</a:t>
            </a:r>
          </a:p>
        </p:txBody>
      </p:sp>
      <p:cxnSp>
        <p:nvCxnSpPr>
          <p:cNvPr id="28" name="Google Shape;431;p40">
            <a:extLst>
              <a:ext uri="{FF2B5EF4-FFF2-40B4-BE49-F238E27FC236}">
                <a16:creationId xmlns:a16="http://schemas.microsoft.com/office/drawing/2014/main" id="{E4587C0A-07EB-4EEF-AADC-C41027F816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14884" y="2809011"/>
            <a:ext cx="1040700" cy="45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55F3AD-1671-48F4-B4C1-94833B697E41}"/>
              </a:ext>
            </a:extLst>
          </p:cNvPr>
          <p:cNvSpPr txBox="1"/>
          <p:nvPr/>
        </p:nvSpPr>
        <p:spPr>
          <a:xfrm>
            <a:off x="1683326" y="3314984"/>
            <a:ext cx="64402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We do not have any specific platform where we can search for projects and researches done by the students (college specific).</a:t>
            </a:r>
          </a:p>
          <a:p>
            <a:pPr marL="285750" indent="-285750">
              <a:buClr>
                <a:schemeClr val="accent4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No specific platform for students where they can showcase their project work or academic achievements.</a:t>
            </a:r>
          </a:p>
          <a:p>
            <a:pPr marL="285750" indent="-285750">
              <a:buClr>
                <a:schemeClr val="accent4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No such collaborative platform for students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096238" y="2377287"/>
            <a:ext cx="4721579" cy="697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Idea &amp; </a:t>
            </a:r>
            <a:r>
              <a:rPr lang="en" sz="2800" dirty="0"/>
              <a:t>Prototype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9A99-C5E5-4272-88B6-E3594491B3E9}"/>
              </a:ext>
            </a:extLst>
          </p:cNvPr>
          <p:cNvSpPr txBox="1"/>
          <p:nvPr/>
        </p:nvSpPr>
        <p:spPr>
          <a:xfrm>
            <a:off x="1785754" y="2938264"/>
            <a:ext cx="59588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A platform for awareness and collaborations on academic works such as </a:t>
            </a:r>
            <a:r>
              <a:rPr lang="en-IN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projects</a:t>
            </a: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, </a:t>
            </a:r>
            <a:r>
              <a:rPr lang="en-IN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research papers </a:t>
            </a: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and more. 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The application will enable students to </a:t>
            </a:r>
            <a:r>
              <a:rPr lang="en-IN" b="1" dirty="0">
                <a:solidFill>
                  <a:schemeClr val="accent6"/>
                </a:solidFill>
                <a:latin typeface="Barlow Semi Condensed" panose="00000506000000000000" pitchFamily="2" charset="0"/>
              </a:rPr>
              <a:t>interact</a:t>
            </a:r>
            <a:r>
              <a:rPr lang="en-IN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, </a:t>
            </a:r>
            <a:r>
              <a:rPr lang="en-IN" b="1" dirty="0">
                <a:solidFill>
                  <a:schemeClr val="accent6"/>
                </a:solidFill>
                <a:latin typeface="Barlow Semi Condensed" panose="00000506000000000000" pitchFamily="2" charset="0"/>
              </a:rPr>
              <a:t>enact</a:t>
            </a:r>
            <a:r>
              <a:rPr lang="en-IN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and</a:t>
            </a:r>
            <a:r>
              <a:rPr lang="en-IN" b="1" dirty="0">
                <a:solidFill>
                  <a:schemeClr val="bg1"/>
                </a:solidFill>
                <a:latin typeface="Barlow Semi Condensed" panose="00000506000000000000" pitchFamily="2" charset="0"/>
              </a:rPr>
              <a:t> </a:t>
            </a:r>
            <a:r>
              <a:rPr lang="en-IN" b="1" dirty="0">
                <a:solidFill>
                  <a:schemeClr val="accent6"/>
                </a:solidFill>
                <a:latin typeface="Barlow Semi Condensed" panose="00000506000000000000" pitchFamily="2" charset="0"/>
              </a:rPr>
              <a:t>research</a:t>
            </a: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 on their academic work.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 It will create a space for combined progress and contrast knowledge. </a:t>
            </a:r>
          </a:p>
          <a:p>
            <a:pPr marL="285750" indent="-285750">
              <a:buClr>
                <a:schemeClr val="accent4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rlow Semi Condensed" panose="00000506000000000000" pitchFamily="2" charset="0"/>
              </a:rPr>
              <a:t>The application will contain a user info page which will showcase the students account to other users of the application in which all your academic work will be showcased with the utmost professionalism. </a:t>
            </a:r>
          </a:p>
        </p:txBody>
      </p:sp>
      <p:sp>
        <p:nvSpPr>
          <p:cNvPr id="15" name="Google Shape;378;p39">
            <a:extLst>
              <a:ext uri="{FF2B5EF4-FFF2-40B4-BE49-F238E27FC236}">
                <a16:creationId xmlns:a16="http://schemas.microsoft.com/office/drawing/2014/main" id="{8CFAEEBD-0AC6-4984-8E9F-28B1CCAF67E6}"/>
              </a:ext>
            </a:extLst>
          </p:cNvPr>
          <p:cNvSpPr/>
          <p:nvPr/>
        </p:nvSpPr>
        <p:spPr>
          <a:xfrm>
            <a:off x="931753" y="676435"/>
            <a:ext cx="770700" cy="770700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9;p39">
            <a:extLst>
              <a:ext uri="{FF2B5EF4-FFF2-40B4-BE49-F238E27FC236}">
                <a16:creationId xmlns:a16="http://schemas.microsoft.com/office/drawing/2014/main" id="{EBD44266-0F31-4C07-814E-B3D9D9871637}"/>
              </a:ext>
            </a:extLst>
          </p:cNvPr>
          <p:cNvSpPr txBox="1">
            <a:spLocks/>
          </p:cNvSpPr>
          <p:nvPr/>
        </p:nvSpPr>
        <p:spPr>
          <a:xfrm>
            <a:off x="1317103" y="726718"/>
            <a:ext cx="4721579" cy="69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dirty="0"/>
              <a:t>Solution Statement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D0836-C3BF-4501-B879-755813094AED}"/>
              </a:ext>
            </a:extLst>
          </p:cNvPr>
          <p:cNvSpPr txBox="1"/>
          <p:nvPr/>
        </p:nvSpPr>
        <p:spPr>
          <a:xfrm>
            <a:off x="1749635" y="1292607"/>
            <a:ext cx="65076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A </a:t>
            </a:r>
            <a:r>
              <a:rPr lang="en-US" b="1" dirty="0">
                <a:solidFill>
                  <a:schemeClr val="accent3"/>
                </a:solidFill>
                <a:latin typeface="Barlow Semi Condensed" panose="00000506000000000000" pitchFamily="2" charset="0"/>
              </a:rPr>
              <a:t>common knowledge platform </a:t>
            </a: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(with a facility for plagiarism) to bring all project works taken up at various levels by the students in Technical / Higher Educational Institutes and Universities throughout the country , it will be a great source of knowledge and also will </a:t>
            </a:r>
            <a:r>
              <a:rPr lang="en-US" b="1" dirty="0">
                <a:solidFill>
                  <a:schemeClr val="accent3"/>
                </a:solidFill>
                <a:latin typeface="Barlow Semi Condensed" panose="00000506000000000000" pitchFamily="2" charset="0"/>
              </a:rPr>
              <a:t>help the student community </a:t>
            </a: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to take up unique/innovative project works.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20" name="Google Shape;381;p39">
            <a:extLst>
              <a:ext uri="{FF2B5EF4-FFF2-40B4-BE49-F238E27FC236}">
                <a16:creationId xmlns:a16="http://schemas.microsoft.com/office/drawing/2014/main" id="{28EE7387-2DE1-433B-9C28-862110F142FC}"/>
              </a:ext>
            </a:extLst>
          </p:cNvPr>
          <p:cNvSpPr txBox="1">
            <a:spLocks/>
          </p:cNvSpPr>
          <p:nvPr/>
        </p:nvSpPr>
        <p:spPr>
          <a:xfrm>
            <a:off x="1016608" y="809516"/>
            <a:ext cx="602801" cy="50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sz="2800" dirty="0">
                <a:solidFill>
                  <a:schemeClr val="accent3"/>
                </a:solidFill>
              </a:rPr>
              <a:t>02</a:t>
            </a:r>
          </a:p>
        </p:txBody>
      </p:sp>
      <p:sp>
        <p:nvSpPr>
          <p:cNvPr id="21" name="Google Shape;378;p39">
            <a:extLst>
              <a:ext uri="{FF2B5EF4-FFF2-40B4-BE49-F238E27FC236}">
                <a16:creationId xmlns:a16="http://schemas.microsoft.com/office/drawing/2014/main" id="{F2159099-DA98-4A77-B79B-A864A9364B76}"/>
              </a:ext>
            </a:extLst>
          </p:cNvPr>
          <p:cNvSpPr/>
          <p:nvPr/>
        </p:nvSpPr>
        <p:spPr>
          <a:xfrm>
            <a:off x="931753" y="2334735"/>
            <a:ext cx="770700" cy="770700"/>
          </a:xfrm>
          <a:prstGeom prst="ellipse">
            <a:avLst/>
          </a:prstGeom>
          <a:solidFill>
            <a:schemeClr val="accent4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81;p39">
            <a:extLst>
              <a:ext uri="{FF2B5EF4-FFF2-40B4-BE49-F238E27FC236}">
                <a16:creationId xmlns:a16="http://schemas.microsoft.com/office/drawing/2014/main" id="{46C8FF2F-C3BA-485F-ACBF-7B90ABC0421A}"/>
              </a:ext>
            </a:extLst>
          </p:cNvPr>
          <p:cNvSpPr txBox="1">
            <a:spLocks/>
          </p:cNvSpPr>
          <p:nvPr/>
        </p:nvSpPr>
        <p:spPr>
          <a:xfrm>
            <a:off x="733153" y="2334735"/>
            <a:ext cx="1185702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50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sz="2800">
                <a:solidFill>
                  <a:schemeClr val="accent4"/>
                </a:solidFill>
              </a:rPr>
              <a:t>03</a:t>
            </a:r>
            <a:endParaRPr lang="en" sz="2800" dirty="0">
              <a:solidFill>
                <a:schemeClr val="accent4"/>
              </a:solidFill>
            </a:endParaRPr>
          </a:p>
        </p:txBody>
      </p:sp>
      <p:cxnSp>
        <p:nvCxnSpPr>
          <p:cNvPr id="23" name="Google Shape;431;p40">
            <a:extLst>
              <a:ext uri="{FF2B5EF4-FFF2-40B4-BE49-F238E27FC236}">
                <a16:creationId xmlns:a16="http://schemas.microsoft.com/office/drawing/2014/main" id="{F028B518-A377-4598-BD68-A08F6D796D1D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82414" y="1006639"/>
            <a:ext cx="1040700" cy="45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431;p40">
            <a:extLst>
              <a:ext uri="{FF2B5EF4-FFF2-40B4-BE49-F238E27FC236}">
                <a16:creationId xmlns:a16="http://schemas.microsoft.com/office/drawing/2014/main" id="{0802D15D-CFA0-4AB3-9438-BA655B38EB8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17285" y="2667276"/>
            <a:ext cx="1040700" cy="45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15848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1673983" y="1003394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1496509" y="1062547"/>
            <a:ext cx="4526649" cy="1381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search projects and researches under one websites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Auto Recom</a:t>
            </a:r>
            <a:r>
              <a:rPr lang="en-IN" dirty="0"/>
              <a:t>m</a:t>
            </a:r>
            <a:r>
              <a:rPr lang="en" dirty="0"/>
              <a:t>endation Software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Project linker option (collaborative work)</a:t>
            </a:r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Partial Plagiarism for idea and research.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/>
          </a:p>
        </p:txBody>
      </p:sp>
      <p:cxnSp>
        <p:nvCxnSpPr>
          <p:cNvPr id="431" name="Google Shape;431;p40"/>
          <p:cNvCxnSpPr>
            <a:cxnSpLocks/>
          </p:cNvCxnSpPr>
          <p:nvPr/>
        </p:nvCxnSpPr>
        <p:spPr>
          <a:xfrm rot="10800000" flipH="1">
            <a:off x="3531300" y="1209054"/>
            <a:ext cx="1040700" cy="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344;p37">
            <a:extLst>
              <a:ext uri="{FF2B5EF4-FFF2-40B4-BE49-F238E27FC236}">
                <a16:creationId xmlns:a16="http://schemas.microsoft.com/office/drawing/2014/main" id="{BCCD49FF-01A4-4D67-881F-A74CC794A031}"/>
              </a:ext>
            </a:extLst>
          </p:cNvPr>
          <p:cNvSpPr/>
          <p:nvPr/>
        </p:nvSpPr>
        <p:spPr>
          <a:xfrm>
            <a:off x="906097" y="812226"/>
            <a:ext cx="781740" cy="794857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 panose="00000506000000000000" pitchFamily="2" charset="0"/>
            </a:endParaRPr>
          </a:p>
        </p:txBody>
      </p:sp>
      <p:sp>
        <p:nvSpPr>
          <p:cNvPr id="49" name="Google Shape;359;p37">
            <a:extLst>
              <a:ext uri="{FF2B5EF4-FFF2-40B4-BE49-F238E27FC236}">
                <a16:creationId xmlns:a16="http://schemas.microsoft.com/office/drawing/2014/main" id="{C1988040-D85F-44A1-9771-B7D51D42A179}"/>
              </a:ext>
            </a:extLst>
          </p:cNvPr>
          <p:cNvSpPr txBox="1">
            <a:spLocks/>
          </p:cNvSpPr>
          <p:nvPr/>
        </p:nvSpPr>
        <p:spPr>
          <a:xfrm>
            <a:off x="916892" y="918727"/>
            <a:ext cx="794857" cy="547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accent2"/>
                </a:solidFill>
                <a:latin typeface="Barlow Semi Condensed" panose="00000506000000000000" pitchFamily="2" charset="0"/>
              </a:rPr>
              <a:t>04</a:t>
            </a:r>
          </a:p>
        </p:txBody>
      </p:sp>
      <p:sp>
        <p:nvSpPr>
          <p:cNvPr id="50" name="Google Shape;344;p37">
            <a:extLst>
              <a:ext uri="{FF2B5EF4-FFF2-40B4-BE49-F238E27FC236}">
                <a16:creationId xmlns:a16="http://schemas.microsoft.com/office/drawing/2014/main" id="{DB7AC288-6632-4553-92D8-8AC1E50DE574}"/>
              </a:ext>
            </a:extLst>
          </p:cNvPr>
          <p:cNvSpPr/>
          <p:nvPr/>
        </p:nvSpPr>
        <p:spPr>
          <a:xfrm>
            <a:off x="1487792" y="2497717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48;p37">
            <a:extLst>
              <a:ext uri="{FF2B5EF4-FFF2-40B4-BE49-F238E27FC236}">
                <a16:creationId xmlns:a16="http://schemas.microsoft.com/office/drawing/2014/main" id="{8E96B039-141D-4A36-9962-ADA306B32A73}"/>
              </a:ext>
            </a:extLst>
          </p:cNvPr>
          <p:cNvSpPr txBox="1">
            <a:spLocks/>
          </p:cNvSpPr>
          <p:nvPr/>
        </p:nvSpPr>
        <p:spPr>
          <a:xfrm>
            <a:off x="1673983" y="2588101"/>
            <a:ext cx="189966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Montserrat ExtraBold" panose="00000900000000000000" pitchFamily="2" charset="0"/>
                <a:ea typeface="Malgun Gothic" panose="020B0503020000020004" pitchFamily="34" charset="-127"/>
              </a:rPr>
              <a:t>Tech Used</a:t>
            </a:r>
          </a:p>
        </p:txBody>
      </p:sp>
      <p:sp>
        <p:nvSpPr>
          <p:cNvPr id="53" name="Google Shape;394;p40">
            <a:extLst>
              <a:ext uri="{FF2B5EF4-FFF2-40B4-BE49-F238E27FC236}">
                <a16:creationId xmlns:a16="http://schemas.microsoft.com/office/drawing/2014/main" id="{54FF5492-07EA-4CC7-9A2F-C327CA2C7C6F}"/>
              </a:ext>
            </a:extLst>
          </p:cNvPr>
          <p:cNvSpPr txBox="1">
            <a:spLocks/>
          </p:cNvSpPr>
          <p:nvPr/>
        </p:nvSpPr>
        <p:spPr>
          <a:xfrm>
            <a:off x="1500395" y="2588101"/>
            <a:ext cx="4454217" cy="201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 Semi Condensed Medium"/>
              <a:buChar char="●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>
              <a:spcBef>
                <a:spcPts val="1000"/>
              </a:spcBef>
              <a:buFont typeface="Barlow Semi Condensed Medium"/>
              <a:buNone/>
            </a:pPr>
            <a:endParaRPr lang="en-US" dirty="0"/>
          </a:p>
          <a:p>
            <a:pPr marL="342900" indent="-203200">
              <a:spcBef>
                <a:spcPts val="1000"/>
              </a:spcBef>
            </a:pPr>
            <a:r>
              <a:rPr lang="en-US" dirty="0"/>
              <a:t>HTML </a:t>
            </a:r>
          </a:p>
          <a:p>
            <a:pPr marL="342900" indent="-203200">
              <a:spcBef>
                <a:spcPts val="1000"/>
              </a:spcBef>
            </a:pPr>
            <a:r>
              <a:rPr lang="en-US" dirty="0"/>
              <a:t>CSS</a:t>
            </a:r>
          </a:p>
          <a:p>
            <a:pPr marL="342900" indent="-203200">
              <a:spcBef>
                <a:spcPts val="1000"/>
              </a:spcBef>
            </a:pPr>
            <a:r>
              <a:rPr lang="en-US" dirty="0"/>
              <a:t>JavaScript</a:t>
            </a:r>
          </a:p>
          <a:p>
            <a:pPr marL="342900" indent="-203200">
              <a:spcBef>
                <a:spcPts val="1000"/>
              </a:spcBef>
            </a:pPr>
            <a:r>
              <a:rPr lang="en-US" dirty="0"/>
              <a:t>Python</a:t>
            </a:r>
          </a:p>
          <a:p>
            <a:pPr marL="139700" indent="0">
              <a:buFont typeface="Barlow Semi Condensed Medium"/>
              <a:buNone/>
            </a:pPr>
            <a:endParaRPr lang="en-US" dirty="0"/>
          </a:p>
        </p:txBody>
      </p:sp>
      <p:cxnSp>
        <p:nvCxnSpPr>
          <p:cNvPr id="55" name="Google Shape;431;p40">
            <a:extLst>
              <a:ext uri="{FF2B5EF4-FFF2-40B4-BE49-F238E27FC236}">
                <a16:creationId xmlns:a16="http://schemas.microsoft.com/office/drawing/2014/main" id="{0FC2BA75-E347-4484-BBA7-B2B71AE143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16998" y="2758938"/>
            <a:ext cx="1040700" cy="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D764-FF27-4B0F-A171-9172E4CB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67A76-98CB-450C-9CF3-D7360A8B8B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120B15A-43BD-4AF6-8089-83D85D878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A04317-1056-4660-B95D-DE36CBA44EB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05482-82FD-41F5-914F-0354B6AC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2" y="681365"/>
            <a:ext cx="8450826" cy="4182947"/>
          </a:xfrm>
          <a:prstGeom prst="rect">
            <a:avLst/>
          </a:prstGeom>
        </p:spPr>
      </p:pic>
      <p:sp>
        <p:nvSpPr>
          <p:cNvPr id="15" name="Google Shape;379;p39">
            <a:extLst>
              <a:ext uri="{FF2B5EF4-FFF2-40B4-BE49-F238E27FC236}">
                <a16:creationId xmlns:a16="http://schemas.microsoft.com/office/drawing/2014/main" id="{401471A0-DBE5-42B2-83F7-12A81A86251E}"/>
              </a:ext>
            </a:extLst>
          </p:cNvPr>
          <p:cNvSpPr txBox="1">
            <a:spLocks/>
          </p:cNvSpPr>
          <p:nvPr/>
        </p:nvSpPr>
        <p:spPr>
          <a:xfrm>
            <a:off x="1705412" y="0"/>
            <a:ext cx="5732626" cy="69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dirty="0"/>
              <a:t>Feed Page of our Website</a:t>
            </a:r>
          </a:p>
        </p:txBody>
      </p:sp>
    </p:spTree>
    <p:extLst>
      <p:ext uri="{BB962C8B-B14F-4D97-AF65-F5344CB8AC3E}">
        <p14:creationId xmlns:p14="http://schemas.microsoft.com/office/powerpoint/2010/main" val="40261716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B7F7F-D23C-4565-B04E-A1D055640D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16F88-6C22-48B2-A64D-BB43A470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656304"/>
            <a:ext cx="6083709" cy="370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CDD2B9-F0DB-44A7-91E3-EEEC73B23C79}"/>
              </a:ext>
            </a:extLst>
          </p:cNvPr>
          <p:cNvSpPr txBox="1"/>
          <p:nvPr/>
        </p:nvSpPr>
        <p:spPr>
          <a:xfrm>
            <a:off x="6488542" y="1747684"/>
            <a:ext cx="19839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This is the Machine learning model we are creating using azure ml services, it will be implemented very soon.</a:t>
            </a:r>
          </a:p>
        </p:txBody>
      </p:sp>
    </p:spTree>
    <p:extLst>
      <p:ext uri="{BB962C8B-B14F-4D97-AF65-F5344CB8AC3E}">
        <p14:creationId xmlns:p14="http://schemas.microsoft.com/office/powerpoint/2010/main" val="13190603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294436" y="1831867"/>
            <a:ext cx="1604100" cy="1604100"/>
          </a:xfrm>
          <a:prstGeom prst="ellipse">
            <a:avLst/>
          </a:prstGeom>
          <a:solidFill>
            <a:srgbClr val="5CFFA6">
              <a:alpha val="4356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1798888" y="850710"/>
            <a:ext cx="2448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439" name="Google Shape;439;p41"/>
          <p:cNvSpPr txBox="1">
            <a:spLocks noGrp="1"/>
          </p:cNvSpPr>
          <p:nvPr>
            <p:ph type="subTitle" idx="1"/>
          </p:nvPr>
        </p:nvSpPr>
        <p:spPr>
          <a:xfrm>
            <a:off x="-914" y="3743880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2110993831</a:t>
            </a:r>
            <a:endParaRPr dirty="0"/>
          </a:p>
        </p:txBody>
      </p:sp>
      <p:sp>
        <p:nvSpPr>
          <p:cNvPr id="440" name="Google Shape;440;p41"/>
          <p:cNvSpPr txBox="1">
            <a:spLocks noGrp="1"/>
          </p:cNvSpPr>
          <p:nvPr>
            <p:ph type="title" idx="2"/>
          </p:nvPr>
        </p:nvSpPr>
        <p:spPr>
          <a:xfrm>
            <a:off x="-914" y="354522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Sayan Bhandari</a:t>
            </a:r>
            <a:endParaRPr dirty="0"/>
          </a:p>
        </p:txBody>
      </p:sp>
      <p:sp>
        <p:nvSpPr>
          <p:cNvPr id="441" name="Google Shape;441;p41"/>
          <p:cNvSpPr txBox="1">
            <a:spLocks noGrp="1"/>
          </p:cNvSpPr>
          <p:nvPr>
            <p:ph type="title" idx="3"/>
          </p:nvPr>
        </p:nvSpPr>
        <p:spPr>
          <a:xfrm>
            <a:off x="2220660" y="354277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Mehak Walia</a:t>
            </a:r>
            <a:endParaRPr dirty="0"/>
          </a:p>
        </p:txBody>
      </p:sp>
      <p:sp>
        <p:nvSpPr>
          <p:cNvPr id="442" name="Google Shape;442;p41"/>
          <p:cNvSpPr txBox="1">
            <a:spLocks noGrp="1"/>
          </p:cNvSpPr>
          <p:nvPr>
            <p:ph type="subTitle" idx="4"/>
          </p:nvPr>
        </p:nvSpPr>
        <p:spPr>
          <a:xfrm>
            <a:off x="2220660" y="3737490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2110990878</a:t>
            </a:r>
            <a:endParaRPr dirty="0"/>
          </a:p>
        </p:txBody>
      </p:sp>
      <p:sp>
        <p:nvSpPr>
          <p:cNvPr id="443" name="Google Shape;443;p41"/>
          <p:cNvSpPr txBox="1">
            <a:spLocks noGrp="1"/>
          </p:cNvSpPr>
          <p:nvPr>
            <p:ph type="title" idx="5"/>
          </p:nvPr>
        </p:nvSpPr>
        <p:spPr>
          <a:xfrm>
            <a:off x="4538895" y="3535158"/>
            <a:ext cx="2516009" cy="1019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Shivashish Bhunia</a:t>
            </a:r>
            <a:endParaRPr dirty="0"/>
          </a:p>
        </p:txBody>
      </p:sp>
      <p:sp>
        <p:nvSpPr>
          <p:cNvPr id="444" name="Google Shape;444;p41"/>
          <p:cNvSpPr txBox="1">
            <a:spLocks noGrp="1"/>
          </p:cNvSpPr>
          <p:nvPr>
            <p:ph type="subTitle" idx="6"/>
          </p:nvPr>
        </p:nvSpPr>
        <p:spPr>
          <a:xfrm>
            <a:off x="4728540" y="3717108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2110993833</a:t>
            </a:r>
            <a:endParaRPr dirty="0"/>
          </a:p>
        </p:txBody>
      </p:sp>
      <p:sp>
        <p:nvSpPr>
          <p:cNvPr id="446" name="Google Shape;446;p41"/>
          <p:cNvSpPr/>
          <p:nvPr/>
        </p:nvSpPr>
        <p:spPr>
          <a:xfrm>
            <a:off x="2516010" y="1831867"/>
            <a:ext cx="1604100" cy="1604100"/>
          </a:xfrm>
          <a:prstGeom prst="ellipse">
            <a:avLst/>
          </a:prstGeom>
          <a:solidFill>
            <a:srgbClr val="FDFF5C">
              <a:alpha val="459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5023891" y="1831867"/>
            <a:ext cx="1604100" cy="1604100"/>
          </a:xfrm>
          <a:prstGeom prst="ellipse">
            <a:avLst/>
          </a:prstGeom>
          <a:solidFill>
            <a:srgbClr val="5CFFF8">
              <a:alpha val="3839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43;p41">
            <a:extLst>
              <a:ext uri="{FF2B5EF4-FFF2-40B4-BE49-F238E27FC236}">
                <a16:creationId xmlns:a16="http://schemas.microsoft.com/office/drawing/2014/main" id="{32657DCF-8248-49C0-A2DB-0C1646641DB6}"/>
              </a:ext>
            </a:extLst>
          </p:cNvPr>
          <p:cNvSpPr txBox="1">
            <a:spLocks/>
          </p:cNvSpPr>
          <p:nvPr/>
        </p:nvSpPr>
        <p:spPr>
          <a:xfrm>
            <a:off x="7014701" y="3471393"/>
            <a:ext cx="21948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dirty="0"/>
              <a:t>Prajwal Bagchi</a:t>
            </a:r>
          </a:p>
        </p:txBody>
      </p:sp>
      <p:sp>
        <p:nvSpPr>
          <p:cNvPr id="17" name="Google Shape;444;p41">
            <a:extLst>
              <a:ext uri="{FF2B5EF4-FFF2-40B4-BE49-F238E27FC236}">
                <a16:creationId xmlns:a16="http://schemas.microsoft.com/office/drawing/2014/main" id="{D4E4A549-66D7-4586-B3BD-C6439AC84B32}"/>
              </a:ext>
            </a:extLst>
          </p:cNvPr>
          <p:cNvSpPr txBox="1">
            <a:spLocks/>
          </p:cNvSpPr>
          <p:nvPr/>
        </p:nvSpPr>
        <p:spPr>
          <a:xfrm>
            <a:off x="6949200" y="3737490"/>
            <a:ext cx="219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/>
            <a:r>
              <a:rPr lang="en-US" dirty="0"/>
              <a:t>2110993821</a:t>
            </a:r>
          </a:p>
        </p:txBody>
      </p:sp>
      <p:sp>
        <p:nvSpPr>
          <p:cNvPr id="18" name="Google Shape;448;p41">
            <a:extLst>
              <a:ext uri="{FF2B5EF4-FFF2-40B4-BE49-F238E27FC236}">
                <a16:creationId xmlns:a16="http://schemas.microsoft.com/office/drawing/2014/main" id="{307BE324-B862-45AB-A90B-E5808B056012}"/>
              </a:ext>
            </a:extLst>
          </p:cNvPr>
          <p:cNvSpPr/>
          <p:nvPr/>
        </p:nvSpPr>
        <p:spPr>
          <a:xfrm>
            <a:off x="7244550" y="1831867"/>
            <a:ext cx="1604100" cy="1604100"/>
          </a:xfrm>
          <a:prstGeom prst="ellipse">
            <a:avLst/>
          </a:prstGeom>
          <a:solidFill>
            <a:schemeClr val="accent6">
              <a:alpha val="38390"/>
            </a:schemeClr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99356-9DC9-41B1-8EC8-8D2603A9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18" y="1935014"/>
            <a:ext cx="1390163" cy="1410563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C4579D-D599-4B66-AA02-09D9D4CE4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4" t="16244" r="18774" b="32598"/>
          <a:stretch/>
        </p:blipFill>
        <p:spPr>
          <a:xfrm>
            <a:off x="5122043" y="1924644"/>
            <a:ext cx="1407795" cy="1431302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1EB92E-1BA3-4CB4-AAEA-3313EC8204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81" t="11225" r="2029" b="24863"/>
          <a:stretch/>
        </p:blipFill>
        <p:spPr>
          <a:xfrm>
            <a:off x="394084" y="1916882"/>
            <a:ext cx="1404804" cy="1439064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14A665-2DA8-4C55-A156-4163962E99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86" t="17234" r="15307" b="51972"/>
          <a:stretch/>
        </p:blipFill>
        <p:spPr>
          <a:xfrm>
            <a:off x="2611481" y="1935013"/>
            <a:ext cx="1409812" cy="1410563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27" name="Google Shape;344;p37">
            <a:extLst>
              <a:ext uri="{FF2B5EF4-FFF2-40B4-BE49-F238E27FC236}">
                <a16:creationId xmlns:a16="http://schemas.microsoft.com/office/drawing/2014/main" id="{372699C6-24DF-45E0-8920-A22874C18C54}"/>
              </a:ext>
            </a:extLst>
          </p:cNvPr>
          <p:cNvSpPr/>
          <p:nvPr/>
        </p:nvSpPr>
        <p:spPr>
          <a:xfrm>
            <a:off x="1134988" y="740027"/>
            <a:ext cx="663900" cy="663900"/>
          </a:xfrm>
          <a:prstGeom prst="ellipse">
            <a:avLst/>
          </a:prstGeom>
          <a:solidFill>
            <a:schemeClr val="accent6">
              <a:lumMod val="75000"/>
              <a:alpha val="23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59;p37">
            <a:extLst>
              <a:ext uri="{FF2B5EF4-FFF2-40B4-BE49-F238E27FC236}">
                <a16:creationId xmlns:a16="http://schemas.microsoft.com/office/drawing/2014/main" id="{73FB1FF6-DC86-4CBB-801C-D960FFD565B3}"/>
              </a:ext>
            </a:extLst>
          </p:cNvPr>
          <p:cNvSpPr txBox="1">
            <a:spLocks/>
          </p:cNvSpPr>
          <p:nvPr/>
        </p:nvSpPr>
        <p:spPr>
          <a:xfrm>
            <a:off x="1134988" y="837655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400" b="1" i="0" u="none" strike="noStrike" cap="none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dirty="0">
                <a:solidFill>
                  <a:schemeClr val="accent6"/>
                </a:solidFill>
              </a:rPr>
              <a:t>05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426</Words>
  <Application>Microsoft Office PowerPoint</Application>
  <PresentationFormat>On-screen Show (16:9)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Barlow Semi Condensed</vt:lpstr>
      <vt:lpstr>Arial</vt:lpstr>
      <vt:lpstr>Barlow Semi Condensed Medium</vt:lpstr>
      <vt:lpstr>Montserrat ExtraBold</vt:lpstr>
      <vt:lpstr>Awesome Augmented Reality App Pitch Deck by Slidesgo</vt:lpstr>
      <vt:lpstr>PowerPoint Presentation</vt:lpstr>
      <vt:lpstr>Online Integrated platform for students</vt:lpstr>
      <vt:lpstr>Problem Statement</vt:lpstr>
      <vt:lpstr>Idea &amp; Prototype</vt:lpstr>
      <vt:lpstr>Features</vt:lpstr>
      <vt:lpstr>PowerPoint Presentation</vt:lpstr>
      <vt:lpstr>PowerPoint Presentation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Integrated Platform</dc:title>
  <dc:creator>Sayan Bhandari</dc:creator>
  <cp:lastModifiedBy>Prajwal Bagchi</cp:lastModifiedBy>
  <cp:revision>26</cp:revision>
  <dcterms:modified xsi:type="dcterms:W3CDTF">2022-04-23T06:04:25Z</dcterms:modified>
</cp:coreProperties>
</file>