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presProps" Target="presProps.xml"/>
  <Relationship Id="rId27" Type="http://schemas.openxmlformats.org/officeDocument/2006/relationships/viewProps" Target="viewProps.xml"/>
  <Relationship Id="rId28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3362189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285750"/>
          <a:ext cx="10001250" cy="5238750"/>
          <a:chOff x="190500" y="285750"/>
          <a:chExt cx="10001250" cy="5238750"/>
        </a:xfrm>
      </p:grpSpPr>
      <p:sp>
        <p:nvSpPr>
          <p:cNvPr id="1" name=""/>
          <p:cNvSpPr txBox="1"/>
          <p:nvPr/>
        </p:nvSpPr>
        <p:spPr>
          <a:xfrm>
            <a:off x="14287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itraLand Pekanbaru]]></a:t>
            </a:r>
            <a:br/>
          </a:p>
        </p:txBody>
      </p:sp>
      <p:sp>
        <p:nvSpPr>
          <p:cNvPr id="2" name=""/>
          <p:cNvSpPr txBox="1"/>
          <p:nvPr/>
        </p:nvSpPr>
        <p:spPr>
          <a:xfrm>
            <a:off x="42862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| HUTANG BAYAR 2018]]></a:t>
            </a:r>
            <a:br/>
          </a:p>
        </p:txBody>
      </p:sp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190500" y="3333750"/>
          <a:ext cx="8572500" cy="1905000"/>
        </p:xfrm>
        <a:graphic>
          <a:graphicData uri="http://schemas.openxmlformats.org/drawingml/2006/table">
            <a:tbl>
              <a:tblPr firstRow="1" bandRow="1"/>
              <a:tblGrid>
                <a:gridCol w="1071563"/>
                <a:gridCol w="1071563"/>
                <a:gridCol w="1071563"/>
                <a:gridCol w="1071563"/>
                <a:gridCol w="1071563"/>
                <a:gridCol w="1071563"/>
                <a:gridCol w="1071563"/>
                <a:gridCol w="1071563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 rowSpan="2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ahun SPK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rasarana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rasarana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rasarana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ngunan Rumah,Ruko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ngunan Rumah,Ruko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ngunan Rumah,Ruko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 v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ilai Kontrak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erbayar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Hutang Bayar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ilai Kontrak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erbayar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Hutang Bayar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Hutang Bayar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01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9.75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9.75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9.75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01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2.6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.96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8.72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8.72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285750"/>
          <a:ext cx="10001250" cy="3333750"/>
          <a:chOff x="190500" y="285750"/>
          <a:chExt cx="10001250" cy="3333750"/>
        </a:xfrm>
      </p:grpSpPr>
      <p:sp>
        <p:nvSpPr>
          <p:cNvPr id="1" name=""/>
          <p:cNvSpPr txBox="1"/>
          <p:nvPr/>
        </p:nvSpPr>
        <p:spPr>
          <a:xfrm>
            <a:off x="14287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itraLand Pekanbaru]]></a:t>
            </a:r>
            <a:br/>
          </a:p>
        </p:txBody>
      </p:sp>
      <p:sp>
        <p:nvSpPr>
          <p:cNvPr id="2" name=""/>
          <p:cNvSpPr txBox="1"/>
          <p:nvPr/>
        </p:nvSpPr>
        <p:spPr>
          <a:xfrm>
            <a:off x="4286250" y="285750"/>
            <a:ext cx="5715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| RINCIAN HUTANG BAYAR 2018]]></a:t>
            </a:r>
            <a:br/>
          </a:p>
        </p:txBody>
      </p:sp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190500" y="3333750"/>
          <a:ext cx="4286250" cy="0"/>
        </p:xfrm>
        <a:graphic>
          <a:graphicData uri="http://schemas.openxmlformats.org/drawingml/2006/table">
            <a:tbl>
              <a:tblPr firstRow="1" bandRow="1"/>
              <a:tblGrid>
                <a:gridCol w="428625"/>
                <a:gridCol w="2143125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rasarana <=201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Fasilitas Kota (Instalasi Listrik dan PJU)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2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USADUA (Jalan, Jembatan Dan Saluran)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4762500" y="3333750"/>
          <a:ext cx="42862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  <a:gridCol w="1428750"/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ngunan ( Rumah + Ruko )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285750"/>
          <a:ext cx="10001250" cy="2381250"/>
          <a:chOff x="190500" y="285750"/>
          <a:chExt cx="10001250" cy="2381250"/>
        </a:xfrm>
      </p:grpSpPr>
      <p:sp>
        <p:nvSpPr>
          <p:cNvPr id="1" name=""/>
          <p:cNvSpPr txBox="1"/>
          <p:nvPr/>
        </p:nvSpPr>
        <p:spPr>
          <a:xfrm>
            <a:off x="14287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itraLand Pekanbaru]]></a:t>
            </a:r>
            <a:br/>
          </a:p>
        </p:txBody>
      </p:sp>
      <p:sp>
        <p:nvSpPr>
          <p:cNvPr id="2" name=""/>
          <p:cNvSpPr txBox="1"/>
          <p:nvPr/>
        </p:nvSpPr>
        <p:spPr>
          <a:xfrm>
            <a:off x="4286250" y="285750"/>
            <a:ext cx="5715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| HUTANG BANGUN 2018]]></a:t>
            </a:r>
            <a:br/>
          </a:p>
        </p:txBody>
      </p:sp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190500" y="2381250"/>
          <a:ext cx="8572500" cy="0"/>
        </p:xfrm>
        <a:graphic>
          <a:graphicData uri="http://schemas.openxmlformats.org/drawingml/2006/table">
            <a:tbl>
              <a:tblPr firstRow="1" bandRow="1"/>
              <a:tblGrid>
                <a:gridCol w="1071563"/>
                <a:gridCol w="1071563"/>
                <a:gridCol w="1071563"/>
                <a:gridCol w="1071563"/>
                <a:gridCol w="1071563"/>
                <a:gridCol w="1071563"/>
                <a:gridCol w="1071563"/>
                <a:gridCol w="1071563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 rowSpan="2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ahun SPK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2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rasarana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rasarana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ngunan Rumah,Ruko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ngunan Rumah,Ruko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ngunan Rumah,Ruko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2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 v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p.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T(m2)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p.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unit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B(m2)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 Unit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p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 gridSpan="8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Hutang Bangun s/d end Year 201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01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8.4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.22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,199.7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675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,23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285750"/>
          <a:ext cx="10001250" cy="3333750"/>
          <a:chOff x="190500" y="285750"/>
          <a:chExt cx="10001250" cy="3333750"/>
        </a:xfrm>
      </p:grpSpPr>
      <p:sp>
        <p:nvSpPr>
          <p:cNvPr id="1" name=""/>
          <p:cNvSpPr txBox="1"/>
          <p:nvPr/>
        </p:nvSpPr>
        <p:spPr>
          <a:xfrm>
            <a:off x="14287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itraLand Pekanbaru]]></a:t>
            </a:r>
            <a:br/>
          </a:p>
        </p:txBody>
      </p:sp>
      <p:sp>
        <p:nvSpPr>
          <p:cNvPr id="2" name=""/>
          <p:cNvSpPr txBox="1"/>
          <p:nvPr/>
        </p:nvSpPr>
        <p:spPr>
          <a:xfrm>
            <a:off x="4286250" y="285750"/>
            <a:ext cx="5715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| RINCIAN HUTANG BANGUN 2018]]></a:t>
            </a:r>
            <a:br/>
          </a:p>
        </p:txBody>
      </p:sp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190500" y="3333750"/>
          <a:ext cx="4286250" cy="0"/>
        </p:xfrm>
        <a:graphic>
          <a:graphicData uri="http://schemas.openxmlformats.org/drawingml/2006/table">
            <a:tbl>
              <a:tblPr firstRow="1" bandRow="1"/>
              <a:tblGrid>
                <a:gridCol w="428625"/>
                <a:gridCol w="2143125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rasarana <=201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4762500" y="3333750"/>
          <a:ext cx="42862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  <a:gridCol w="1428750"/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ngunan ( Rumah + Ruko )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RANDWOOD = [0 terjual dan 0 stock ]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USADUA = [7 terjual dan 0 stock ]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285750"/>
          <a:ext cx="10001250" cy="2381250"/>
          <a:chOff x="190500" y="285750"/>
          <a:chExt cx="10001250" cy="2381250"/>
        </a:xfrm>
      </p:grpSpPr>
      <p:sp>
        <p:nvSpPr>
          <p:cNvPr id="1" name=""/>
          <p:cNvSpPr txBox="1"/>
          <p:nvPr/>
        </p:nvSpPr>
        <p:spPr>
          <a:xfrm>
            <a:off x="14287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itraLand Pekanbaru]]></a:t>
            </a:r>
            <a:br/>
          </a:p>
        </p:txBody>
      </p:sp>
      <p:sp>
        <p:nvSpPr>
          <p:cNvPr id="2" name=""/>
          <p:cNvSpPr txBox="1"/>
          <p:nvPr/>
        </p:nvSpPr>
        <p:spPr>
          <a:xfrm>
            <a:off x="42862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| RINCIAN HUTANG BANGUN]]></a:t>
            </a:r>
            <a:br/>
          </a:p>
        </p:txBody>
      </p:sp>
      <p:sp>
        <p:nvSpPr>
          <p:cNvPr id="3" name=""/>
          <p:cNvSpPr txBox="1"/>
          <p:nvPr/>
        </p:nvSpPr>
        <p:spPr>
          <a:xfrm>
            <a:off x="1428750" y="666750"/>
            <a:ext cx="85725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HUTANG BANGUN DEVELOPMENT COST SKALA KOTA 20182018]]></a:t>
            </a:r>
            <a:br/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90500" y="2381250"/>
          <a:ext cx="8572500" cy="0"/>
        </p:xfrm>
        <a:graphic>
          <a:graphicData uri="http://schemas.openxmlformats.org/drawingml/2006/table">
            <a:tbl>
              <a:tblPr firstRow="1" bandRow="1"/>
              <a:tblGrid>
                <a:gridCol w="428625"/>
                <a:gridCol w="2857500"/>
                <a:gridCol w="2857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o.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tems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iaya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o.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tems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iaya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iaya SK Ijin Prinsip dan Ijin Lokasi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5,000,0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73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IAYA PEMBANGUNAN FASOS-FASUM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,500,000,0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285750"/>
          <a:ext cx="10001250" cy="2381250"/>
          <a:chOff x="190500" y="285750"/>
          <a:chExt cx="10001250" cy="2381250"/>
        </a:xfrm>
      </p:grpSpPr>
      <p:sp>
        <p:nvSpPr>
          <p:cNvPr id="1" name=""/>
          <p:cNvSpPr txBox="1"/>
          <p:nvPr/>
        </p:nvSpPr>
        <p:spPr>
          <a:xfrm>
            <a:off x="14287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itraLand Pekanbaru]]></a:t>
            </a:r>
            <a:br/>
          </a:p>
        </p:txBody>
      </p:sp>
      <p:sp>
        <p:nvSpPr>
          <p:cNvPr id="2" name=""/>
          <p:cNvSpPr txBox="1"/>
          <p:nvPr/>
        </p:nvSpPr>
        <p:spPr>
          <a:xfrm>
            <a:off x="42862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| RINCIAN HUTANG BANGUN]]></a:t>
            </a:r>
            <a:br/>
          </a:p>
        </p:txBody>
      </p:sp>
      <p:sp>
        <p:nvSpPr>
          <p:cNvPr id="3" name=""/>
          <p:cNvSpPr txBox="1"/>
          <p:nvPr/>
        </p:nvSpPr>
        <p:spPr>
          <a:xfrm>
            <a:off x="1428750" y="666750"/>
            <a:ext cx="85725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HUTANG BANGUN DEVELOPMENT COST SKALA CLUSTER 20182018]]></a:t>
            </a:r>
            <a:br/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90500" y="2381250"/>
          <a:ext cx="8572500" cy="0"/>
        </p:xfrm>
        <a:graphic>
          <a:graphicData uri="http://schemas.openxmlformats.org/drawingml/2006/table">
            <a:tbl>
              <a:tblPr firstRow="1" bandRow="1"/>
              <a:tblGrid>
                <a:gridCol w="428625"/>
                <a:gridCol w="2857500"/>
                <a:gridCol w="2857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o.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tems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iaya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o.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tems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iaya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iaya SK Ijin Prinsip dan Ijin Lokasi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5,000,0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73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IAYA PEMBANGUNAN FASOS-FASUM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,500,000,0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iaya Disain Dan Rencana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25,000,0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1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Jalan, Jembatan Dan Salura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,100,000,0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63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ansekap dan Pembibita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600,000,0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93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ain Kontraktor Banguna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,085,000,0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iaya Disain Dan Rencana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1,000,0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1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Jalan, Jembatan Dan Salura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12,500,0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93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ain Kontraktor Banguna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16,000,0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285750"/>
          <a:ext cx="10001250" cy="2381250"/>
          <a:chOff x="190500" y="285750"/>
          <a:chExt cx="10001250" cy="2381250"/>
        </a:xfrm>
      </p:grpSpPr>
      <p:sp>
        <p:nvSpPr>
          <p:cNvPr id="1" name=""/>
          <p:cNvSpPr txBox="1"/>
          <p:nvPr/>
        </p:nvSpPr>
        <p:spPr>
          <a:xfrm>
            <a:off x="14287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itraLand Pekanbaru]]></a:t>
            </a:r>
            <a:br/>
          </a:p>
        </p:txBody>
      </p:sp>
      <p:sp>
        <p:nvSpPr>
          <p:cNvPr id="2" name=""/>
          <p:cNvSpPr txBox="1"/>
          <p:nvPr/>
        </p:nvSpPr>
        <p:spPr>
          <a:xfrm>
            <a:off x="42862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| RINCIAN HUTANG BANGUN 2018]]></a:t>
            </a:r>
            <a:br/>
          </a:p>
        </p:txBody>
      </p:sp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190500" y="2381250"/>
          <a:ext cx="8572500" cy="0"/>
        </p:xfrm>
        <a:graphic>
          <a:graphicData uri="http://schemas.openxmlformats.org/drawingml/2006/table">
            <a:tbl>
              <a:tblPr firstRow="1" bandRow="1"/>
              <a:tblGrid>
                <a:gridCol w="428625"/>
                <a:gridCol w="779318"/>
                <a:gridCol w="779318"/>
                <a:gridCol w="779318"/>
                <a:gridCol w="779318"/>
                <a:gridCol w="779318"/>
                <a:gridCol w="779318"/>
                <a:gridCol w="779318"/>
                <a:gridCol w="779318"/>
                <a:gridCol w="779318"/>
                <a:gridCol w="779318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Cluster/Blok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Uraia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 1 Cluster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 Per Tipe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 Bangun < 201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PK 2017 semester 1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PK 2017 semester 1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 Bangu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Hutang Bangun 201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isa belum bangu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Unit Stock terbangu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Cluster/Blok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Uraia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 1 Cluster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 Per Tipe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 Bangun < 201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PK 2017 semester 1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PK 2017 semester 1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 Bangu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Hutang Bangun 201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isa belum bangu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Unit Stock terbangu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 rowSpan="2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RANDWOOD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 rowSpan="2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RANDWOOD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rone 3 DM5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rowSpan="2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2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 v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KAVLING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KAVLING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rowSpan="2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2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 rowSpan="3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USADUA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v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 rowSpan="3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USADUA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rone 1 DMS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rowSpan="3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 v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rone 2 DM5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rone 2 DM5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rowSpan="3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 v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RREGULAR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RREGULAR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rowSpan="3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285750"/>
          <a:ext cx="10001250" cy="2381250"/>
          <a:chOff x="190500" y="285750"/>
          <a:chExt cx="10001250" cy="2381250"/>
        </a:xfrm>
      </p:grpSpPr>
      <p:sp>
        <p:nvSpPr>
          <p:cNvPr id="1" name=""/>
          <p:cNvSpPr txBox="1"/>
          <p:nvPr/>
        </p:nvSpPr>
        <p:spPr>
          <a:xfrm>
            <a:off x="14287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itraLand Pekanbaru]]></a:t>
            </a:r>
            <a:br/>
          </a:p>
        </p:txBody>
      </p:sp>
      <p:sp>
        <p:nvSpPr>
          <p:cNvPr id="2" name=""/>
          <p:cNvSpPr txBox="1"/>
          <p:nvPr/>
        </p:nvSpPr>
        <p:spPr>
          <a:xfrm>
            <a:off x="4286250" y="285750"/>
            <a:ext cx="5715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| STOCK UNIT BELUM TERBANGUN 2018]]></a:t>
            </a:r>
            <a:br/>
          </a:p>
        </p:txBody>
      </p:sp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190500" y="2381250"/>
          <a:ext cx="8572500" cy="0"/>
        </p:xfrm>
        <a:graphic>
          <a:graphicData uri="http://schemas.openxmlformats.org/drawingml/2006/table">
            <a:tbl>
              <a:tblPr firstRow="1" bandRow="1"/>
              <a:tblGrid>
                <a:gridCol w="1071563"/>
                <a:gridCol w="1071563"/>
                <a:gridCol w="1071563"/>
                <a:gridCol w="1071563"/>
                <a:gridCol w="1071563"/>
                <a:gridCol w="1071563"/>
                <a:gridCol w="1071563"/>
                <a:gridCol w="1071563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 rowSpan="2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ahun SPK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2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rasarana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rasarana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ngunan Rumah,Ruko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ngunan Rumah,Ruko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ngunan Rumah,Ruko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2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 v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p[Juta].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T(m2)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p[Juta].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unit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B(m2)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 Unit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p[Juta]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 gridSpan="8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N DEVELOPMENT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RANDWOOD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USADUA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 gridSpan="8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FUTURE DEVELOPMENT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285750"/>
          <a:ext cx="10001250" cy="2381250"/>
          <a:chOff x="190500" y="285750"/>
          <a:chExt cx="10001250" cy="2381250"/>
        </a:xfrm>
      </p:grpSpPr>
      <p:sp>
        <p:nvSpPr>
          <p:cNvPr id="1" name=""/>
          <p:cNvSpPr txBox="1"/>
          <p:nvPr/>
        </p:nvSpPr>
        <p:spPr>
          <a:xfrm>
            <a:off x="14287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itraLand Pekanbaru]]></a:t>
            </a:r>
            <a:br/>
          </a:p>
        </p:txBody>
      </p:sp>
      <p:sp>
        <p:nvSpPr>
          <p:cNvPr id="2" name=""/>
          <p:cNvSpPr txBox="1"/>
          <p:nvPr/>
        </p:nvSpPr>
        <p:spPr>
          <a:xfrm>
            <a:off x="42862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| BUDGET 2018]]></a:t>
            </a:r>
            <a:br/>
          </a:p>
        </p:txBody>
      </p:sp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190500" y="2381250"/>
          <a:ext cx="8572500" cy="0"/>
        </p:xfrm>
        <a:graphic>
          <a:graphicData uri="http://schemas.openxmlformats.org/drawingml/2006/table">
            <a:tbl>
              <a:tblPr firstRow="1" bandRow="1"/>
              <a:tblGrid>
                <a:gridCol w="1224643"/>
                <a:gridCol w="1224643"/>
                <a:gridCol w="1224643"/>
                <a:gridCol w="1224643"/>
                <a:gridCol w="1224643"/>
                <a:gridCol w="1224643"/>
                <a:gridCol w="1224643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 rowSpan="2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ahun SPK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2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rasarana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rasarana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2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ngunan Rumah,Ruko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ngunan Rumah,Ruko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2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 v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p[Juta].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p[Juta].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p[juta]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Hutang Bayar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46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8.4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Hutang Bangu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8,3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99.54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,199.7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9,499.7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8,338.4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,199.7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9,538.1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udget 201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2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42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1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2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1.79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2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428750" y="285750"/>
          <a:ext cx="7143750" cy="2190750"/>
          <a:chOff x="1428750" y="285750"/>
          <a:chExt cx="7143750" cy="2190750"/>
        </a:xfrm>
      </p:grpSpPr>
      <p:sp>
        <p:nvSpPr>
          <p:cNvPr id="1" name=""/>
          <p:cNvSpPr txBox="1"/>
          <p:nvPr/>
        </p:nvSpPr>
        <p:spPr>
          <a:xfrm>
            <a:off x="14287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itraLand Pekanbaru]]></a:t>
            </a:r>
            <a:b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857500" y="2857500"/>
          <a:ext cx="8572500" cy="4762500"/>
          <a:chOff x="2857500" y="2857500"/>
          <a:chExt cx="8572500" cy="4762500"/>
        </a:xfrm>
      </p:grpSpPr>
      <p:sp>
        <p:nvSpPr>
          <p:cNvPr id="1" name=""/>
          <p:cNvSpPr txBox="1"/>
          <p:nvPr/>
        </p:nvSpPr>
        <p:spPr>
          <a:xfrm>
            <a:off x="2857500" y="285750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itraLand Pekanbaru]]></a:t>
            </a:r>
            <a:br/>
            <a:r>
              <a:rPr lang="en-US" b="1" sz="32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TEKNIK DAN QUANTITY SURVEYOR]]></a:t>
            </a:r>
            <a:b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285750"/>
          <a:ext cx="8763000" cy="2381250"/>
          <a:chOff x="190500" y="285750"/>
          <a:chExt cx="8763000" cy="2381250"/>
        </a:xfrm>
      </p:grpSpPr>
      <p:sp>
        <p:nvSpPr>
          <p:cNvPr id="1" name=""/>
          <p:cNvSpPr txBox="1"/>
          <p:nvPr/>
        </p:nvSpPr>
        <p:spPr>
          <a:xfrm>
            <a:off x="14287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itraLand Pekanbaru]]></a:t>
            </a:r>
            <a:br/>
          </a:p>
        </p:txBody>
      </p:sp>
      <p:graphicFrame>
        <p:nvGraphicFramePr>
          <p:cNvPr id="2" name="" descr=""/>
          <p:cNvGraphicFramePr>
            <a:graphicFrameLocks noGrp="1"/>
          </p:cNvGraphicFramePr>
          <p:nvPr/>
        </p:nvGraphicFramePr>
        <p:xfrm>
          <a:off x="190500" y="2381250"/>
          <a:ext cx="8572500" cy="0"/>
        </p:xfrm>
        <a:graphic>
          <a:graphicData uri="http://schemas.openxmlformats.org/drawingml/2006/table">
            <a:tbl>
              <a:tblPr firstRow="1" bandRow="1"/>
              <a:tblGrid>
                <a:gridCol w="2857500"/>
                <a:gridCol w="2857500"/>
                <a:gridCol w="2857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tems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atua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iaya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Dev Cost yang sudah dibayarkan s/d 12/12/201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p[juta]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Dev Cost yang sudah dibebankan ke HPP.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p[juta]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ersediaan Dev Cost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p[juta]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Hutang Bayar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p[juta]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Hutang Bangun.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p[juta]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8,3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p[juta]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8,342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uas Gross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2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0,0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Efisiensi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uas Sellable Stock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2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9,04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udah dibukukan ( backlog)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2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Devcost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p/m2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428750" y="285750"/>
          <a:ext cx="7143750" cy="2190750"/>
          <a:chOff x="1428750" y="285750"/>
          <a:chExt cx="7143750" cy="2190750"/>
        </a:xfrm>
      </p:grpSpPr>
      <p:sp>
        <p:nvSpPr>
          <p:cNvPr id="1" name=""/>
          <p:cNvSpPr txBox="1"/>
          <p:nvPr/>
        </p:nvSpPr>
        <p:spPr>
          <a:xfrm>
            <a:off x="14287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itraLand Pekanbaru]]></a:t>
            </a:r>
            <a:b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428750" y="285750"/>
          <a:ext cx="7143750" cy="2190750"/>
          <a:chOff x="1428750" y="285750"/>
          <a:chExt cx="7143750" cy="2190750"/>
        </a:xfrm>
      </p:grpSpPr>
      <p:sp>
        <p:nvSpPr>
          <p:cNvPr id="1" name=""/>
          <p:cNvSpPr txBox="1"/>
          <p:nvPr/>
        </p:nvSpPr>
        <p:spPr>
          <a:xfrm>
            <a:off x="14287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itraLand Pekanbaru]]></a:t>
            </a:r>
            <a:b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428750" y="285750"/>
          <a:ext cx="7143750" cy="2190750"/>
          <a:chOff x="1428750" y="285750"/>
          <a:chExt cx="7143750" cy="2190750"/>
        </a:xfrm>
      </p:grpSpPr>
      <p:sp>
        <p:nvSpPr>
          <p:cNvPr id="1" name=""/>
          <p:cNvSpPr txBox="1"/>
          <p:nvPr/>
        </p:nvSpPr>
        <p:spPr>
          <a:xfrm>
            <a:off x="14287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itraLand Pekanbaru]]></a:t>
            </a:r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285750"/>
          <a:ext cx="10953750" cy="5143500"/>
          <a:chOff x="190500" y="285750"/>
          <a:chExt cx="10953750" cy="5143500"/>
        </a:xfrm>
      </p:grpSpPr>
      <p:sp>
        <p:nvSpPr>
          <p:cNvPr id="1" name=""/>
          <p:cNvSpPr txBox="1"/>
          <p:nvPr/>
        </p:nvSpPr>
        <p:spPr>
          <a:xfrm>
            <a:off x="14287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itraLand Pekanbaru]]></a:t>
            </a:r>
            <a:br/>
          </a:p>
        </p:txBody>
      </p:sp>
      <p:sp>
        <p:nvSpPr>
          <p:cNvPr id="2" name=""/>
          <p:cNvSpPr txBox="1"/>
          <p:nvPr/>
        </p:nvSpPr>
        <p:spPr>
          <a:xfrm>
            <a:off x="42862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| BUDGET vs REALISASI 2018]]></a:t>
            </a:r>
            <a:br/>
          </a:p>
        </p:txBody>
      </p:sp>
      <p:sp>
        <p:nvSpPr>
          <p:cNvPr id="3" name=""/>
          <p:cNvSpPr txBox="1"/>
          <p:nvPr/>
        </p:nvSpPr>
        <p:spPr>
          <a:xfrm>
            <a:off x="2381250" y="952500"/>
            <a:ext cx="85725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4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TOTAL BUDGET : Rp. 3,703,937,500]]></a:t>
            </a:r>
            <a:br/>
          </a:p>
        </p:txBody>
      </p:sp>
      <p:sp>
        <p:nvSpPr>
          <p:cNvPr id="4" name=""/>
          <p:cNvSpPr txBox="1"/>
          <p:nvPr/>
        </p:nvSpPr>
        <p:spPr>
          <a:xfrm>
            <a:off x="2381250" y="1333500"/>
            <a:ext cx="85725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4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DEVELOPMENT COST : Rp. 276,837,500]]></a:t>
            </a:r>
            <a:br/>
          </a:p>
        </p:txBody>
      </p:sp>
      <p:sp>
        <p:nvSpPr>
          <p:cNvPr id="5" name=""/>
          <p:cNvSpPr txBox="1"/>
          <p:nvPr/>
        </p:nvSpPr>
        <p:spPr>
          <a:xfrm>
            <a:off x="2381250" y="1714500"/>
            <a:ext cx="85725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4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ONSTRUCTION COST : Rp. 3,427,100,000]]></a:t>
            </a:r>
            <a:br/>
          </a:p>
        </p:txBody>
      </p:sp>
      <p:sp>
        <p:nvSpPr>
          <p:cNvPr id="6" name=""/>
          <p:cNvSpPr txBox="1"/>
          <p:nvPr/>
        </p:nvSpPr>
        <p:spPr>
          <a:xfrm>
            <a:off x="190500" y="762000"/>
            <a:ext cx="85725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BUDGET]]></a:t>
            </a:r>
            <a:br/>
          </a:p>
        </p:txBody>
      </p:sp>
      <p:sp>
        <p:nvSpPr>
          <p:cNvPr id="7" name=""/>
          <p:cNvSpPr txBox="1"/>
          <p:nvPr/>
        </p:nvSpPr>
        <p:spPr>
          <a:xfrm>
            <a:off x="190500" y="1143000"/>
            <a:ext cx="85725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38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2018]]></a:t>
            </a:r>
            <a:br/>
          </a:p>
        </p:txBody>
      </p:sp>
      <p:sp>
        <p:nvSpPr>
          <p:cNvPr id="8" name=""/>
          <p:cNvSpPr txBox="1"/>
          <p:nvPr/>
        </p:nvSpPr>
        <p:spPr>
          <a:xfrm>
            <a:off x="190500" y="1714500"/>
            <a:ext cx="85725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1Jan-31Des2018]]></a:t>
            </a:r>
            <a:br/>
          </a:p>
        </p:txBody>
      </p:sp>
      <p:sp>
        <p:nvSpPr>
          <p:cNvPr id="9" name=""/>
          <p:cNvSpPr txBox="1"/>
          <p:nvPr/>
        </p:nvSpPr>
        <p:spPr>
          <a:xfrm>
            <a:off x="190500" y="2381250"/>
            <a:ext cx="85725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REALISASI]]></a:t>
            </a:r>
            <a:br/>
          </a:p>
        </p:txBody>
      </p:sp>
      <p:sp>
        <p:nvSpPr>
          <p:cNvPr id="10" name=""/>
          <p:cNvSpPr txBox="1"/>
          <p:nvPr/>
        </p:nvSpPr>
        <p:spPr>
          <a:xfrm>
            <a:off x="190500" y="2762250"/>
            <a:ext cx="85725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38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2018]]></a:t>
            </a:r>
            <a:br/>
          </a:p>
        </p:txBody>
      </p:sp>
      <p:sp>
        <p:nvSpPr>
          <p:cNvPr id="11" name=""/>
          <p:cNvSpPr txBox="1"/>
          <p:nvPr/>
        </p:nvSpPr>
        <p:spPr>
          <a:xfrm>
            <a:off x="190500" y="3238500"/>
            <a:ext cx="85725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1Jan-31Des2018]]></a:t>
            </a:r>
            <a:br/>
          </a:p>
        </p:txBody>
      </p:sp>
      <p:sp>
        <p:nvSpPr>
          <p:cNvPr id="12" name=""/>
          <p:cNvSpPr txBox="1"/>
          <p:nvPr/>
        </p:nvSpPr>
        <p:spPr>
          <a:xfrm>
            <a:off x="2381250" y="2381250"/>
            <a:ext cx="85725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4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TOTAL REALISASI : Rp. 3,960,277]]></a:t>
            </a:r>
            <a:br/>
          </a:p>
        </p:txBody>
      </p:sp>
      <p:sp>
        <p:nvSpPr>
          <p:cNvPr id="13" name=""/>
          <p:cNvSpPr txBox="1"/>
          <p:nvPr/>
        </p:nvSpPr>
        <p:spPr>
          <a:xfrm>
            <a:off x="2381250" y="2762250"/>
            <a:ext cx="85725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4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DEVELOPMENT COST : Rp. 3,960,277]]></a:t>
            </a:r>
            <a:br/>
          </a:p>
        </p:txBody>
      </p:sp>
      <p:sp>
        <p:nvSpPr>
          <p:cNvPr id="14" name=""/>
          <p:cNvSpPr txBox="1"/>
          <p:nvPr/>
        </p:nvSpPr>
        <p:spPr>
          <a:xfrm>
            <a:off x="2381250" y="3143250"/>
            <a:ext cx="85725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4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ONSTRUCTION COST : Rp. 0]]></a:t>
            </a:r>
            <a:b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285750"/>
          <a:ext cx="10191750" cy="6191250"/>
          <a:chOff x="190500" y="285750"/>
          <a:chExt cx="10191750" cy="6191250"/>
        </a:xfrm>
      </p:grpSpPr>
      <p:sp>
        <p:nvSpPr>
          <p:cNvPr id="1" name=""/>
          <p:cNvSpPr txBox="1"/>
          <p:nvPr/>
        </p:nvSpPr>
        <p:spPr>
          <a:xfrm>
            <a:off x="14287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itraLand Pekanbaru]]></a:t>
            </a:r>
            <a:br/>
          </a:p>
        </p:txBody>
      </p:sp>
      <p:sp>
        <p:nvSpPr>
          <p:cNvPr id="2" name=""/>
          <p:cNvSpPr txBox="1"/>
          <p:nvPr/>
        </p:nvSpPr>
        <p:spPr>
          <a:xfrm>
            <a:off x="42862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| BUDGET vs REALISASI 2018]]></a:t>
            </a:r>
            <a:br/>
          </a:p>
        </p:txBody>
      </p:sp>
      <p:sp>
        <p:nvSpPr>
          <p:cNvPr id="3" name=""/>
          <p:cNvSpPr txBox="1"/>
          <p:nvPr/>
        </p:nvSpPr>
        <p:spPr>
          <a:xfrm>
            <a:off x="4476750" y="57150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DEVCOST & CON COST]]></a:t>
            </a:r>
            <a:br/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90500" y="4286250"/>
          <a:ext cx="8572500" cy="1905000"/>
        </p:xfrm>
        <a:graphic>
          <a:graphicData uri="http://schemas.openxmlformats.org/drawingml/2006/table">
            <a:tbl>
              <a:tblPr firstRow="1" bandRow="1"/>
              <a:tblGrid>
                <a:gridCol w="612321"/>
                <a:gridCol w="612321"/>
                <a:gridCol w="612321"/>
                <a:gridCol w="612321"/>
                <a:gridCol w="612321"/>
                <a:gridCol w="612321"/>
                <a:gridCol w="612321"/>
                <a:gridCol w="612321"/>
                <a:gridCol w="612321"/>
                <a:gridCol w="612321"/>
                <a:gridCol w="612321"/>
                <a:gridCol w="612321"/>
                <a:gridCol w="612321"/>
                <a:gridCol w="612321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Uraia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Ja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Feb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ar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pr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i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Ju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Jul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gu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ept.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kt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ov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Des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udget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75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4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8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9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84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7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Kumulatif Budget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75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89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76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84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93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7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7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7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7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7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7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7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,655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alisasi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Kumulatif Realisasi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285750"/>
          <a:ext cx="10191750" cy="6191250"/>
          <a:chOff x="190500" y="285750"/>
          <a:chExt cx="10191750" cy="6191250"/>
        </a:xfrm>
      </p:grpSpPr>
      <p:sp>
        <p:nvSpPr>
          <p:cNvPr id="1" name=""/>
          <p:cNvSpPr txBox="1"/>
          <p:nvPr/>
        </p:nvSpPr>
        <p:spPr>
          <a:xfrm>
            <a:off x="14287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itraLand Pekanbaru]]></a:t>
            </a:r>
            <a:br/>
          </a:p>
        </p:txBody>
      </p:sp>
      <p:sp>
        <p:nvSpPr>
          <p:cNvPr id="2" name=""/>
          <p:cNvSpPr txBox="1"/>
          <p:nvPr/>
        </p:nvSpPr>
        <p:spPr>
          <a:xfrm>
            <a:off x="42862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| BUDGET vs REALISASI 2018]]></a:t>
            </a:r>
            <a:br/>
          </a:p>
        </p:txBody>
      </p:sp>
      <p:sp>
        <p:nvSpPr>
          <p:cNvPr id="3" name=""/>
          <p:cNvSpPr txBox="1"/>
          <p:nvPr/>
        </p:nvSpPr>
        <p:spPr>
          <a:xfrm>
            <a:off x="4476750" y="57150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DEVCOST ]]></a:t>
            </a:r>
            <a:br/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90500" y="4286250"/>
          <a:ext cx="8572500" cy="1905000"/>
        </p:xfrm>
        <a:graphic>
          <a:graphicData uri="http://schemas.openxmlformats.org/drawingml/2006/table">
            <a:tbl>
              <a:tblPr firstRow="1" bandRow="1"/>
              <a:tblGrid>
                <a:gridCol w="612321"/>
                <a:gridCol w="612321"/>
                <a:gridCol w="612321"/>
                <a:gridCol w="612321"/>
                <a:gridCol w="612321"/>
                <a:gridCol w="612321"/>
                <a:gridCol w="612321"/>
                <a:gridCol w="612321"/>
                <a:gridCol w="612321"/>
                <a:gridCol w="612321"/>
                <a:gridCol w="612321"/>
                <a:gridCol w="612321"/>
                <a:gridCol w="612321"/>
                <a:gridCol w="612321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Uraia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Ja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Feb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ar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pr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i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Ju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Jul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gu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ept.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kt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ov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Des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tal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c">
                        <a:alpha val="1.18%"/>
                      </a:srgbClr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udget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75]]></a:t>
                      </a: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4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8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9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84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Kumulatif Budget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75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89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76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84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93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7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7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7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7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7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7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7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7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alisasi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Kumulatif Realisasi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428750" y="285750"/>
          <a:ext cx="10191750" cy="2476500"/>
          <a:chOff x="1428750" y="285750"/>
          <a:chExt cx="10191750" cy="2476500"/>
        </a:xfrm>
      </p:grpSpPr>
      <p:sp>
        <p:nvSpPr>
          <p:cNvPr id="1" name=""/>
          <p:cNvSpPr txBox="1"/>
          <p:nvPr/>
        </p:nvSpPr>
        <p:spPr>
          <a:xfrm>
            <a:off x="14287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itraLand Pekanbaru]]></a:t>
            </a:r>
            <a:br/>
          </a:p>
        </p:txBody>
      </p:sp>
      <p:sp>
        <p:nvSpPr>
          <p:cNvPr id="2" name=""/>
          <p:cNvSpPr txBox="1"/>
          <p:nvPr/>
        </p:nvSpPr>
        <p:spPr>
          <a:xfrm>
            <a:off x="42862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| BUDGET vs REALISASI 2018]]></a:t>
            </a:r>
            <a:br/>
          </a:p>
        </p:txBody>
      </p:sp>
      <p:sp>
        <p:nvSpPr>
          <p:cNvPr id="3" name=""/>
          <p:cNvSpPr txBox="1"/>
          <p:nvPr/>
        </p:nvSpPr>
        <p:spPr>
          <a:xfrm>
            <a:off x="4476750" y="57150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ONCOST ]]></a:t>
            </a:r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285750"/>
          <a:ext cx="10191750" cy="5238750"/>
          <a:chOff x="190500" y="285750"/>
          <a:chExt cx="10191750" cy="5238750"/>
        </a:xfrm>
      </p:grpSpPr>
      <p:sp>
        <p:nvSpPr>
          <p:cNvPr id="1" name=""/>
          <p:cNvSpPr txBox="1"/>
          <p:nvPr/>
        </p:nvSpPr>
        <p:spPr>
          <a:xfrm>
            <a:off x="14287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itraLand Pekanbaru]]></a:t>
            </a:r>
            <a:br/>
          </a:p>
        </p:txBody>
      </p:sp>
      <p:sp>
        <p:nvSpPr>
          <p:cNvPr id="2" name=""/>
          <p:cNvSpPr txBox="1"/>
          <p:nvPr/>
        </p:nvSpPr>
        <p:spPr>
          <a:xfrm>
            <a:off x="42862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| RINCIAN CASH OUT 2018]]></a:t>
            </a:r>
            <a:br/>
          </a:p>
        </p:txBody>
      </p:sp>
      <p:sp>
        <p:nvSpPr>
          <p:cNvPr id="3" name=""/>
          <p:cNvSpPr txBox="1"/>
          <p:nvPr/>
        </p:nvSpPr>
        <p:spPr>
          <a:xfrm>
            <a:off x="4476750" y="57150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DEVELOPMENT COST ]]></a:t>
            </a:r>
            <a:br/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90500" y="3333750"/>
          <a:ext cx="8572500" cy="1905000"/>
        </p:xfrm>
        <a:graphic>
          <a:graphicData uri="http://schemas.openxmlformats.org/drawingml/2006/table">
            <a:tbl>
              <a:tblPr firstRow="1" bandRow="1"/>
              <a:tblGrid>
                <a:gridCol w="1071563"/>
                <a:gridCol w="1071563"/>
                <a:gridCol w="1071563"/>
                <a:gridCol w="1071563"/>
                <a:gridCol w="1071563"/>
                <a:gridCol w="1071563"/>
                <a:gridCol w="1071563"/>
                <a:gridCol w="1071563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 rowSpan="2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o.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00000">
                        <a:alpha val="75.29%"/>
                      </a:srgbClr>
                    </a:solidFill>
                  </a:tcPr>
                </a:tc>
                <a:tc rowSpan="2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tem Pekerjaa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00000">
                        <a:alpha val="75.29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01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00000">
                        <a:alpha val="75.29%"/>
                      </a:srgbClr>
                    </a:solidFill>
                  </a:tcPr>
                </a:tc>
                <a:tc gridSpan="4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01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00000">
                        <a:alpha val="75.29%"/>
                      </a:srgbClr>
                    </a:solidFill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01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00000">
                        <a:alpha val="75.29%"/>
                      </a:srgbClr>
                    </a:solidFill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 v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v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alisasi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arget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alisasi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(%)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(%)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arget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IAYA PEMBANGUNAN FASOS-FASUM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,50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ain Kontraktor Banguna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16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Jalan, Jembatan Dan Salura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12.5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.96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96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iaya SK Ijin Prinsip dan Ijin Lokasi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5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iaya Disain Dan Rencana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1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285750"/>
          <a:ext cx="10191750" cy="5238750"/>
          <a:chOff x="190500" y="285750"/>
          <a:chExt cx="10191750" cy="5238750"/>
        </a:xfrm>
      </p:grpSpPr>
      <p:sp>
        <p:nvSpPr>
          <p:cNvPr id="1" name=""/>
          <p:cNvSpPr txBox="1"/>
          <p:nvPr/>
        </p:nvSpPr>
        <p:spPr>
          <a:xfrm>
            <a:off x="14287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itraLand Pekanbaru]]></a:t>
            </a:r>
            <a:br/>
          </a:p>
        </p:txBody>
      </p:sp>
      <p:sp>
        <p:nvSpPr>
          <p:cNvPr id="2" name=""/>
          <p:cNvSpPr txBox="1"/>
          <p:nvPr/>
        </p:nvSpPr>
        <p:spPr>
          <a:xfrm>
            <a:off x="42862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| RINCIAN CASH OUT 2018]]></a:t>
            </a:r>
            <a:br/>
          </a:p>
        </p:txBody>
      </p:sp>
      <p:sp>
        <p:nvSpPr>
          <p:cNvPr id="3" name=""/>
          <p:cNvSpPr txBox="1"/>
          <p:nvPr/>
        </p:nvSpPr>
        <p:spPr>
          <a:xfrm>
            <a:off x="4476750" y="57150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ONSTRUCTION COST ]]></a:t>
            </a:r>
            <a:br/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90500" y="3333750"/>
          <a:ext cx="8572500" cy="1905000"/>
        </p:xfrm>
        <a:graphic>
          <a:graphicData uri="http://schemas.openxmlformats.org/drawingml/2006/table">
            <a:tbl>
              <a:tblPr firstRow="1" bandRow="1"/>
              <a:tblGrid>
                <a:gridCol w="1071563"/>
                <a:gridCol w="1071563"/>
                <a:gridCol w="1071563"/>
                <a:gridCol w="1071563"/>
                <a:gridCol w="1071563"/>
                <a:gridCol w="1071563"/>
                <a:gridCol w="1071563"/>
                <a:gridCol w="1071563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 rowSpan="2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o.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00000">
                        <a:alpha val="75.29%"/>
                      </a:srgbClr>
                    </a:solidFill>
                  </a:tcPr>
                </a:tc>
                <a:tc rowSpan="2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ipe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00000">
                        <a:alpha val="75.29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01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00000">
                        <a:alpha val="75.29%"/>
                      </a:srgbClr>
                    </a:solidFill>
                  </a:tcPr>
                </a:tc>
                <a:tc gridSpan="4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01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00000">
                        <a:alpha val="75.29%"/>
                      </a:srgbClr>
                    </a:solidFill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01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00000">
                        <a:alpha val="75.29%"/>
                      </a:srgbClr>
                    </a:solidFill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 v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v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alisasi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arget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alisasi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(%)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(%)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arget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rone 1 DMS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09.6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rone 2 DM5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rone 3 DM5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,117.5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KAVLING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RREGULAR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.0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285750"/>
          <a:ext cx="10001250" cy="5238750"/>
          <a:chOff x="190500" y="285750"/>
          <a:chExt cx="10001250" cy="5238750"/>
        </a:xfrm>
      </p:grpSpPr>
      <p:sp>
        <p:nvSpPr>
          <p:cNvPr id="1" name=""/>
          <p:cNvSpPr txBox="1"/>
          <p:nvPr/>
        </p:nvSpPr>
        <p:spPr>
          <a:xfrm>
            <a:off x="14287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CitraLand Pekanbaru]]></a:t>
            </a:r>
            <a:br/>
          </a:p>
        </p:txBody>
      </p:sp>
      <p:sp>
        <p:nvSpPr>
          <p:cNvPr id="2" name=""/>
          <p:cNvSpPr txBox="1"/>
          <p:nvPr/>
        </p:nvSpPr>
        <p:spPr>
          <a:xfrm>
            <a:off x="4286250" y="285750"/>
            <a:ext cx="571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| PEMBANGUNAN RUMAH & RUKO 2018]]></a:t>
            </a:r>
            <a:br/>
          </a:p>
        </p:txBody>
      </p:sp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190500" y="3333750"/>
          <a:ext cx="8572500" cy="1905000"/>
        </p:xfrm>
        <a:graphic>
          <a:graphicData uri="http://schemas.openxmlformats.org/drawingml/2006/table">
            <a:tbl>
              <a:tblPr firstRow="1" bandRow="1"/>
              <a:tblGrid>
                <a:gridCol w="1071563"/>
                <a:gridCol w="1071563"/>
                <a:gridCol w="1071563"/>
                <a:gridCol w="1071563"/>
                <a:gridCol w="1071563"/>
                <a:gridCol w="1071563"/>
                <a:gridCol w="1071563"/>
                <a:gridCol w="1071563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 rowSpan="2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o.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00000">
                        <a:alpha val="75.29%"/>
                      </a:srgbClr>
                    </a:solidFill>
                  </a:tcPr>
                </a:tc>
                <a:tc rowSpan="2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ipe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00000">
                        <a:alpha val="75.29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01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00000">
                        <a:alpha val="75.29%"/>
                      </a:srgbClr>
                    </a:solidFill>
                  </a:tcPr>
                </a:tc>
                <a:tc gridSpan="4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01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00000">
                        <a:alpha val="75.29%"/>
                      </a:srgbClr>
                    </a:solidFill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01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00000">
                        <a:alpha val="75.29%"/>
                      </a:srgbClr>
                    </a:solidFill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 v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vMerge="1"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alisasi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arget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alisasi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(%)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(%)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arget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rone 1 DMS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rone 2 DM5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rone 3 DM5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KAVLING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RREGULAR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%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3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eme16">
  <a:themeElements>
    <a:clrScheme name="Theme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6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2018-12-12T09:06:54Z</dcterms:created>
  <dcterms:modified xsi:type="dcterms:W3CDTF">2018-12-12T09:06:54Z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