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presProps" Target="presProps.xml"/>
  <Relationship Id="rId27" Type="http://schemas.openxmlformats.org/officeDocument/2006/relationships/viewProps" Target="viewProps.xml"/>
  <Relationship Id="rId2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3362200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5238750"/>
          <a:chOff x="190500" y="285750"/>
          <a:chExt cx="10001250" cy="5238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HUTANG BAYAR 2018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90500" y="3333750"/>
          <a:ext cx="8572500" cy="1905000"/>
        </p:xfrm>
        <a:graphic>
          <a:graphicData uri="http://schemas.openxmlformats.org/drawingml/2006/table">
            <a:tbl>
              <a:tblPr firstRow="1" bandRow="1"/>
              <a:tblGrid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hun SP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ilai Kontra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rbay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y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ilai Kontra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rbay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y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y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9.7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9.7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9.7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2.6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.96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8.7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8.7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3333750"/>
          <a:chOff x="190500" y="285750"/>
          <a:chExt cx="10001250" cy="3333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RINCIAN HUTANG BAYAR 2018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90500" y="3333750"/>
          <a:ext cx="4286250" cy="0"/>
        </p:xfrm>
        <a:graphic>
          <a:graphicData uri="http://schemas.openxmlformats.org/drawingml/2006/table">
            <a:tbl>
              <a:tblPr firstRow="1" bandRow="1"/>
              <a:tblGrid>
                <a:gridCol w="428625"/>
                <a:gridCol w="2143125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 <=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asilitas Kota (Instalasi Listrik dan PJU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USADUA (Jalan, Jembatan Dan Saluran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4762500" y="3333750"/>
          <a:ext cx="42862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  <a:gridCol w="1428750"/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( Rumah + Ruko 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2381250"/>
          <a:chOff x="190500" y="285750"/>
          <a:chExt cx="10001250" cy="238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HUTANG BANGUN 2018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90500" y="2381250"/>
          <a:ext cx="8572500" cy="0"/>
        </p:xfrm>
        <a:graphic>
          <a:graphicData uri="http://schemas.openxmlformats.org/drawingml/2006/table">
            <a:tbl>
              <a:tblPr firstRow="1" bandRow="1"/>
              <a:tblGrid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hun SP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T(m2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ni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B(m2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Uni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gridSpan="8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ngun s/d end Year 20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8.4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.2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199.7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67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23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3333750"/>
          <a:chOff x="190500" y="285750"/>
          <a:chExt cx="10001250" cy="3333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RINCIAN HUTANG BANGUN 2018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90500" y="3333750"/>
          <a:ext cx="4286250" cy="0"/>
        </p:xfrm>
        <a:graphic>
          <a:graphicData uri="http://schemas.openxmlformats.org/drawingml/2006/table">
            <a:tbl>
              <a:tblPr firstRow="1" bandRow="1"/>
              <a:tblGrid>
                <a:gridCol w="428625"/>
                <a:gridCol w="2143125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 <=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4762500" y="3333750"/>
          <a:ext cx="42862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  <a:gridCol w="1428750"/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( Rumah + Ruko 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RANDWOOD = [0 terjual dan 0 stock 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USADUA = [7 terjual dan 0 stock 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2381250"/>
          <a:chOff x="190500" y="285750"/>
          <a:chExt cx="10001250" cy="238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RINCIAN HUTANG BANGUN]]></a:t>
            </a:r>
            <a:br/>
          </a:p>
        </p:txBody>
      </p:sp>
      <p:sp>
        <p:nvSpPr>
          <p:cNvPr id="3" name=""/>
          <p:cNvSpPr txBox="1"/>
          <p:nvPr/>
        </p:nvSpPr>
        <p:spPr>
          <a:xfrm>
            <a:off x="1428750" y="666750"/>
            <a:ext cx="85725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HUTANG BANGUN DEVELOPMENT COST SKALA KOTA 20182018]]></a:t>
            </a:r>
            <a:br/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90500" y="2381250"/>
          <a:ext cx="8572500" cy="0"/>
        </p:xfrm>
        <a:graphic>
          <a:graphicData uri="http://schemas.openxmlformats.org/drawingml/2006/table">
            <a:tbl>
              <a:tblPr firstRow="1" bandRow="1"/>
              <a:tblGrid>
                <a:gridCol w="428625"/>
                <a:gridCol w="2857500"/>
                <a:gridCol w="2857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em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em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SK Ijin Prinsip dan Ijin Lok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5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PEMBANGUNAN FASOS-FASUM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500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2381250"/>
          <a:chOff x="190500" y="285750"/>
          <a:chExt cx="10001250" cy="238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RINCIAN HUTANG BANGUN]]></a:t>
            </a:r>
            <a:br/>
          </a:p>
        </p:txBody>
      </p:sp>
      <p:sp>
        <p:nvSpPr>
          <p:cNvPr id="3" name=""/>
          <p:cNvSpPr txBox="1"/>
          <p:nvPr/>
        </p:nvSpPr>
        <p:spPr>
          <a:xfrm>
            <a:off x="1428750" y="666750"/>
            <a:ext cx="85725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HUTANG BANGUN DEVELOPMENT COST SKALA CLUSTER 20182018]]></a:t>
            </a:r>
            <a:br/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90500" y="2381250"/>
          <a:ext cx="8572500" cy="0"/>
        </p:xfrm>
        <a:graphic>
          <a:graphicData uri="http://schemas.openxmlformats.org/drawingml/2006/table">
            <a:tbl>
              <a:tblPr firstRow="1" bandRow="1"/>
              <a:tblGrid>
                <a:gridCol w="428625"/>
                <a:gridCol w="2857500"/>
                <a:gridCol w="2857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em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em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SK Ijin Prinsip dan Ijin Lok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5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PEMBANGUNAN FASOS-FASUM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500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Disain Dan Renc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25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alan, Jembatan Dan Salur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100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6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nsekap dan Pembibit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600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9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in Kontraktor Bangun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,085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Disain Dan Renc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1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alan, Jembatan Dan Salur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12,5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9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in Kontraktor Bangun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16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2381250"/>
          <a:chOff x="190500" y="285750"/>
          <a:chExt cx="10001250" cy="238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RINCIAN HUTANG BANGUN 2018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90500" y="2381250"/>
          <a:ext cx="8572500" cy="0"/>
        </p:xfrm>
        <a:graphic>
          <a:graphicData uri="http://schemas.openxmlformats.org/drawingml/2006/table">
            <a:tbl>
              <a:tblPr firstRow="1" bandRow="1"/>
              <a:tblGrid>
                <a:gridCol w="428625"/>
                <a:gridCol w="779318"/>
                <a:gridCol w="779318"/>
                <a:gridCol w="779318"/>
                <a:gridCol w="779318"/>
                <a:gridCol w="779318"/>
                <a:gridCol w="779318"/>
                <a:gridCol w="779318"/>
                <a:gridCol w="779318"/>
                <a:gridCol w="779318"/>
                <a:gridCol w="779318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luster/Blo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rai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1 Cluste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Per Tipe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angun < 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PK 2017 semester 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PK 2017 semester 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ang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ngun 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isa belum bang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nit Stock terbang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luster/Blo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rai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1 Cluste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Per Tipe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angun < 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PK 2017 semester 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PK 2017 semester 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ang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ngun 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isa belum bang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nit Stock terbang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RANDWOOD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RANDWOOD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3 DM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AVLING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AVLING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USADU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USADU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1 DM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2 DM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2 DM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RREGUL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RREGUL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2381250"/>
          <a:chOff x="190500" y="285750"/>
          <a:chExt cx="10001250" cy="238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STOCK UNIT BELUM TERBANGUN 2018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90500" y="2381250"/>
          <a:ext cx="8572500" cy="0"/>
        </p:xfrm>
        <a:graphic>
          <a:graphicData uri="http://schemas.openxmlformats.org/drawingml/2006/table">
            <a:tbl>
              <a:tblPr firstRow="1" bandRow="1"/>
              <a:tblGrid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hun SP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T(m2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ni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B(m2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Uni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gridSpan="8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N DEVELOPMEN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RANDWOOD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USADU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gridSpan="8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UTURE DEVELOPMEN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2381250"/>
          <a:chOff x="190500" y="285750"/>
          <a:chExt cx="10001250" cy="238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BUDGET 2018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90500" y="2381250"/>
          <a:ext cx="8572500" cy="0"/>
        </p:xfrm>
        <a:graphic>
          <a:graphicData uri="http://schemas.openxmlformats.org/drawingml/2006/table">
            <a:tbl>
              <a:tblPr firstRow="1" bandRow="1"/>
              <a:tblGrid>
                <a:gridCol w="1224643"/>
                <a:gridCol w="1224643"/>
                <a:gridCol w="1224643"/>
                <a:gridCol w="1224643"/>
                <a:gridCol w="1224643"/>
                <a:gridCol w="1224643"/>
                <a:gridCol w="1224643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hun SP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y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46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8.4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ng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,3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99.5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199.7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9,499.7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,338.4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199.7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9,538.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udget 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4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1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1.79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285750"/>
          <a:ext cx="7143750" cy="2190750"/>
          <a:chOff x="1428750" y="285750"/>
          <a:chExt cx="7143750" cy="2190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857500" y="2857500"/>
          <a:ext cx="8572500" cy="4762500"/>
          <a:chOff x="2857500" y="2857500"/>
          <a:chExt cx="8572500" cy="4762500"/>
        </a:xfrm>
      </p:grpSpPr>
      <p:sp>
        <p:nvSpPr>
          <p:cNvPr id="1" name=""/>
          <p:cNvSpPr txBox="1"/>
          <p:nvPr/>
        </p:nvSpPr>
        <p:spPr>
          <a:xfrm>
            <a:off x="2857500" y="28575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  <a:r>
              <a:rPr lang="en-US" b="1" sz="32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EKNIK DAN QUANTITY SURVEYOR]]></a:t>
            </a:r>
            <a:b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2381250"/>
          <a:chOff x="190500" y="285750"/>
          <a:chExt cx="10001250" cy="238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ANALISA DEVELOPMENT COST 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90500" y="2381250"/>
          <a:ext cx="8572500" cy="0"/>
        </p:xfrm>
        <a:graphic>
          <a:graphicData uri="http://schemas.openxmlformats.org/drawingml/2006/table">
            <a:tbl>
              <a:tblPr firstRow="1" bandRow="1"/>
              <a:tblGrid>
                <a:gridCol w="2857500"/>
                <a:gridCol w="2857500"/>
                <a:gridCol w="2857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em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atu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ev Cost yang sudah dibayarkan s/d 12/12/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ev Cost yang sudah dibebankan ke HPP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ersediaan Dev Cos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y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ngun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,3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,34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uas Gros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Efisien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uas Sellable Stoc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9,04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udah dibukukan ( backlog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evcos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/m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285750"/>
          <a:ext cx="7143750" cy="2190750"/>
          <a:chOff x="1428750" y="285750"/>
          <a:chExt cx="7143750" cy="2190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285750"/>
          <a:ext cx="7143750" cy="2190750"/>
          <a:chOff x="1428750" y="285750"/>
          <a:chExt cx="7143750" cy="2190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285750"/>
          <a:ext cx="7143750" cy="2190750"/>
          <a:chOff x="1428750" y="285750"/>
          <a:chExt cx="7143750" cy="2190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953750" cy="5143500"/>
          <a:chOff x="190500" y="285750"/>
          <a:chExt cx="10953750" cy="514350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BUDGET vs REALISASI 2018]]></a:t>
            </a:r>
            <a:br/>
          </a:p>
        </p:txBody>
      </p:sp>
      <p:sp>
        <p:nvSpPr>
          <p:cNvPr id="3" name=""/>
          <p:cNvSpPr txBox="1"/>
          <p:nvPr/>
        </p:nvSpPr>
        <p:spPr>
          <a:xfrm>
            <a:off x="2381250" y="95250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OTAL BUDGET : Rp. 3,703,937,500]]></a:t>
            </a:r>
            <a:br/>
          </a:p>
        </p:txBody>
      </p:sp>
      <p:sp>
        <p:nvSpPr>
          <p:cNvPr id="4" name=""/>
          <p:cNvSpPr txBox="1"/>
          <p:nvPr/>
        </p:nvSpPr>
        <p:spPr>
          <a:xfrm>
            <a:off x="2381250" y="133350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EVELOPMENT COST : Rp. 276,837,500]]></a:t>
            </a:r>
            <a:br/>
          </a:p>
        </p:txBody>
      </p:sp>
      <p:sp>
        <p:nvSpPr>
          <p:cNvPr id="5" name=""/>
          <p:cNvSpPr txBox="1"/>
          <p:nvPr/>
        </p:nvSpPr>
        <p:spPr>
          <a:xfrm>
            <a:off x="2381250" y="171450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ONSTRUCTION COST : Rp. 3,427,100,000]]></a:t>
            </a:r>
            <a:br/>
          </a:p>
        </p:txBody>
      </p:sp>
      <p:sp>
        <p:nvSpPr>
          <p:cNvPr id="6" name=""/>
          <p:cNvSpPr txBox="1"/>
          <p:nvPr/>
        </p:nvSpPr>
        <p:spPr>
          <a:xfrm>
            <a:off x="190500" y="76200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UDGET]]></a:t>
            </a:r>
            <a:br/>
          </a:p>
        </p:txBody>
      </p:sp>
      <p:sp>
        <p:nvSpPr>
          <p:cNvPr id="7" name=""/>
          <p:cNvSpPr txBox="1"/>
          <p:nvPr/>
        </p:nvSpPr>
        <p:spPr>
          <a:xfrm>
            <a:off x="190500" y="114300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2018]]></a:t>
            </a:r>
            <a:br/>
          </a:p>
        </p:txBody>
      </p:sp>
      <p:sp>
        <p:nvSpPr>
          <p:cNvPr id="8" name=""/>
          <p:cNvSpPr txBox="1"/>
          <p:nvPr/>
        </p:nvSpPr>
        <p:spPr>
          <a:xfrm>
            <a:off x="190500" y="171450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1Jan-31Des2018]]></a:t>
            </a:r>
            <a:br/>
          </a:p>
        </p:txBody>
      </p:sp>
      <p:sp>
        <p:nvSpPr>
          <p:cNvPr id="9" name=""/>
          <p:cNvSpPr txBox="1"/>
          <p:nvPr/>
        </p:nvSpPr>
        <p:spPr>
          <a:xfrm>
            <a:off x="190500" y="238125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REALISASI]]></a:t>
            </a:r>
            <a:br/>
          </a:p>
        </p:txBody>
      </p:sp>
      <p:sp>
        <p:nvSpPr>
          <p:cNvPr id="10" name=""/>
          <p:cNvSpPr txBox="1"/>
          <p:nvPr/>
        </p:nvSpPr>
        <p:spPr>
          <a:xfrm>
            <a:off x="190500" y="276225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2018]]></a:t>
            </a:r>
            <a:br/>
          </a:p>
        </p:txBody>
      </p:sp>
      <p:sp>
        <p:nvSpPr>
          <p:cNvPr id="11" name=""/>
          <p:cNvSpPr txBox="1"/>
          <p:nvPr/>
        </p:nvSpPr>
        <p:spPr>
          <a:xfrm>
            <a:off x="190500" y="323850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1Jan-31Des2018]]></a:t>
            </a:r>
            <a:br/>
          </a:p>
        </p:txBody>
      </p:sp>
      <p:sp>
        <p:nvSpPr>
          <p:cNvPr id="12" name=""/>
          <p:cNvSpPr txBox="1"/>
          <p:nvPr/>
        </p:nvSpPr>
        <p:spPr>
          <a:xfrm>
            <a:off x="2381250" y="238125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OTAL REALISASI : Rp. 3,960,277]]></a:t>
            </a:r>
            <a:br/>
          </a:p>
        </p:txBody>
      </p:sp>
      <p:sp>
        <p:nvSpPr>
          <p:cNvPr id="13" name=""/>
          <p:cNvSpPr txBox="1"/>
          <p:nvPr/>
        </p:nvSpPr>
        <p:spPr>
          <a:xfrm>
            <a:off x="2381250" y="276225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EVELOPMENT COST : Rp. 3,960,277]]></a:t>
            </a:r>
            <a:br/>
          </a:p>
        </p:txBody>
      </p:sp>
      <p:sp>
        <p:nvSpPr>
          <p:cNvPr id="14" name=""/>
          <p:cNvSpPr txBox="1"/>
          <p:nvPr/>
        </p:nvSpPr>
        <p:spPr>
          <a:xfrm>
            <a:off x="2381250" y="314325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ONSTRUCTION COST : Rp. 0]]>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191750" cy="6191250"/>
          <a:chOff x="190500" y="285750"/>
          <a:chExt cx="10191750" cy="619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BUDGET vs REALISASI 2018]]></a:t>
            </a:r>
            <a:br/>
          </a:p>
        </p:txBody>
      </p:sp>
      <p:sp>
        <p:nvSpPr>
          <p:cNvPr id="3" name=""/>
          <p:cNvSpPr txBox="1"/>
          <p:nvPr/>
        </p:nvSpPr>
        <p:spPr>
          <a:xfrm>
            <a:off x="4476750" y="5715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EVCOST & CON COST]]></a:t>
            </a:r>
            <a:br/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90500" y="4286250"/>
          <a:ext cx="8572500" cy="1905000"/>
        </p:xfrm>
        <a:graphic>
          <a:graphicData uri="http://schemas.openxmlformats.org/drawingml/2006/table">
            <a:tbl>
              <a:tblPr firstRow="1" bandRow="1"/>
              <a:tblGrid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rai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eb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p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u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gu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ept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k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v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e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ud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9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umulatif Bud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9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76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8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9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,65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umulatif 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191750" cy="6191250"/>
          <a:chOff x="190500" y="285750"/>
          <a:chExt cx="10191750" cy="619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BUDGET vs REALISASI 2018]]></a:t>
            </a:r>
            <a:br/>
          </a:p>
        </p:txBody>
      </p:sp>
      <p:sp>
        <p:nvSpPr>
          <p:cNvPr id="3" name=""/>
          <p:cNvSpPr txBox="1"/>
          <p:nvPr/>
        </p:nvSpPr>
        <p:spPr>
          <a:xfrm>
            <a:off x="4476750" y="5715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EVCOST ]]></a:t>
            </a:r>
            <a:br/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90500" y="4286250"/>
          <a:ext cx="8572500" cy="1905000"/>
        </p:xfrm>
        <a:graphic>
          <a:graphicData uri="http://schemas.openxmlformats.org/drawingml/2006/table">
            <a:tbl>
              <a:tblPr firstRow="1" bandRow="1"/>
              <a:tblGrid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rai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eb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p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u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gu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ept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k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v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e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ud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5]]></a:t>
                      </a: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9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umulatif Bud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9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76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8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9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umulatif 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285750"/>
          <a:ext cx="10191750" cy="2476500"/>
          <a:chOff x="1428750" y="285750"/>
          <a:chExt cx="10191750" cy="247650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BUDGET vs REALISASI 2018]]></a:t>
            </a:r>
            <a:br/>
          </a:p>
        </p:txBody>
      </p:sp>
      <p:sp>
        <p:nvSpPr>
          <p:cNvPr id="3" name=""/>
          <p:cNvSpPr txBox="1"/>
          <p:nvPr/>
        </p:nvSpPr>
        <p:spPr>
          <a:xfrm>
            <a:off x="4476750" y="5715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ONCOST ]]>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191750" cy="5238750"/>
          <a:chOff x="190500" y="285750"/>
          <a:chExt cx="10191750" cy="5238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RINCIAN CASH OUT 2018]]></a:t>
            </a:r>
            <a:br/>
          </a:p>
        </p:txBody>
      </p:sp>
      <p:sp>
        <p:nvSpPr>
          <p:cNvPr id="3" name=""/>
          <p:cNvSpPr txBox="1"/>
          <p:nvPr/>
        </p:nvSpPr>
        <p:spPr>
          <a:xfrm>
            <a:off x="4476750" y="5715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EVELOPMENT COST ]]></a:t>
            </a:r>
            <a:br/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90500" y="3333750"/>
          <a:ext cx="8572500" cy="1905000"/>
        </p:xfrm>
        <a:graphic>
          <a:graphicData uri="http://schemas.openxmlformats.org/drawingml/2006/table">
            <a:tbl>
              <a:tblPr firstRow="1" bandRow="1"/>
              <a:tblGrid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em Pekerja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gridSpan="4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r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(%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(%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r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PEMBANGUNAN FASOS-FASUM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50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in Kontraktor Bangun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16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alan, Jembatan Dan Salur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12.5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.96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96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SK Ijin Prinsip dan Ijin Lok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5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Disain Dan Renc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1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191750" cy="5238750"/>
          <a:chOff x="190500" y="285750"/>
          <a:chExt cx="10191750" cy="5238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RINCIAN CASH OUT 2018]]></a:t>
            </a:r>
            <a:br/>
          </a:p>
        </p:txBody>
      </p:sp>
      <p:sp>
        <p:nvSpPr>
          <p:cNvPr id="3" name=""/>
          <p:cNvSpPr txBox="1"/>
          <p:nvPr/>
        </p:nvSpPr>
        <p:spPr>
          <a:xfrm>
            <a:off x="4476750" y="5715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ONSTRUCTION COST ]]></a:t>
            </a:r>
            <a:br/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90500" y="3333750"/>
          <a:ext cx="8572500" cy="1905000"/>
        </p:xfrm>
        <a:graphic>
          <a:graphicData uri="http://schemas.openxmlformats.org/drawingml/2006/table">
            <a:tbl>
              <a:tblPr firstRow="1" bandRow="1"/>
              <a:tblGrid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ipe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gridSpan="4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r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(%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(%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r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1 DM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09.6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2 DM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3 DM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,117.5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AVLING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RREGUL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5238750"/>
          <a:chOff x="190500" y="285750"/>
          <a:chExt cx="10001250" cy="5238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PEMBANGUNAN RUMAH & RUKO 2018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90500" y="3333750"/>
          <a:ext cx="8572500" cy="1905000"/>
        </p:xfrm>
        <a:graphic>
          <a:graphicData uri="http://schemas.openxmlformats.org/drawingml/2006/table">
            <a:tbl>
              <a:tblPr firstRow="1" bandRow="1"/>
              <a:tblGrid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ipe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gridSpan="4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r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(%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(%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r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1 DM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2 DM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3 DM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AVLING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RREGUL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96">
  <a:themeElements>
    <a:clrScheme name="Theme9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2018-12-12T09:08:35Z</dcterms:created>
  <dcterms:modified xsi:type="dcterms:W3CDTF">2018-12-12T09:08:35Z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