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Gowun Dodum"/>
      <p:regular r:id="rId16"/>
    </p:embeddedFont>
    <p:embeddedFont>
      <p:font typeface="Bebas Neue"/>
      <p:regular r:id="rId17"/>
    </p:embeddedFont>
    <p:embeddedFont>
      <p:font typeface="Maven Pro"/>
      <p:regular r:id="rId18"/>
      <p:bold r:id="rId19"/>
    </p:embeddedFont>
    <p:embeddedFont>
      <p:font typeface="Share Tech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B574FD-FF23-476A-8570-211FA15A4D01}">
  <a:tblStyle styleId="{EFB574FD-FF23-476A-8570-211FA15A4D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hareTech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ebasNeue-regular.fntdata"/><Relationship Id="rId16" Type="http://schemas.openxmlformats.org/officeDocument/2006/relationships/font" Target="fonts/GowunDodu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b16c18d1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b16c18d1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8b79d0cf7_17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8b79d0cf7_17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b16c18d10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b16c18d10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8b79d0cf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8b79d0cf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8b79d0cf7_17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8b79d0cf7_17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8b79d0cf7_17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a8b79d0cf7_17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2845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2845"/>
                </a:solidFill>
                <a:latin typeface="Gowun Dodum"/>
                <a:ea typeface="Gowun Dodum"/>
                <a:cs typeface="Gowun Dodum"/>
                <a:sym typeface="Gowun Dodum"/>
              </a:rPr>
              <a:t>이 함수는 CatBoost 인코딩을 통해 범주형 특성을 효과적으로 수치형으로 변환하며, 이는 모델이 범주형 데이터를 더 잘 이해하고 처리할 수 있도록 도와줍니다. CatBoost 인코딩은 특히 타겟 변수와의 관계를 고려하여 각 범주에 대한 정보를 보다 풍부하게 표현할 수 있게 해줍니다.</a:t>
            </a:r>
            <a:endParaRPr>
              <a:solidFill>
                <a:srgbClr val="002845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b79d0cf7_17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b79d0cf7_17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8b79d0cf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8b79d0cf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8b79d0cf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a8b79d0cf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8b79d0cf7_17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8b79d0cf7_17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5100"/>
            <a:ext cx="4242900" cy="23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2600"/>
            <a:ext cx="42429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8781344" y="240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8756292" y="1085276"/>
            <a:ext cx="188650" cy="2468354"/>
            <a:chOff x="250617" y="2402301"/>
            <a:chExt cx="188650" cy="2468354"/>
          </a:xfrm>
        </p:grpSpPr>
        <p:sp>
          <p:nvSpPr>
            <p:cNvPr id="13" name="Google Shape;13;p2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39298" y="21446"/>
            <a:ext cx="98059" cy="1906193"/>
            <a:chOff x="139298" y="21446"/>
            <a:chExt cx="98059" cy="1906193"/>
          </a:xfrm>
        </p:grpSpPr>
        <p:sp>
          <p:nvSpPr>
            <p:cNvPr id="18" name="Google Shape;18;p2"/>
            <p:cNvSpPr/>
            <p:nvPr/>
          </p:nvSpPr>
          <p:spPr>
            <a:xfrm>
              <a:off x="139298" y="1829345"/>
              <a:ext cx="98059" cy="98295"/>
            </a:xfrm>
            <a:custGeom>
              <a:rect b="b" l="l" r="r" t="t"/>
              <a:pathLst>
                <a:path extrusionOk="0" fill="none" h="3751" w="3742">
                  <a:moveTo>
                    <a:pt x="1" y="0"/>
                  </a:moveTo>
                  <a:lnTo>
                    <a:pt x="3742" y="0"/>
                  </a:lnTo>
                  <a:lnTo>
                    <a:pt x="3742" y="3750"/>
                  </a:lnTo>
                  <a:lnTo>
                    <a:pt x="1" y="3750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4088" y="21446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414454" y="1881556"/>
            <a:ext cx="121434" cy="2043400"/>
            <a:chOff x="414454" y="1881556"/>
            <a:chExt cx="121434" cy="2043400"/>
          </a:xfrm>
        </p:grpSpPr>
        <p:sp>
          <p:nvSpPr>
            <p:cNvPr id="21" name="Google Shape;21;p2"/>
            <p:cNvSpPr/>
            <p:nvPr/>
          </p:nvSpPr>
          <p:spPr>
            <a:xfrm>
              <a:off x="470939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4454" y="3618720"/>
              <a:ext cx="121434" cy="121434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434936" y="3844499"/>
              <a:ext cx="80469" cy="80458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2"/>
          <p:cNvSpPr/>
          <p:nvPr/>
        </p:nvSpPr>
        <p:spPr>
          <a:xfrm>
            <a:off x="6004644" y="4796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2"/>
          <p:cNvSpPr/>
          <p:nvPr/>
        </p:nvSpPr>
        <p:spPr>
          <a:xfrm>
            <a:off x="4767909" y="1442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hasCustomPrompt="1" type="title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35" name="Google Shape;135;p11"/>
          <p:cNvSpPr txBox="1"/>
          <p:nvPr>
            <p:ph idx="1" type="subTitle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36" name="Google Shape;136;p11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37" name="Google Shape;137;p11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" name="Google Shape;139;p11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140" name="Google Shape;140;p11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1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11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143" name="Google Shape;143;p11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" name="Google Shape;145;p11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1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1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373850" y="1992131"/>
            <a:ext cx="50676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hasCustomPrompt="1" idx="2" type="title"/>
          </p:nvPr>
        </p:nvSpPr>
        <p:spPr>
          <a:xfrm>
            <a:off x="6441451" y="1992131"/>
            <a:ext cx="1328700" cy="8418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373850" y="2760613"/>
            <a:ext cx="50676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" name="Google Shape;30;p3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31" name="Google Shape;31;p3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" name="Google Shape;35;p3"/>
          <p:cNvGrpSpPr/>
          <p:nvPr/>
        </p:nvGrpSpPr>
        <p:grpSpPr>
          <a:xfrm>
            <a:off x="329496" y="1091548"/>
            <a:ext cx="199001" cy="2139769"/>
            <a:chOff x="8008096" y="2108910"/>
            <a:chExt cx="199001" cy="2139769"/>
          </a:xfrm>
        </p:grpSpPr>
        <p:sp>
          <p:nvSpPr>
            <p:cNvPr id="36" name="Google Shape;36;p3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" type="body"/>
          </p:nvPr>
        </p:nvSpPr>
        <p:spPr>
          <a:xfrm>
            <a:off x="720000" y="1215751"/>
            <a:ext cx="7704000" cy="19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naheim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Font typeface="Roboto Condensed Light"/>
              <a:buChar char="○"/>
              <a:defRPr sz="1200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 Condensed Light"/>
              <a:buChar char="■"/>
              <a:defRPr/>
            </a:lvl9pPr>
          </a:lstStyle>
          <a:p/>
        </p:txBody>
      </p:sp>
      <p:grpSp>
        <p:nvGrpSpPr>
          <p:cNvPr id="41" name="Google Shape;41;p4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42" name="Google Shape;42;p4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4"/>
          <p:cNvSpPr/>
          <p:nvPr/>
        </p:nvSpPr>
        <p:spPr>
          <a:xfrm>
            <a:off x="7472809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8518310" y="1117301"/>
            <a:ext cx="191952" cy="1289053"/>
            <a:chOff x="8518310" y="1117301"/>
            <a:chExt cx="191952" cy="1289053"/>
          </a:xfrm>
        </p:grpSpPr>
        <p:sp>
          <p:nvSpPr>
            <p:cNvPr id="46" name="Google Shape;46;p4"/>
            <p:cNvSpPr/>
            <p:nvPr/>
          </p:nvSpPr>
          <p:spPr>
            <a:xfrm>
              <a:off x="8610060" y="1117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8518310" y="2214403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4"/>
          <p:cNvGrpSpPr/>
          <p:nvPr/>
        </p:nvGrpSpPr>
        <p:grpSpPr>
          <a:xfrm>
            <a:off x="8786190" y="2702371"/>
            <a:ext cx="121446" cy="1966926"/>
            <a:chOff x="8786190" y="2702371"/>
            <a:chExt cx="121446" cy="1966926"/>
          </a:xfrm>
        </p:grpSpPr>
        <p:sp>
          <p:nvSpPr>
            <p:cNvPr id="49" name="Google Shape;49;p4"/>
            <p:cNvSpPr/>
            <p:nvPr/>
          </p:nvSpPr>
          <p:spPr>
            <a:xfrm>
              <a:off x="8842675" y="2702371"/>
              <a:ext cx="8464" cy="1689069"/>
            </a:xfrm>
            <a:custGeom>
              <a:rect b="b" l="l" r="r" t="t"/>
              <a:pathLst>
                <a:path extrusionOk="0" h="64456" w="323">
                  <a:moveTo>
                    <a:pt x="166" y="0"/>
                  </a:moveTo>
                  <a:lnTo>
                    <a:pt x="1" y="64456"/>
                  </a:lnTo>
                  <a:lnTo>
                    <a:pt x="322" y="64456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8786190" y="4547851"/>
              <a:ext cx="121446" cy="121446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" name="Google Shape;51;p4"/>
          <p:cNvSpPr/>
          <p:nvPr/>
        </p:nvSpPr>
        <p:spPr>
          <a:xfrm>
            <a:off x="4949065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6784265" y="48240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/>
          <p:nvPr/>
        </p:nvSpPr>
        <p:spPr>
          <a:xfrm>
            <a:off x="7933240" y="46085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4"/>
          <p:cNvSpPr/>
          <p:nvPr/>
        </p:nvSpPr>
        <p:spPr>
          <a:xfrm>
            <a:off x="1297019" y="478008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7145669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/>
          <p:nvPr/>
        </p:nvSpPr>
        <p:spPr>
          <a:xfrm>
            <a:off x="6536915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4"/>
          <p:cNvSpPr/>
          <p:nvPr/>
        </p:nvSpPr>
        <p:spPr>
          <a:xfrm>
            <a:off x="443269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4"/>
          <p:cNvSpPr/>
          <p:nvPr/>
        </p:nvSpPr>
        <p:spPr>
          <a:xfrm>
            <a:off x="794334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4"/>
          <p:cNvSpPr/>
          <p:nvPr/>
        </p:nvSpPr>
        <p:spPr>
          <a:xfrm>
            <a:off x="1233415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1" type="subTitle"/>
          </p:nvPr>
        </p:nvSpPr>
        <p:spPr>
          <a:xfrm>
            <a:off x="5055284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idx="2" type="subTitle"/>
          </p:nvPr>
        </p:nvSpPr>
        <p:spPr>
          <a:xfrm>
            <a:off x="1583300" y="3608749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idx="3" type="subTitle"/>
          </p:nvPr>
        </p:nvSpPr>
        <p:spPr>
          <a:xfrm>
            <a:off x="5055275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4" type="subTitle"/>
          </p:nvPr>
        </p:nvSpPr>
        <p:spPr>
          <a:xfrm>
            <a:off x="1583300" y="3300725"/>
            <a:ext cx="25056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hare Tech"/>
              <a:buNone/>
              <a:defRPr sz="2400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/>
        </p:txBody>
      </p:sp>
      <p:sp>
        <p:nvSpPr>
          <p:cNvPr id="66" name="Google Shape;66;p5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" name="Google Shape;70;p5"/>
          <p:cNvGrpSpPr/>
          <p:nvPr/>
        </p:nvGrpSpPr>
        <p:grpSpPr>
          <a:xfrm>
            <a:off x="6626134" y="-164562"/>
            <a:ext cx="121172" cy="760495"/>
            <a:chOff x="5245196" y="3136513"/>
            <a:chExt cx="121172" cy="760495"/>
          </a:xfrm>
        </p:grpSpPr>
        <p:sp>
          <p:nvSpPr>
            <p:cNvPr id="71" name="Google Shape;71;p5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" name="Google Shape;75;p6"/>
          <p:cNvSpPr/>
          <p:nvPr/>
        </p:nvSpPr>
        <p:spPr>
          <a:xfrm>
            <a:off x="8612763" y="86777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8642025" y="4851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8854450" y="195025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152210" y="4753911"/>
            <a:ext cx="95493" cy="95462"/>
          </a:xfrm>
          <a:custGeom>
            <a:rect b="b" l="l" r="r" t="t"/>
            <a:pathLst>
              <a:path extrusionOk="0" h="3109" w="311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891288" y="716085"/>
            <a:ext cx="82259" cy="82259"/>
          </a:xfrm>
          <a:custGeom>
            <a:rect b="b" l="l" r="r" t="t"/>
            <a:pathLst>
              <a:path extrusionOk="0" h="2679" w="2679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6"/>
          <p:cNvSpPr/>
          <p:nvPr/>
        </p:nvSpPr>
        <p:spPr>
          <a:xfrm>
            <a:off x="202425" y="4401725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6"/>
          <p:cNvSpPr/>
          <p:nvPr/>
        </p:nvSpPr>
        <p:spPr>
          <a:xfrm>
            <a:off x="462900" y="4753900"/>
            <a:ext cx="155925" cy="156375"/>
          </a:xfrm>
          <a:custGeom>
            <a:rect b="b" l="l" r="r" t="t"/>
            <a:pathLst>
              <a:path extrusionOk="0" h="6255" w="6237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720000" y="1541950"/>
            <a:ext cx="42948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85" name="Google Shape;85;p7"/>
          <p:cNvSpPr/>
          <p:nvPr/>
        </p:nvSpPr>
        <p:spPr>
          <a:xfrm>
            <a:off x="7131388" y="365350"/>
            <a:ext cx="167150" cy="167150"/>
          </a:xfrm>
          <a:custGeom>
            <a:rect b="b" l="l" r="r" t="t"/>
            <a:pathLst>
              <a:path extrusionOk="0" h="6686" w="6686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7"/>
          <p:cNvSpPr/>
          <p:nvPr/>
        </p:nvSpPr>
        <p:spPr>
          <a:xfrm>
            <a:off x="8403188" y="218375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"/>
          <p:cNvSpPr/>
          <p:nvPr/>
        </p:nvSpPr>
        <p:spPr>
          <a:xfrm>
            <a:off x="7776788" y="362575"/>
            <a:ext cx="52475" cy="52450"/>
          </a:xfrm>
          <a:custGeom>
            <a:rect b="b" l="l" r="r" t="t"/>
            <a:pathLst>
              <a:path extrusionOk="0" h="2098" w="2099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7"/>
          <p:cNvSpPr/>
          <p:nvPr/>
        </p:nvSpPr>
        <p:spPr>
          <a:xfrm>
            <a:off x="8539438" y="540950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" name="Google Shape;89;p7"/>
          <p:cNvGrpSpPr/>
          <p:nvPr/>
        </p:nvGrpSpPr>
        <p:grpSpPr>
          <a:xfrm>
            <a:off x="8812359" y="617388"/>
            <a:ext cx="121172" cy="760495"/>
            <a:chOff x="5245196" y="3136513"/>
            <a:chExt cx="121172" cy="760495"/>
          </a:xfrm>
        </p:grpSpPr>
        <p:sp>
          <p:nvSpPr>
            <p:cNvPr id="90" name="Google Shape;90;p7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2" name="Google Shape;92;p7"/>
          <p:cNvSpPr/>
          <p:nvPr/>
        </p:nvSpPr>
        <p:spPr>
          <a:xfrm>
            <a:off x="318213" y="4418900"/>
            <a:ext cx="108650" cy="108650"/>
          </a:xfrm>
          <a:custGeom>
            <a:rect b="b" l="l" r="r" t="t"/>
            <a:pathLst>
              <a:path extrusionOk="0" h="4346" w="4346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"/>
          <p:cNvSpPr/>
          <p:nvPr/>
        </p:nvSpPr>
        <p:spPr>
          <a:xfrm>
            <a:off x="454463" y="4741475"/>
            <a:ext cx="164350" cy="164350"/>
          </a:xfrm>
          <a:custGeom>
            <a:rect b="b" l="l" r="r" t="t"/>
            <a:pathLst>
              <a:path extrusionOk="0" h="6574" w="6574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" name="Google Shape;96;p8"/>
          <p:cNvSpPr/>
          <p:nvPr/>
        </p:nvSpPr>
        <p:spPr>
          <a:xfrm>
            <a:off x="275669" y="155705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" name="Google Shape;97;p8"/>
          <p:cNvGrpSpPr/>
          <p:nvPr/>
        </p:nvGrpSpPr>
        <p:grpSpPr>
          <a:xfrm>
            <a:off x="8702532" y="-474266"/>
            <a:ext cx="188886" cy="1181531"/>
            <a:chOff x="2877432" y="975334"/>
            <a:chExt cx="188886" cy="1181531"/>
          </a:xfrm>
        </p:grpSpPr>
        <p:sp>
          <p:nvSpPr>
            <p:cNvPr id="98" name="Google Shape;98;p8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8"/>
          <p:cNvSpPr/>
          <p:nvPr/>
        </p:nvSpPr>
        <p:spPr>
          <a:xfrm>
            <a:off x="8485996" y="1614632"/>
            <a:ext cx="80502" cy="80476"/>
          </a:xfrm>
          <a:custGeom>
            <a:rect b="b" l="l" r="r" t="t"/>
            <a:pathLst>
              <a:path extrusionOk="0" h="3071" w="3072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>
            <a:off x="3090746" y="-661332"/>
            <a:ext cx="98059" cy="1147596"/>
            <a:chOff x="3347921" y="16006"/>
            <a:chExt cx="98059" cy="1147596"/>
          </a:xfrm>
        </p:grpSpPr>
        <p:sp>
          <p:nvSpPr>
            <p:cNvPr id="103" name="Google Shape;103;p8"/>
            <p:cNvSpPr/>
            <p:nvPr/>
          </p:nvSpPr>
          <p:spPr>
            <a:xfrm>
              <a:off x="3347921" y="1065280"/>
              <a:ext cx="98059" cy="98321"/>
            </a:xfrm>
            <a:custGeom>
              <a:rect b="b" l="l" r="r" t="t"/>
              <a:pathLst>
                <a:path extrusionOk="0" fill="none" h="3752" w="3742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cap="flat" cmpd="sng" w="2975">
              <a:solidFill>
                <a:schemeClr val="accent1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3392705" y="16006"/>
              <a:ext cx="8464" cy="894665"/>
            </a:xfrm>
            <a:custGeom>
              <a:rect b="b" l="l" r="r" t="t"/>
              <a:pathLst>
                <a:path extrusionOk="0" h="34141" w="323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06" name="Google Shape;106;p8"/>
            <p:cNvSpPr/>
            <p:nvPr/>
          </p:nvSpPr>
          <p:spPr>
            <a:xfrm>
              <a:off x="5245196" y="3775810"/>
              <a:ext cx="121172" cy="121198"/>
            </a:xfrm>
            <a:custGeom>
              <a:rect b="b" l="l" r="r" t="t"/>
              <a:pathLst>
                <a:path extrusionOk="0" h="4625" w="4624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309007" y="3136513"/>
              <a:ext cx="8464" cy="554288"/>
            </a:xfrm>
            <a:custGeom>
              <a:rect b="b" l="l" r="r" t="t"/>
              <a:pathLst>
                <a:path extrusionOk="0" h="21152" w="323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09" name="Google Shape;109;p8"/>
            <p:cNvSpPr/>
            <p:nvPr/>
          </p:nvSpPr>
          <p:spPr>
            <a:xfrm>
              <a:off x="250617" y="4681770"/>
              <a:ext cx="188650" cy="188886"/>
            </a:xfrm>
            <a:custGeom>
              <a:rect b="b" l="l" r="r" t="t"/>
              <a:pathLst>
                <a:path extrusionOk="0" fill="none" h="7208" w="7199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8"/>
            <p:cNvSpPr/>
            <p:nvPr/>
          </p:nvSpPr>
          <p:spPr>
            <a:xfrm>
              <a:off x="278316" y="4166291"/>
              <a:ext cx="133226" cy="133226"/>
            </a:xfrm>
            <a:custGeom>
              <a:rect b="b" l="l" r="r" t="t"/>
              <a:pathLst>
                <a:path extrusionOk="0" fill="none" h="5084" w="5084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8"/>
            <p:cNvSpPr/>
            <p:nvPr/>
          </p:nvSpPr>
          <p:spPr>
            <a:xfrm>
              <a:off x="304573" y="3689098"/>
              <a:ext cx="80476" cy="80476"/>
            </a:xfrm>
            <a:custGeom>
              <a:rect b="b" l="l" r="r" t="t"/>
              <a:pathLst>
                <a:path extrusionOk="0" fill="none" h="3071" w="3071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8"/>
            <p:cNvSpPr/>
            <p:nvPr/>
          </p:nvSpPr>
          <p:spPr>
            <a:xfrm>
              <a:off x="340710" y="2402301"/>
              <a:ext cx="8464" cy="1011487"/>
            </a:xfrm>
            <a:custGeom>
              <a:rect b="b" l="l" r="r" t="t"/>
              <a:pathLst>
                <a:path extrusionOk="0" h="38599" w="323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8"/>
          <p:cNvSpPr/>
          <p:nvPr/>
        </p:nvSpPr>
        <p:spPr>
          <a:xfrm>
            <a:off x="646863" y="21446"/>
            <a:ext cx="8464" cy="1689069"/>
          </a:xfrm>
          <a:custGeom>
            <a:rect b="b" l="l" r="r" t="t"/>
            <a:pathLst>
              <a:path extrusionOk="0" h="64456" w="323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/>
          <p:nvPr/>
        </p:nvSpPr>
        <p:spPr>
          <a:xfrm>
            <a:off x="8026047" y="145861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9"/>
          <p:cNvSpPr/>
          <p:nvPr/>
        </p:nvSpPr>
        <p:spPr>
          <a:xfrm>
            <a:off x="7698906" y="311809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090153" y="116376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996506" y="224034"/>
            <a:ext cx="57834" cy="57599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347572" y="289486"/>
            <a:ext cx="121451" cy="120978"/>
          </a:xfrm>
          <a:custGeom>
            <a:rect b="b" l="l" r="r" t="t"/>
            <a:pathLst>
              <a:path extrusionOk="0" fill="none" h="2198" w="2207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cap="flat" cmpd="sng" w="2975">
            <a:solidFill>
              <a:schemeClr val="accent6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786653" y="145401"/>
            <a:ext cx="121446" cy="121446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3" name="Google Shape;123;p9"/>
          <p:cNvGrpSpPr/>
          <p:nvPr/>
        </p:nvGrpSpPr>
        <p:grpSpPr>
          <a:xfrm>
            <a:off x="8566507" y="188009"/>
            <a:ext cx="188886" cy="1181531"/>
            <a:chOff x="2877432" y="975334"/>
            <a:chExt cx="188886" cy="1181531"/>
          </a:xfrm>
        </p:grpSpPr>
        <p:sp>
          <p:nvSpPr>
            <p:cNvPr id="124" name="Google Shape;124;p9"/>
            <p:cNvSpPr/>
            <p:nvPr/>
          </p:nvSpPr>
          <p:spPr>
            <a:xfrm>
              <a:off x="2877432" y="1968242"/>
              <a:ext cx="188886" cy="188624"/>
            </a:xfrm>
            <a:custGeom>
              <a:rect b="b" l="l" r="r" t="t"/>
              <a:pathLst>
                <a:path extrusionOk="0" fill="none" h="7198" w="7208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cap="flat" cmpd="sng" w="5750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2905393" y="1452501"/>
              <a:ext cx="133226" cy="133252"/>
            </a:xfrm>
            <a:custGeom>
              <a:rect b="b" l="l" r="r" t="t"/>
              <a:pathLst>
                <a:path extrusionOk="0" fill="none" h="5085" w="5084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931651" y="975334"/>
              <a:ext cx="80476" cy="80711"/>
            </a:xfrm>
            <a:custGeom>
              <a:rect b="b" l="l" r="r" t="t"/>
              <a:pathLst>
                <a:path extrusionOk="0" fill="none" h="3080" w="3071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cap="flat" cmpd="sng" w="2525">
              <a:solidFill>
                <a:schemeClr val="accent6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7" name="Google Shape;127;p9"/>
          <p:cNvSpPr/>
          <p:nvPr/>
        </p:nvSpPr>
        <p:spPr>
          <a:xfrm>
            <a:off x="8935726" y="10"/>
            <a:ext cx="8464" cy="2519637"/>
          </a:xfrm>
          <a:custGeom>
            <a:rect b="b" l="l" r="r" t="t"/>
            <a:pathLst>
              <a:path extrusionOk="0" h="96151" w="323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" name="Google Shape;128;p9"/>
          <p:cNvGrpSpPr/>
          <p:nvPr/>
        </p:nvGrpSpPr>
        <p:grpSpPr>
          <a:xfrm>
            <a:off x="278798" y="1881556"/>
            <a:ext cx="191952" cy="1929123"/>
            <a:chOff x="278798" y="1881556"/>
            <a:chExt cx="191952" cy="1929123"/>
          </a:xfrm>
        </p:grpSpPr>
        <p:sp>
          <p:nvSpPr>
            <p:cNvPr id="129" name="Google Shape;129;p9"/>
            <p:cNvSpPr/>
            <p:nvPr/>
          </p:nvSpPr>
          <p:spPr>
            <a:xfrm>
              <a:off x="370541" y="1881556"/>
              <a:ext cx="8464" cy="1689096"/>
            </a:xfrm>
            <a:custGeom>
              <a:rect b="b" l="l" r="r" t="t"/>
              <a:pathLst>
                <a:path extrusionOk="0" h="64457" w="323">
                  <a:moveTo>
                    <a:pt x="157" y="1"/>
                  </a:moveTo>
                  <a:lnTo>
                    <a:pt x="0" y="64456"/>
                  </a:lnTo>
                  <a:lnTo>
                    <a:pt x="322" y="64456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278798" y="3618728"/>
              <a:ext cx="191952" cy="191952"/>
            </a:xfrm>
            <a:custGeom>
              <a:rect b="b" l="l" r="r" t="t"/>
              <a:pathLst>
                <a:path extrusionOk="0" h="4634" w="4634">
                  <a:moveTo>
                    <a:pt x="1" y="0"/>
                  </a:moveTo>
                  <a:lnTo>
                    <a:pt x="1" y="4633"/>
                  </a:lnTo>
                  <a:lnTo>
                    <a:pt x="4634" y="4633"/>
                  </a:lnTo>
                  <a:lnTo>
                    <a:pt x="46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hare Tech"/>
              <a:buNone/>
              <a:defRPr sz="2800">
                <a:solidFill>
                  <a:schemeClr val="dk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●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○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ven Pro"/>
              <a:buChar char="■"/>
              <a:defRPr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Relationship Id="rId6" Type="http://schemas.openxmlformats.org/officeDocument/2006/relationships/image" Target="../media/image12.png"/><Relationship Id="rId7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/>
          <p:nvPr/>
        </p:nvSpPr>
        <p:spPr>
          <a:xfrm>
            <a:off x="3688231" y="676545"/>
            <a:ext cx="121434" cy="121434"/>
          </a:xfrm>
          <a:custGeom>
            <a:rect b="b" l="l" r="r" t="t"/>
            <a:pathLst>
              <a:path extrusionOk="0" h="4634" w="4634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"/>
          <p:cNvSpPr/>
          <p:nvPr/>
        </p:nvSpPr>
        <p:spPr>
          <a:xfrm>
            <a:off x="6829234" y="3495813"/>
            <a:ext cx="133275" cy="133275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2"/>
          <p:cNvSpPr/>
          <p:nvPr/>
        </p:nvSpPr>
        <p:spPr>
          <a:xfrm>
            <a:off x="8055557" y="1344311"/>
            <a:ext cx="104086" cy="104322"/>
          </a:xfrm>
          <a:custGeom>
            <a:rect b="b" l="l" r="r" t="t"/>
            <a:pathLst>
              <a:path extrusionOk="0" fill="none" h="3981" w="3972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cap="flat" cmpd="sng" w="2975">
            <a:solidFill>
              <a:schemeClr val="accent2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"/>
          <p:cNvSpPr/>
          <p:nvPr/>
        </p:nvSpPr>
        <p:spPr>
          <a:xfrm>
            <a:off x="5969504" y="2784678"/>
            <a:ext cx="119993" cy="119966"/>
          </a:xfrm>
          <a:custGeom>
            <a:rect b="b" l="l" r="r" t="t"/>
            <a:pathLst>
              <a:path extrusionOk="0" h="4578" w="4579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12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158" name="Google Shape;158;p12"/>
            <p:cNvSpPr/>
            <p:nvPr/>
          </p:nvSpPr>
          <p:spPr>
            <a:xfrm>
              <a:off x="6232314" y="4648280"/>
              <a:ext cx="121434" cy="121198"/>
            </a:xfrm>
            <a:custGeom>
              <a:rect b="b" l="l" r="r" t="t"/>
              <a:pathLst>
                <a:path extrusionOk="0" h="4625" w="4634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2"/>
            <p:cNvSpPr/>
            <p:nvPr/>
          </p:nvSpPr>
          <p:spPr>
            <a:xfrm>
              <a:off x="6288681" y="3696331"/>
              <a:ext cx="8700" cy="872731"/>
            </a:xfrm>
            <a:custGeom>
              <a:rect b="b" l="l" r="r" t="t"/>
              <a:pathLst>
                <a:path extrusionOk="0" h="33304" w="332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12"/>
          <p:cNvGrpSpPr/>
          <p:nvPr/>
        </p:nvGrpSpPr>
        <p:grpSpPr>
          <a:xfrm>
            <a:off x="6695961" y="-436686"/>
            <a:ext cx="133252" cy="1952377"/>
            <a:chOff x="6780548" y="337714"/>
            <a:chExt cx="133252" cy="1952377"/>
          </a:xfrm>
        </p:grpSpPr>
        <p:sp>
          <p:nvSpPr>
            <p:cNvPr id="161" name="Google Shape;161;p12"/>
            <p:cNvSpPr/>
            <p:nvPr/>
          </p:nvSpPr>
          <p:spPr>
            <a:xfrm>
              <a:off x="6780548" y="2156839"/>
              <a:ext cx="133252" cy="133252"/>
            </a:xfrm>
            <a:custGeom>
              <a:rect b="b" l="l" r="r" t="t"/>
              <a:pathLst>
                <a:path extrusionOk="0" fill="none" h="5085" w="5085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cap="flat" cmpd="sng" w="4125">
              <a:solidFill>
                <a:schemeClr val="accent3"/>
              </a:solidFill>
              <a:prstDash val="solid"/>
              <a:miter lim="919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2"/>
            <p:cNvSpPr/>
            <p:nvPr/>
          </p:nvSpPr>
          <p:spPr>
            <a:xfrm>
              <a:off x="6842943" y="337714"/>
              <a:ext cx="8464" cy="1695359"/>
            </a:xfrm>
            <a:custGeom>
              <a:rect b="b" l="l" r="r" t="t"/>
              <a:pathLst>
                <a:path extrusionOk="0" h="64696" w="323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12"/>
          <p:cNvGrpSpPr/>
          <p:nvPr/>
        </p:nvGrpSpPr>
        <p:grpSpPr>
          <a:xfrm>
            <a:off x="7142605" y="260834"/>
            <a:ext cx="199237" cy="2828935"/>
            <a:chOff x="1608717" y="1280046"/>
            <a:chExt cx="199237" cy="2828935"/>
          </a:xfrm>
        </p:grpSpPr>
        <p:sp>
          <p:nvSpPr>
            <p:cNvPr id="164" name="Google Shape;164;p12"/>
            <p:cNvSpPr/>
            <p:nvPr/>
          </p:nvSpPr>
          <p:spPr>
            <a:xfrm>
              <a:off x="1608717" y="3909744"/>
              <a:ext cx="199237" cy="199237"/>
            </a:xfrm>
            <a:custGeom>
              <a:rect b="b" l="l" r="r" t="t"/>
              <a:pathLst>
                <a:path extrusionOk="0" h="7603" w="7603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2"/>
            <p:cNvSpPr/>
            <p:nvPr/>
          </p:nvSpPr>
          <p:spPr>
            <a:xfrm>
              <a:off x="1656175" y="3269477"/>
              <a:ext cx="104086" cy="104086"/>
            </a:xfrm>
            <a:custGeom>
              <a:rect b="b" l="l" r="r" t="t"/>
              <a:pathLst>
                <a:path extrusionOk="0" h="3972" w="3972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2"/>
            <p:cNvSpPr/>
            <p:nvPr/>
          </p:nvSpPr>
          <p:spPr>
            <a:xfrm>
              <a:off x="1704104" y="1280046"/>
              <a:ext cx="8464" cy="1794099"/>
            </a:xfrm>
            <a:custGeom>
              <a:rect b="b" l="l" r="r" t="t"/>
              <a:pathLst>
                <a:path extrusionOk="0" h="68464" w="323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2"/>
          <p:cNvSpPr/>
          <p:nvPr/>
        </p:nvSpPr>
        <p:spPr>
          <a:xfrm>
            <a:off x="7670738" y="2784681"/>
            <a:ext cx="8464" cy="1689096"/>
          </a:xfrm>
          <a:custGeom>
            <a:rect b="b" l="l" r="r" t="t"/>
            <a:pathLst>
              <a:path extrusionOk="0" h="64457" w="323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2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69" name="Google Shape;169;p12"/>
            <p:cNvSpPr/>
            <p:nvPr/>
          </p:nvSpPr>
          <p:spPr>
            <a:xfrm>
              <a:off x="8008096" y="4049705"/>
              <a:ext cx="199001" cy="198975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12"/>
            <p:cNvSpPr/>
            <p:nvPr/>
          </p:nvSpPr>
          <p:spPr>
            <a:xfrm>
              <a:off x="8103246" y="2108910"/>
              <a:ext cx="8464" cy="1793863"/>
            </a:xfrm>
            <a:custGeom>
              <a:rect b="b" l="l" r="r" t="t"/>
              <a:pathLst>
                <a:path extrusionOk="0" h="68455" w="323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1" name="Google Shape;171;p12"/>
          <p:cNvGrpSpPr/>
          <p:nvPr/>
        </p:nvGrpSpPr>
        <p:grpSpPr>
          <a:xfrm>
            <a:off x="5930000" y="1241705"/>
            <a:ext cx="199001" cy="867198"/>
            <a:chOff x="4475150" y="4052605"/>
            <a:chExt cx="199001" cy="867198"/>
          </a:xfrm>
        </p:grpSpPr>
        <p:sp>
          <p:nvSpPr>
            <p:cNvPr id="172" name="Google Shape;172;p12"/>
            <p:cNvSpPr/>
            <p:nvPr/>
          </p:nvSpPr>
          <p:spPr>
            <a:xfrm>
              <a:off x="4475150" y="4052605"/>
              <a:ext cx="199001" cy="220121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4522600" y="4494201"/>
              <a:ext cx="104095" cy="115148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4534403" y="4830814"/>
              <a:ext cx="80477" cy="88990"/>
            </a:xfrm>
            <a:custGeom>
              <a:rect b="b" l="l" r="r" t="t"/>
              <a:pathLst>
                <a:path extrusionOk="0" h="7593" w="7594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5" name="Google Shape;175;p12"/>
          <p:cNvSpPr/>
          <p:nvPr/>
        </p:nvSpPr>
        <p:spPr>
          <a:xfrm>
            <a:off x="5545159" y="4115388"/>
            <a:ext cx="133275" cy="133275"/>
          </a:xfrm>
          <a:custGeom>
            <a:rect b="b" l="l" r="r" t="t"/>
            <a:pathLst>
              <a:path extrusionOk="0" fill="none" h="2207" w="2207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cap="flat" cmpd="sng" w="1375">
            <a:solidFill>
              <a:schemeClr val="accent1"/>
            </a:solidFill>
            <a:prstDash val="solid"/>
            <a:miter lim="9192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2"/>
          <p:cNvSpPr txBox="1"/>
          <p:nvPr/>
        </p:nvSpPr>
        <p:spPr>
          <a:xfrm>
            <a:off x="623725" y="3629100"/>
            <a:ext cx="3419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20202639 박세현 20222886 이수빈 20222893 이지수</a:t>
            </a:r>
            <a:endParaRPr sz="10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77" name="Google Shape;177;p12"/>
          <p:cNvSpPr txBox="1"/>
          <p:nvPr>
            <p:ph type="ctrTitle"/>
          </p:nvPr>
        </p:nvSpPr>
        <p:spPr>
          <a:xfrm>
            <a:off x="240900" y="2931488"/>
            <a:ext cx="6627900" cy="73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900">
                <a:latin typeface="Gowun Dodum"/>
                <a:ea typeface="Gowun Dodum"/>
                <a:cs typeface="Gowun Dodum"/>
                <a:sym typeface="Gowun Dodum"/>
              </a:rPr>
              <a:t>머신러닝 </a:t>
            </a:r>
            <a:r>
              <a:rPr b="1" lang="en" sz="2900">
                <a:latin typeface="Gowun Dodum"/>
                <a:ea typeface="Gowun Dodum"/>
                <a:cs typeface="Gowun Dodum"/>
                <a:sym typeface="Gowun Dodum"/>
              </a:rPr>
              <a:t>Team Competition 분석보고서</a:t>
            </a:r>
            <a:endParaRPr b="1" sz="2900"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1"/>
          <p:cNvSpPr txBox="1"/>
          <p:nvPr>
            <p:ph type="title"/>
          </p:nvPr>
        </p:nvSpPr>
        <p:spPr>
          <a:xfrm>
            <a:off x="416550" y="303475"/>
            <a:ext cx="28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wun Dodum"/>
                <a:ea typeface="Gowun Dodum"/>
                <a:cs typeface="Gowun Dodum"/>
                <a:sym typeface="Gowun Dodum"/>
              </a:rPr>
              <a:t>느낀점</a:t>
            </a:r>
            <a:endParaRPr b="1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267600" y="1468950"/>
            <a:ext cx="8425500" cy="16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Char char="-"/>
            </a:pPr>
            <a:r>
              <a:rPr b="1" lang="en" sz="1900">
                <a:solidFill>
                  <a:schemeClr val="lt1"/>
                </a:solidFill>
                <a:highlight>
                  <a:srgbClr val="F4CCCC"/>
                </a:highlight>
                <a:latin typeface="Gowun Dodum"/>
                <a:ea typeface="Gowun Dodum"/>
                <a:cs typeface="Gowun Dodum"/>
                <a:sym typeface="Gowun Dodum"/>
              </a:rPr>
              <a:t>Garbage in Garbage Out!</a:t>
            </a:r>
            <a:r>
              <a:rPr b="1" lang="en" sz="19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피처가 가장 중요함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Char char="-"/>
            </a:pP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팀 merge 전, 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submit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기회가 많았을 때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임계값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실험보다 피처에 대한 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실험을 많이 했으면 좋았을 것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같음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Char char="-"/>
            </a:pP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주요 피처들이 많지 않을 때에는 모델링 및 앙상블의 영향력이 약함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/>
        </p:nvSpPr>
        <p:spPr>
          <a:xfrm>
            <a:off x="793800" y="1199400"/>
            <a:ext cx="7556400" cy="27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owun Dodum"/>
              <a:buAutoNum type="arabicPeriod"/>
            </a:pPr>
            <a:r>
              <a:rPr lang="en" sz="21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데이터 전처리 및 피처 생성</a:t>
            </a:r>
            <a:endParaRPr sz="2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owun Dodum"/>
              <a:buAutoNum type="arabicPeriod"/>
            </a:pPr>
            <a:r>
              <a:rPr lang="en" sz="21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피처 엔지니어링 및 셀렉션</a:t>
            </a:r>
            <a:endParaRPr sz="2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owun Dodum"/>
              <a:buAutoNum type="arabicPeriod"/>
            </a:pPr>
            <a:r>
              <a:rPr lang="en" sz="21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개별 모델 학습</a:t>
            </a:r>
            <a:endParaRPr sz="2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owun Dodum"/>
              <a:buAutoNum type="arabicPeriod"/>
            </a:pPr>
            <a:r>
              <a:rPr lang="en" sz="21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앙상블</a:t>
            </a:r>
            <a:endParaRPr sz="2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owun Dodum"/>
              <a:buAutoNum type="arabicPeriod"/>
            </a:pPr>
            <a:r>
              <a:rPr lang="en" sz="21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성능 결과 및 분석</a:t>
            </a:r>
            <a:endParaRPr sz="2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Gowun Dodum"/>
              <a:buAutoNum type="arabicPeriod"/>
            </a:pPr>
            <a:r>
              <a:rPr lang="en" sz="21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느낀점</a:t>
            </a:r>
            <a:endParaRPr sz="2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83" name="Google Shape;183;p13"/>
          <p:cNvSpPr txBox="1"/>
          <p:nvPr>
            <p:ph idx="4294967295" type="ctrTitle"/>
          </p:nvPr>
        </p:nvSpPr>
        <p:spPr>
          <a:xfrm>
            <a:off x="327250" y="270125"/>
            <a:ext cx="11493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Gowun Dodum"/>
                <a:ea typeface="Gowun Dodum"/>
                <a:cs typeface="Gowun Dodum"/>
                <a:sym typeface="Gowun Dodum"/>
              </a:rPr>
              <a:t>목차</a:t>
            </a:r>
            <a:endParaRPr b="1" sz="2400">
              <a:latin typeface="Gowun Dodum"/>
              <a:ea typeface="Gowun Dodum"/>
              <a:cs typeface="Gowun Dodum"/>
              <a:sym typeface="Gowun Dod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idx="4294967295" type="ctrTitle"/>
          </p:nvPr>
        </p:nvSpPr>
        <p:spPr>
          <a:xfrm>
            <a:off x="327250" y="270125"/>
            <a:ext cx="4664100" cy="7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latin typeface="Gowun Dodum"/>
                <a:ea typeface="Gowun Dodum"/>
                <a:cs typeface="Gowun Dodum"/>
                <a:sym typeface="Gowun Dodum"/>
              </a:rPr>
              <a:t>데이터 전처리 및 피처 생성</a:t>
            </a:r>
            <a:endParaRPr b="1" sz="240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103750" y="1104888"/>
            <a:ext cx="3803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FFE599"/>
                </a:solidFill>
                <a:latin typeface="Gowun Dodum"/>
                <a:ea typeface="Gowun Dodum"/>
                <a:cs typeface="Gowun Dodum"/>
                <a:sym typeface="Gowun Dodum"/>
              </a:rPr>
              <a:t>결측값 비율이 30% 이하인 column만 사용</a:t>
            </a:r>
            <a:endParaRPr b="1" sz="1500">
              <a:solidFill>
                <a:srgbClr val="FFE599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100" y="1520588"/>
            <a:ext cx="4155799" cy="67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4"/>
          <p:cNvSpPr txBox="1"/>
          <p:nvPr/>
        </p:nvSpPr>
        <p:spPr>
          <a:xfrm>
            <a:off x="183100" y="2174350"/>
            <a:ext cx="42102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">
                <a:solidFill>
                  <a:srgbClr val="CCCCCC"/>
                </a:solidFill>
                <a:latin typeface="Gowun Dodum"/>
                <a:ea typeface="Gowun Dodum"/>
                <a:cs typeface="Gowun Dodum"/>
                <a:sym typeface="Gowun Dodum"/>
              </a:rPr>
              <a:t>userID/surveyID/BIRTH/GENDER/REGION/TYPE/SQ1/SQ2/SQ3/SQ4/SQ5/SQ6/SQ7/SQ8/A1/B1/B2/B3/B4/B5/TITLE/IR/LOI/CPI/STATUS </a:t>
            </a:r>
            <a:endParaRPr b="1" sz="500">
              <a:solidFill>
                <a:srgbClr val="D1D5DB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103750" y="2386238"/>
            <a:ext cx="4368900" cy="4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E6B8AF"/>
                </a:solidFill>
                <a:latin typeface="Gowun Dodum"/>
                <a:ea typeface="Gowun Dodum"/>
                <a:cs typeface="Gowun Dodum"/>
                <a:sym typeface="Gowun Dodum"/>
              </a:rPr>
              <a:t>불</a:t>
            </a:r>
            <a:r>
              <a:rPr b="1" lang="en" sz="1500">
                <a:solidFill>
                  <a:srgbClr val="E6B8AF"/>
                </a:solidFill>
                <a:latin typeface="Gowun Dodum"/>
                <a:ea typeface="Gowun Dodum"/>
                <a:cs typeface="Gowun Dodum"/>
                <a:sym typeface="Gowun Dodum"/>
              </a:rPr>
              <a:t>필요한 ID, 중복 column 제외 및 오류 가능성 제거 </a:t>
            </a:r>
            <a:endParaRPr b="1" sz="1500">
              <a:solidFill>
                <a:srgbClr val="E6B8AF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193" name="Google Shape;193;p14"/>
          <p:cNvPicPr preferRelativeResize="0"/>
          <p:nvPr/>
        </p:nvPicPr>
        <p:blipFill rotWithShape="1">
          <a:blip r:embed="rId4">
            <a:alphaModFix/>
          </a:blip>
          <a:srcRect b="0" l="0" r="0" t="3465"/>
          <a:stretch/>
        </p:blipFill>
        <p:spPr>
          <a:xfrm>
            <a:off x="222100" y="2735425"/>
            <a:ext cx="1474843" cy="7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43775" y="2735425"/>
            <a:ext cx="2386913" cy="78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5200" y="3598575"/>
            <a:ext cx="2074076" cy="13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286" y="4474186"/>
            <a:ext cx="466375" cy="5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737" y="3763896"/>
            <a:ext cx="323450" cy="628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4"/>
          <p:cNvSpPr txBox="1"/>
          <p:nvPr/>
        </p:nvSpPr>
        <p:spPr>
          <a:xfrm>
            <a:off x="2606575" y="3463400"/>
            <a:ext cx="22185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•</a:t>
            </a: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불필요한 ID 제거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• </a:t>
            </a: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중복 column  제외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: SQ1, SQ2, SQ3은 GENDER, 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BIRTH, REGION 중복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• </a:t>
            </a: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각 컬럼 데이터 문자열로 변환, 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공백 제거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•  ‘handle_profile’ 함수로 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데이터 처리</a:t>
            </a:r>
            <a:endParaRPr b="1" sz="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cxnSp>
        <p:nvCxnSpPr>
          <p:cNvPr id="199" name="Google Shape;199;p14"/>
          <p:cNvCxnSpPr/>
          <p:nvPr/>
        </p:nvCxnSpPr>
        <p:spPr>
          <a:xfrm>
            <a:off x="4431400" y="1123950"/>
            <a:ext cx="9600" cy="38103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4"/>
          <p:cNvSpPr txBox="1"/>
          <p:nvPr/>
        </p:nvSpPr>
        <p:spPr>
          <a:xfrm>
            <a:off x="4479100" y="1575375"/>
            <a:ext cx="44958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응답률(</a:t>
            </a:r>
            <a:r>
              <a:rPr b="1" lang="en">
                <a:solidFill>
                  <a:schemeClr val="lt1"/>
                </a:solidFill>
                <a:highlight>
                  <a:schemeClr val="lt2"/>
                </a:highlight>
                <a:latin typeface="Gowun Dodum"/>
                <a:ea typeface="Gowun Dodum"/>
                <a:cs typeface="Gowun Dodum"/>
                <a:sym typeface="Gowun Dodum"/>
              </a:rPr>
              <a:t>RESRATE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),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패널 ID 별 획득 누적 포인트(</a:t>
            </a:r>
            <a:r>
              <a:rPr b="1" lang="en">
                <a:solidFill>
                  <a:schemeClr val="lt1"/>
                </a:solidFill>
                <a:highlight>
                  <a:schemeClr val="lt2"/>
                </a:highlight>
                <a:latin typeface="Gowun Dodum"/>
                <a:ea typeface="Gowun Dodum"/>
                <a:cs typeface="Gowun Dodum"/>
                <a:sym typeface="Gowun Dodum"/>
              </a:rPr>
              <a:t>Points_earned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),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패널이 응한 설문의 평균난이도(</a:t>
            </a:r>
            <a:r>
              <a:rPr b="1" lang="en">
                <a:solidFill>
                  <a:schemeClr val="lt1"/>
                </a:solidFill>
                <a:highlight>
                  <a:schemeClr val="lt2"/>
                </a:highlight>
                <a:latin typeface="Gowun Dodum"/>
                <a:ea typeface="Gowun Dodum"/>
                <a:cs typeface="Gowun Dodum"/>
                <a:sym typeface="Gowun Dodum"/>
              </a:rPr>
              <a:t>AVG_IR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),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userID 별 응답 횟수(</a:t>
            </a:r>
            <a:r>
              <a:rPr b="1" lang="en">
                <a:solidFill>
                  <a:schemeClr val="lt1"/>
                </a:solidFill>
                <a:highlight>
                  <a:schemeClr val="lt2"/>
                </a:highlight>
                <a:latin typeface="Gowun Dodum"/>
                <a:ea typeface="Gowun Dodum"/>
                <a:cs typeface="Gowun Dodum"/>
                <a:sym typeface="Gowun Dodum"/>
              </a:rPr>
              <a:t>res_cnt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  <a:endParaRPr sz="13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01" name="Google Shape;201;p14"/>
          <p:cNvSpPr txBox="1"/>
          <p:nvPr/>
        </p:nvSpPr>
        <p:spPr>
          <a:xfrm>
            <a:off x="4488550" y="3651500"/>
            <a:ext cx="41559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설문 응답률 평균 합(</a:t>
            </a:r>
            <a:r>
              <a:rPr b="1" lang="en">
                <a:solidFill>
                  <a:srgbClr val="191919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survey_p_survey_sum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),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난이도 대비 응답시간(</a:t>
            </a:r>
            <a:r>
              <a:rPr b="1" lang="en">
                <a:solidFill>
                  <a:schemeClr val="lt1"/>
                </a:solidFill>
                <a:highlight>
                  <a:srgbClr val="FFF2CC"/>
                </a:highlight>
                <a:latin typeface="Gowun Dodum"/>
                <a:ea typeface="Gowun Dodum"/>
                <a:cs typeface="Gowun Dodum"/>
                <a:sym typeface="Gowun Dodum"/>
              </a:rPr>
              <a:t>ResponseTimePerDifficulty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)</a:t>
            </a:r>
            <a:endParaRPr sz="1300"/>
          </a:p>
        </p:txBody>
      </p:sp>
      <p:sp>
        <p:nvSpPr>
          <p:cNvPr id="202" name="Google Shape;202;p14"/>
          <p:cNvSpPr txBox="1"/>
          <p:nvPr/>
        </p:nvSpPr>
        <p:spPr>
          <a:xfrm>
            <a:off x="4488550" y="1216475"/>
            <a:ext cx="3381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B8AF"/>
                </a:solidFill>
                <a:latin typeface="Gowun Dodum"/>
                <a:ea typeface="Gowun Dodum"/>
                <a:cs typeface="Gowun Dodum"/>
                <a:sym typeface="Gowun Dodum"/>
              </a:rPr>
              <a:t>외부 피처(참고자료) 이용 대표 피처 </a:t>
            </a:r>
            <a:endParaRPr b="1" sz="1600">
              <a:solidFill>
                <a:srgbClr val="E6B8AF"/>
              </a:solidFill>
            </a:endParaRPr>
          </a:p>
        </p:txBody>
      </p:sp>
      <p:sp>
        <p:nvSpPr>
          <p:cNvPr id="203" name="Google Shape;203;p14"/>
          <p:cNvSpPr txBox="1"/>
          <p:nvPr/>
        </p:nvSpPr>
        <p:spPr>
          <a:xfrm>
            <a:off x="4488550" y="3273300"/>
            <a:ext cx="362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E599"/>
                </a:solidFill>
                <a:latin typeface="Gowun Dodum"/>
                <a:ea typeface="Gowun Dodum"/>
                <a:cs typeface="Gowun Dodum"/>
                <a:sym typeface="Gowun Dodum"/>
              </a:rPr>
              <a:t>브레인 스토밍</a:t>
            </a:r>
            <a:r>
              <a:rPr b="1" lang="en" sz="1600">
                <a:solidFill>
                  <a:srgbClr val="FFE599"/>
                </a:solidFill>
                <a:latin typeface="Gowun Dodum"/>
                <a:ea typeface="Gowun Dodum"/>
                <a:cs typeface="Gowun Dodum"/>
                <a:sym typeface="Gowun Dodum"/>
              </a:rPr>
              <a:t> 기반 생성 대표 피처</a:t>
            </a:r>
            <a:endParaRPr b="1" sz="1600">
              <a:solidFill>
                <a:srgbClr val="FFE5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376625" y="320350"/>
            <a:ext cx="5673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owun Dodum"/>
                <a:ea typeface="Gowun Dodum"/>
                <a:cs typeface="Gowun Dodum"/>
                <a:sym typeface="Gowun Dodum"/>
              </a:rPr>
              <a:t>피처 엔지니어링</a:t>
            </a:r>
            <a:endParaRPr b="1" sz="3000"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535668" y="1116322"/>
            <a:ext cx="3363778" cy="3707214"/>
            <a:chOff x="297925" y="1125849"/>
            <a:chExt cx="3186301" cy="3707214"/>
          </a:xfrm>
        </p:grpSpPr>
        <p:grpSp>
          <p:nvGrpSpPr>
            <p:cNvPr id="210" name="Google Shape;210;p15"/>
            <p:cNvGrpSpPr/>
            <p:nvPr/>
          </p:nvGrpSpPr>
          <p:grpSpPr>
            <a:xfrm>
              <a:off x="297931" y="1125849"/>
              <a:ext cx="3186295" cy="3149071"/>
              <a:chOff x="290298" y="1064900"/>
              <a:chExt cx="3166977" cy="3557066"/>
            </a:xfrm>
          </p:grpSpPr>
          <p:pic>
            <p:nvPicPr>
              <p:cNvPr id="211" name="Google Shape;211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90299" y="1064900"/>
                <a:ext cx="3166975" cy="15767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90298" y="2641648"/>
                <a:ext cx="3166974" cy="112425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3" name="Google Shape;213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90300" y="3765900"/>
                <a:ext cx="3166976" cy="3094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4" name="Google Shape;214;p1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90299" y="4075374"/>
                <a:ext cx="3166975" cy="54659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15" name="Google Shape;215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97925" y="4274926"/>
              <a:ext cx="3186299" cy="5581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15"/>
          <p:cNvGrpSpPr/>
          <p:nvPr/>
        </p:nvGrpSpPr>
        <p:grpSpPr>
          <a:xfrm>
            <a:off x="4107550" y="1355671"/>
            <a:ext cx="4810352" cy="3212282"/>
            <a:chOff x="3216552" y="1250730"/>
            <a:chExt cx="5531683" cy="2417613"/>
          </a:xfrm>
        </p:grpSpPr>
        <p:grpSp>
          <p:nvGrpSpPr>
            <p:cNvPr id="217" name="Google Shape;217;p15"/>
            <p:cNvGrpSpPr/>
            <p:nvPr/>
          </p:nvGrpSpPr>
          <p:grpSpPr>
            <a:xfrm>
              <a:off x="3216552" y="1250730"/>
              <a:ext cx="5531679" cy="1055700"/>
              <a:chOff x="3216552" y="1250730"/>
              <a:chExt cx="5531679" cy="1055700"/>
            </a:xfrm>
          </p:grpSpPr>
          <p:sp>
            <p:nvSpPr>
              <p:cNvPr id="218" name="Google Shape;218;p15"/>
              <p:cNvSpPr/>
              <p:nvPr/>
            </p:nvSpPr>
            <p:spPr>
              <a:xfrm>
                <a:off x="4136631" y="1250730"/>
                <a:ext cx="4611600" cy="10557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RESRATE (응답률) 피처: </a:t>
                </a:r>
                <a:r>
                  <a:rPr b="1" lang="en" sz="1000">
                    <a:solidFill>
                      <a:schemeClr val="lt1"/>
                    </a:solidFill>
                    <a:highlight>
                      <a:srgbClr val="FFF2CC"/>
                    </a:highlight>
                    <a:latin typeface="Gowun Dodum"/>
                    <a:ea typeface="Gowun Dodum"/>
                    <a:cs typeface="Gowun Dodum"/>
                    <a:sym typeface="Gowun Dodum"/>
                  </a:rPr>
                  <a:t>평균값</a:t>
                </a: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으로 대체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AVG_IR (평균 응답률) 피처: </a:t>
                </a:r>
                <a:r>
                  <a:rPr b="1" lang="en" sz="1000">
                    <a:solidFill>
                      <a:schemeClr val="lt1"/>
                    </a:solidFill>
                    <a:highlight>
                      <a:srgbClr val="FFF2CC"/>
                    </a:highlight>
                    <a:latin typeface="Gowun Dodum"/>
                    <a:ea typeface="Gowun Dodum"/>
                    <a:cs typeface="Gowun Dodum"/>
                    <a:sym typeface="Gowun Dodum"/>
                  </a:rPr>
                  <a:t>중앙값</a:t>
                </a: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으로 대체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res_cnt (유저별 응답 횟수) 피처: </a:t>
                </a:r>
                <a:r>
                  <a:rPr b="1" lang="en" sz="1000">
                    <a:solidFill>
                      <a:schemeClr val="lt1"/>
                    </a:solidFill>
                    <a:highlight>
                      <a:srgbClr val="FFF2CC"/>
                    </a:highlight>
                    <a:latin typeface="Gowun Dodum"/>
                    <a:ea typeface="Gowun Dodum"/>
                    <a:cs typeface="Gowun Dodum"/>
                    <a:sym typeface="Gowun Dodum"/>
                  </a:rPr>
                  <a:t>0</a:t>
                </a: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으로 대체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수치형 피처(num_features): </a:t>
                </a:r>
                <a:r>
                  <a:rPr b="1" lang="en" sz="1000">
                    <a:solidFill>
                      <a:schemeClr val="lt1"/>
                    </a:solidFill>
                    <a:highlight>
                      <a:srgbClr val="FFF2CC"/>
                    </a:highlight>
                    <a:latin typeface="Gowun Dodum"/>
                    <a:ea typeface="Gowun Dodum"/>
                    <a:cs typeface="Gowun Dodum"/>
                    <a:sym typeface="Gowun Dodum"/>
                  </a:rPr>
                  <a:t>평균값</a:t>
                </a: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으로 대체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범주형 피처(cat_features): </a:t>
                </a:r>
                <a:r>
                  <a:rPr b="1" lang="en" sz="1000">
                    <a:solidFill>
                      <a:schemeClr val="lt1"/>
                    </a:solidFill>
                    <a:highlight>
                      <a:srgbClr val="FFF2CC"/>
                    </a:highlight>
                    <a:latin typeface="Gowun Dodum"/>
                    <a:ea typeface="Gowun Dodum"/>
                    <a:cs typeface="Gowun Dodum"/>
                    <a:sym typeface="Gowun Dodum"/>
                  </a:rPr>
                  <a:t>"없음"</a:t>
                </a: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으로 대체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3216552" y="1250730"/>
                <a:ext cx="920100" cy="10359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피처별 결측값 처리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</p:grpSp>
        <p:grpSp>
          <p:nvGrpSpPr>
            <p:cNvPr id="220" name="Google Shape;220;p15"/>
            <p:cNvGrpSpPr/>
            <p:nvPr/>
          </p:nvGrpSpPr>
          <p:grpSpPr>
            <a:xfrm>
              <a:off x="3216552" y="3195539"/>
              <a:ext cx="5531683" cy="472803"/>
              <a:chOff x="3216552" y="1886939"/>
              <a:chExt cx="5531683" cy="472803"/>
            </a:xfrm>
          </p:grpSpPr>
          <p:sp>
            <p:nvSpPr>
              <p:cNvPr id="221" name="Google Shape;221;p15"/>
              <p:cNvSpPr/>
              <p:nvPr/>
            </p:nvSpPr>
            <p:spPr>
              <a:xfrm>
                <a:off x="4136635" y="1886942"/>
                <a:ext cx="4611600" cy="4728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StandardScaler를 사용하여 수치형 피처를 스케일링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PowerTransformer를 사용하여 수치형 피처의 분포를 정규화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3216552" y="1886939"/>
                <a:ext cx="9201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FFF2C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피처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스케일링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</p:grpSp>
        <p:grpSp>
          <p:nvGrpSpPr>
            <p:cNvPr id="223" name="Google Shape;223;p15"/>
            <p:cNvGrpSpPr/>
            <p:nvPr/>
          </p:nvGrpSpPr>
          <p:grpSpPr>
            <a:xfrm>
              <a:off x="3216552" y="2514523"/>
              <a:ext cx="5531683" cy="472866"/>
              <a:chOff x="3216552" y="1860223"/>
              <a:chExt cx="5531683" cy="472866"/>
            </a:xfrm>
          </p:grpSpPr>
          <p:sp>
            <p:nvSpPr>
              <p:cNvPr id="224" name="Google Shape;224;p15"/>
              <p:cNvSpPr/>
              <p:nvPr/>
            </p:nvSpPr>
            <p:spPr>
              <a:xfrm>
                <a:off x="4136635" y="1860223"/>
                <a:ext cx="4611600" cy="4728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범주형 피처를 문자열로 변환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GENDER와 REGION 피처를 정수형으로 변환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  <p:sp>
            <p:nvSpPr>
              <p:cNvPr id="225" name="Google Shape;225;p15"/>
              <p:cNvSpPr/>
              <p:nvPr/>
            </p:nvSpPr>
            <p:spPr>
              <a:xfrm>
                <a:off x="3216552" y="1860289"/>
                <a:ext cx="920100" cy="472800"/>
              </a:xfrm>
              <a:prstGeom prst="roundRect">
                <a:avLst>
                  <a:gd fmla="val 16667" name="adj"/>
                </a:avLst>
              </a:prstGeom>
              <a:solidFill>
                <a:srgbClr val="D9EAD3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데이터 타입 변환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376625" y="320350"/>
            <a:ext cx="283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owun Dodum"/>
                <a:ea typeface="Gowun Dodum"/>
                <a:cs typeface="Gowun Dodum"/>
                <a:sym typeface="Gowun Dodum"/>
              </a:rPr>
              <a:t>피처 엔지니어링</a:t>
            </a:r>
            <a:endParaRPr b="1" sz="3000"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31" name="Google Shape;23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900" y="1238250"/>
            <a:ext cx="3615874" cy="3315224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6"/>
          <p:cNvSpPr txBox="1"/>
          <p:nvPr/>
        </p:nvSpPr>
        <p:spPr>
          <a:xfrm>
            <a:off x="4031350" y="1038225"/>
            <a:ext cx="466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EAD1DC"/>
                </a:solidFill>
                <a:latin typeface="Gowun Dodum"/>
                <a:ea typeface="Gowun Dodum"/>
                <a:cs typeface="Gowun Dodum"/>
                <a:sym typeface="Gowun Dodum"/>
              </a:rPr>
              <a:t>범주형 피처를 인코딩하기 위한 ‘catboost_encoder_multiclass’ 정의</a:t>
            </a:r>
            <a:endParaRPr b="1" sz="1200">
              <a:solidFill>
                <a:srgbClr val="EAD1DC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233" name="Google Shape;233;p16"/>
          <p:cNvGrpSpPr/>
          <p:nvPr/>
        </p:nvGrpSpPr>
        <p:grpSpPr>
          <a:xfrm>
            <a:off x="4031350" y="1431875"/>
            <a:ext cx="4886547" cy="3212378"/>
            <a:chOff x="3128926" y="1250733"/>
            <a:chExt cx="5619305" cy="2417685"/>
          </a:xfrm>
        </p:grpSpPr>
        <p:grpSp>
          <p:nvGrpSpPr>
            <p:cNvPr id="234" name="Google Shape;234;p16"/>
            <p:cNvGrpSpPr/>
            <p:nvPr/>
          </p:nvGrpSpPr>
          <p:grpSpPr>
            <a:xfrm>
              <a:off x="3128926" y="1250733"/>
              <a:ext cx="5619305" cy="822000"/>
              <a:chOff x="3128926" y="1250733"/>
              <a:chExt cx="5619305" cy="8220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4136630" y="1250733"/>
                <a:ext cx="4611600" cy="8220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921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먼저, 타겟 변수 `y`를 문자열로 변환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9210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Gowun Dodum"/>
                  <a:buChar char="●"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`OneHotEncoder`를 사용하여 `y`를 </a:t>
                </a:r>
                <a:endParaRPr b="1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원-핫 인코딩된 형태로 변환</a:t>
                </a:r>
                <a:endParaRPr b="1" sz="9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3128926" y="1250733"/>
                <a:ext cx="1007700" cy="8220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One-Hot 인코딩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</p:grpSp>
        <p:grpSp>
          <p:nvGrpSpPr>
            <p:cNvPr id="237" name="Google Shape;237;p16"/>
            <p:cNvGrpSpPr/>
            <p:nvPr/>
          </p:nvGrpSpPr>
          <p:grpSpPr>
            <a:xfrm>
              <a:off x="3128926" y="3237317"/>
              <a:ext cx="5619305" cy="431100"/>
              <a:chOff x="3128926" y="1928717"/>
              <a:chExt cx="5619305" cy="431100"/>
            </a:xfrm>
          </p:grpSpPr>
          <p:sp>
            <p:nvSpPr>
              <p:cNvPr id="238" name="Google Shape;238;p16"/>
              <p:cNvSpPr/>
              <p:nvPr/>
            </p:nvSpPr>
            <p:spPr>
              <a:xfrm>
                <a:off x="3128926" y="1928717"/>
                <a:ext cx="1007700" cy="431100"/>
              </a:xfrm>
              <a:prstGeom prst="roundRect">
                <a:avLst>
                  <a:gd fmla="val 16667" name="adj"/>
                </a:avLst>
              </a:prstGeom>
              <a:solidFill>
                <a:srgbClr val="FCE5CD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변환된 데이터셋 반환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  <p:sp>
            <p:nvSpPr>
              <p:cNvPr id="239" name="Google Shape;239;p16"/>
              <p:cNvSpPr/>
              <p:nvPr/>
            </p:nvSpPr>
            <p:spPr>
              <a:xfrm>
                <a:off x="4136630" y="1928718"/>
                <a:ext cx="4611600" cy="4311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최종적으로, 인코딩된 범주형 피처을 포함한 </a:t>
                </a:r>
                <a:endParaRPr b="1" sz="9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0" lvl="0" marL="0" rtl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9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새로운 학습 데이터셋과 테스트 데이터셋을 데이터셋을 반환</a:t>
                </a:r>
                <a:endParaRPr b="1" sz="9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</p:grpSp>
        <p:grpSp>
          <p:nvGrpSpPr>
            <p:cNvPr id="240" name="Google Shape;240;p16"/>
            <p:cNvGrpSpPr/>
            <p:nvPr/>
          </p:nvGrpSpPr>
          <p:grpSpPr>
            <a:xfrm>
              <a:off x="3128926" y="2072720"/>
              <a:ext cx="5619305" cy="1164619"/>
              <a:chOff x="3128926" y="1418420"/>
              <a:chExt cx="5619305" cy="1164619"/>
            </a:xfrm>
          </p:grpSpPr>
          <p:sp>
            <p:nvSpPr>
              <p:cNvPr id="241" name="Google Shape;241;p16"/>
              <p:cNvSpPr/>
              <p:nvPr/>
            </p:nvSpPr>
            <p:spPr>
              <a:xfrm>
                <a:off x="4136630" y="1418420"/>
                <a:ext cx="4611600" cy="1164600"/>
              </a:xfrm>
              <a:prstGeom prst="roundRect">
                <a:avLst>
                  <a:gd fmla="val 16667" name="adj"/>
                </a:avLst>
              </a:prstGeom>
              <a:solidFill>
                <a:schemeClr val="dk1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-2857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Gowun Dodum"/>
                  <a:buChar char="●"/>
                </a:pPr>
                <a:r>
                  <a:rPr b="1" lang="en" sz="9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학습 데이터셋과 테스트 데이터셋에서 범주형 피처만을 선택</a:t>
                </a:r>
                <a:endParaRPr b="1" sz="9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857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Gowun Dodum"/>
                  <a:buChar char="●"/>
                </a:pPr>
                <a:r>
                  <a:rPr b="1" lang="en" sz="9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각 클래스에 대해 반복문을 수행하면서, `CatBoostEncoder`를 사용하여 범주형 피처를 인코딩</a:t>
                </a:r>
                <a:endParaRPr b="1" sz="9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857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Gowun Dodum"/>
                  <a:buChar char="●"/>
                </a:pPr>
                <a:r>
                  <a:rPr b="1" lang="en" sz="9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CatBoost 인코더는 타겟 인코딩의 일종으로, 타겟 변수의 평균값에 기반하여 각 범주형 피처의 수치형 표현을 생성</a:t>
                </a:r>
                <a:endParaRPr b="1" sz="9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  <a:p>
                <a:pPr indent="-285750" lvl="0" marL="45720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900"/>
                  <a:buFont typeface="Gowun Dodum"/>
                  <a:buChar char="●"/>
                </a:pPr>
                <a:r>
                  <a:rPr b="1" lang="en" sz="9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인코딩된 피처들은 원래의 수치형 피처들과 결합</a:t>
                </a:r>
                <a:endParaRPr b="1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  <p:sp>
            <p:nvSpPr>
              <p:cNvPr id="242" name="Google Shape;242;p16"/>
              <p:cNvSpPr/>
              <p:nvPr/>
            </p:nvSpPr>
            <p:spPr>
              <a:xfrm>
                <a:off x="3128926" y="1418439"/>
                <a:ext cx="1007700" cy="1164600"/>
              </a:xfrm>
              <a:prstGeom prst="roundRect">
                <a:avLst>
                  <a:gd fmla="val 16667" name="adj"/>
                </a:avLst>
              </a:prstGeom>
              <a:solidFill>
                <a:srgbClr val="EAD1DC"/>
              </a:solidFill>
              <a:ln cap="flat" cmpd="sng" w="190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100">
                    <a:solidFill>
                      <a:schemeClr val="lt1"/>
                    </a:solidFill>
                    <a:latin typeface="Gowun Dodum"/>
                    <a:ea typeface="Gowun Dodum"/>
                    <a:cs typeface="Gowun Dodum"/>
                    <a:sym typeface="Gowun Dodum"/>
                  </a:rPr>
                  <a:t>CatBoost 인코딩</a:t>
                </a:r>
                <a:endParaRPr b="1" sz="11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"/>
          <p:cNvSpPr txBox="1"/>
          <p:nvPr>
            <p:ph type="title"/>
          </p:nvPr>
        </p:nvSpPr>
        <p:spPr>
          <a:xfrm>
            <a:off x="376625" y="320350"/>
            <a:ext cx="2140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Gowun Dodum"/>
                <a:ea typeface="Gowun Dodum"/>
                <a:cs typeface="Gowun Dodum"/>
                <a:sym typeface="Gowun Dodum"/>
              </a:rPr>
              <a:t>피처 셀렉션</a:t>
            </a:r>
            <a:endParaRPr b="1" sz="3000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3780225" y="1769475"/>
            <a:ext cx="5574600" cy="31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50">
                <a:solidFill>
                  <a:schemeClr val="lt2"/>
                </a:solidFill>
                <a:latin typeface="Gowun Dodum"/>
                <a:ea typeface="Gowun Dodum"/>
                <a:cs typeface="Gowun Dodum"/>
                <a:sym typeface="Gowun Dodum"/>
              </a:rPr>
              <a:t>SHAP값을 활용하여 피처 셀렉션 진행 </a:t>
            </a:r>
            <a:endParaRPr b="1" sz="1150">
              <a:solidFill>
                <a:schemeClr val="lt2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1. SHAP값 기반 피처 선택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- ‘shap_importance’가 지정된 임계값(‘0.0009’) 이상인 피처들만을 필터링하여 선택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- 이렇게 선정된 피처들을 ‘features_selected’ 에 저장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2. 선택된 피처을 이용한 데이터셋 재구성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- `X_train`과 `X_test` 데이터셋을 `features_selected`에 포함된 피처들로만 구성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즉, SHAP 중요도가 높은 피처들만을 사용하여 데이터셋을 재구성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모델이 예측을 하는 데 있어 중요한 역할을 하는 피처들만을 선택하여 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5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모델의 성능을 최적화하는 것</a:t>
            </a:r>
            <a:endParaRPr sz="115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49" name="Google Shape;24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425" y="1865375"/>
            <a:ext cx="3244501" cy="275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4425" y="1066513"/>
            <a:ext cx="4339074" cy="62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/>
          <p:nvPr>
            <p:ph type="title"/>
          </p:nvPr>
        </p:nvSpPr>
        <p:spPr>
          <a:xfrm>
            <a:off x="365325" y="318525"/>
            <a:ext cx="3970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wun Dodum"/>
                <a:ea typeface="Gowun Dodum"/>
                <a:cs typeface="Gowun Dodum"/>
                <a:sym typeface="Gowun Dodum"/>
              </a:rPr>
              <a:t>개별 모델 학습</a:t>
            </a:r>
            <a:endParaRPr b="1"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256" name="Google Shape;256;p18"/>
          <p:cNvGrpSpPr/>
          <p:nvPr/>
        </p:nvGrpSpPr>
        <p:grpSpPr>
          <a:xfrm>
            <a:off x="184774" y="1061335"/>
            <a:ext cx="3136217" cy="3619083"/>
            <a:chOff x="413375" y="1308175"/>
            <a:chExt cx="2455926" cy="2896425"/>
          </a:xfrm>
        </p:grpSpPr>
        <p:pic>
          <p:nvPicPr>
            <p:cNvPr id="257" name="Google Shape;25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3375" y="1308175"/>
              <a:ext cx="2455922" cy="229971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258" name="Google Shape;258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13375" y="3600978"/>
              <a:ext cx="2455925" cy="603622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grpSp>
        <p:nvGrpSpPr>
          <p:cNvPr id="259" name="Google Shape;259;p18"/>
          <p:cNvGrpSpPr/>
          <p:nvPr/>
        </p:nvGrpSpPr>
        <p:grpSpPr>
          <a:xfrm>
            <a:off x="3401850" y="1061214"/>
            <a:ext cx="5346300" cy="572709"/>
            <a:chOff x="3401850" y="1061200"/>
            <a:chExt cx="5346300" cy="654300"/>
          </a:xfrm>
        </p:grpSpPr>
        <p:sp>
          <p:nvSpPr>
            <p:cNvPr id="260" name="Google Shape;260;p18"/>
            <p:cNvSpPr/>
            <p:nvPr/>
          </p:nvSpPr>
          <p:spPr>
            <a:xfrm>
              <a:off x="3974250" y="1061200"/>
              <a:ext cx="47739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1) LGBM	2) DNN 	3) CATBOOST 		4) XGB </a:t>
              </a:r>
              <a:endParaRPr b="1" sz="10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5) Ridge 	6) ExtraTree 	7) Bagging 		8) RandomForest</a:t>
              </a:r>
              <a:endParaRPr b="1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3401850" y="10612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D9D2E9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선정 모델</a:t>
              </a:r>
              <a:endParaRPr b="1" sz="12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sp>
        <p:nvSpPr>
          <p:cNvPr id="262" name="Google Shape;262;p18"/>
          <p:cNvSpPr/>
          <p:nvPr/>
        </p:nvSpPr>
        <p:spPr>
          <a:xfrm>
            <a:off x="3401850" y="1633925"/>
            <a:ext cx="5346300" cy="312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highlight>
                  <a:srgbClr val="FFE599"/>
                </a:highlight>
                <a:latin typeface="Gowun Dodum"/>
                <a:ea typeface="Gowun Dodum"/>
                <a:cs typeface="Gowun Dodum"/>
                <a:sym typeface="Gowun Dodum"/>
              </a:rPr>
              <a:t>Optuna</a:t>
            </a:r>
            <a:r>
              <a:rPr b="1" lang="en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rPr>
              <a:t>를 통해 하이퍼 파라미터 튜닝</a:t>
            </a:r>
            <a:endParaRPr b="1">
              <a:solidFill>
                <a:schemeClr val="lt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grpSp>
        <p:nvGrpSpPr>
          <p:cNvPr id="263" name="Google Shape;263;p18"/>
          <p:cNvGrpSpPr/>
          <p:nvPr/>
        </p:nvGrpSpPr>
        <p:grpSpPr>
          <a:xfrm>
            <a:off x="3401891" y="1946530"/>
            <a:ext cx="1782099" cy="1414677"/>
            <a:chOff x="3401857" y="1193493"/>
            <a:chExt cx="1982092" cy="654307"/>
          </a:xfrm>
        </p:grpSpPr>
        <p:sp>
          <p:nvSpPr>
            <p:cNvPr id="264" name="Google Shape;264;p18"/>
            <p:cNvSpPr/>
            <p:nvPr/>
          </p:nvSpPr>
          <p:spPr>
            <a:xfrm>
              <a:off x="3974249" y="1193493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{'num_leaves':98,'subsample':1.0,'colsample_bytree':0.7,'min_child_samples':44,'min_child_weight':0.08999905779233072,'reg_alpha':0.38041189834714606,'reg_lambda': 7.2454699405664105}</a:t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3401857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LGBM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66" name="Google Shape;266;p18"/>
          <p:cNvGrpSpPr/>
          <p:nvPr/>
        </p:nvGrpSpPr>
        <p:grpSpPr>
          <a:xfrm>
            <a:off x="3401860" y="3361056"/>
            <a:ext cx="1782106" cy="590571"/>
            <a:chOff x="3401850" y="1193500"/>
            <a:chExt cx="1982100" cy="654300"/>
          </a:xfrm>
        </p:grpSpPr>
        <p:sp>
          <p:nvSpPr>
            <p:cNvPr id="267" name="Google Shape;267;p18"/>
            <p:cNvSpPr/>
            <p:nvPr/>
          </p:nvSpPr>
          <p:spPr>
            <a:xfrm>
              <a:off x="3974250" y="1193500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피처추가와 전처리만 작업을 했고, 나머지는 교수님 코드 참조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>
              <a:off x="3401850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DNN 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69" name="Google Shape;269;p18"/>
          <p:cNvGrpSpPr/>
          <p:nvPr/>
        </p:nvGrpSpPr>
        <p:grpSpPr>
          <a:xfrm>
            <a:off x="4133177" y="3951975"/>
            <a:ext cx="1941863" cy="728239"/>
            <a:chOff x="3224164" y="1193497"/>
            <a:chExt cx="2159786" cy="654303"/>
          </a:xfrm>
        </p:grpSpPr>
        <p:sp>
          <p:nvSpPr>
            <p:cNvPr id="270" name="Google Shape;270;p18"/>
            <p:cNvSpPr/>
            <p:nvPr/>
          </p:nvSpPr>
          <p:spPr>
            <a:xfrm>
              <a:off x="3974250" y="1193500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과적합가능성을 고려해 max_depth </a:t>
              </a: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값을 4,5,6으로 제한 후 내부 성능으로 판단 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3224164" y="1193497"/>
              <a:ext cx="7500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CAT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BOOST</a:t>
              </a:r>
              <a:endParaRPr b="1" sz="12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72" name="Google Shape;272;p18"/>
          <p:cNvGrpSpPr/>
          <p:nvPr/>
        </p:nvGrpSpPr>
        <p:grpSpPr>
          <a:xfrm>
            <a:off x="5183997" y="1946425"/>
            <a:ext cx="1782106" cy="1414662"/>
            <a:chOff x="3401850" y="1193500"/>
            <a:chExt cx="1982100" cy="654300"/>
          </a:xfrm>
        </p:grpSpPr>
        <p:sp>
          <p:nvSpPr>
            <p:cNvPr id="273" name="Google Shape;273;p18"/>
            <p:cNvSpPr/>
            <p:nvPr/>
          </p:nvSpPr>
          <p:spPr>
            <a:xfrm>
              <a:off x="3974250" y="1193500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{‘max_depth’:8,</a:t>
              </a: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‘</a:t>
              </a: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subsample’:</a:t>
              </a: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‘</a:t>
              </a: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colsample_bytree’: 0.7,‘objective’:'binary:logistic',’min_child_weight’:2.781428564375755e-06,</a:t>
              </a: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‘</a:t>
              </a:r>
              <a:r>
                <a:rPr b="1" lang="en" sz="700">
                  <a:latin typeface="Gowun Dodum"/>
                  <a:ea typeface="Gowun Dodum"/>
                  <a:cs typeface="Gowun Dodum"/>
                  <a:sym typeface="Gowun Dodum"/>
                </a:rPr>
                <a:t>reg_alpha’:0.3584657285442726,‘reg_lambda’:1.1586905952512971,’eval_metric’: 'error'}</a:t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3401850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XGB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75" name="Google Shape;275;p18"/>
          <p:cNvGrpSpPr/>
          <p:nvPr/>
        </p:nvGrpSpPr>
        <p:grpSpPr>
          <a:xfrm>
            <a:off x="5183997" y="3361179"/>
            <a:ext cx="1782106" cy="590571"/>
            <a:chOff x="3401850" y="1193500"/>
            <a:chExt cx="1982100" cy="654300"/>
          </a:xfrm>
        </p:grpSpPr>
        <p:sp>
          <p:nvSpPr>
            <p:cNvPr id="276" name="Google Shape;276;p18"/>
            <p:cNvSpPr/>
            <p:nvPr/>
          </p:nvSpPr>
          <p:spPr>
            <a:xfrm>
              <a:off x="3974250" y="1193500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{'alpha':0.2965199756694469}</a:t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3401850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Ridge</a:t>
              </a:r>
              <a:endParaRPr b="1" sz="12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78" name="Google Shape;278;p18"/>
          <p:cNvGrpSpPr/>
          <p:nvPr/>
        </p:nvGrpSpPr>
        <p:grpSpPr>
          <a:xfrm>
            <a:off x="6075031" y="3951867"/>
            <a:ext cx="2145971" cy="728244"/>
            <a:chOff x="3401850" y="1193500"/>
            <a:chExt cx="2386799" cy="654308"/>
          </a:xfrm>
        </p:grpSpPr>
        <p:sp>
          <p:nvSpPr>
            <p:cNvPr id="279" name="Google Shape;279;p18"/>
            <p:cNvSpPr/>
            <p:nvPr/>
          </p:nvSpPr>
          <p:spPr>
            <a:xfrm>
              <a:off x="3974249" y="1193508"/>
              <a:ext cx="18144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{'max_depth':18,'min_samples_split':13,'min_samples_leaf':3,'max_features':None,'criterion':'gini','max_samples': 0.6}</a:t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3401850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Extra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Tree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6966085" y="1946472"/>
            <a:ext cx="1782106" cy="1002649"/>
            <a:chOff x="3401850" y="1193500"/>
            <a:chExt cx="1982100" cy="654300"/>
          </a:xfrm>
        </p:grpSpPr>
        <p:sp>
          <p:nvSpPr>
            <p:cNvPr id="282" name="Google Shape;282;p18"/>
            <p:cNvSpPr/>
            <p:nvPr/>
          </p:nvSpPr>
          <p:spPr>
            <a:xfrm>
              <a:off x="3974250" y="1193500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{'bootstrap': True, 'bootstrap_features': False, 'max_samples': 0.1067925873846638, 'max_features': 0.8284148500456552, 'oob_score': False}</a:t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3401850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Bagging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  <p:grpSp>
        <p:nvGrpSpPr>
          <p:cNvPr id="284" name="Google Shape;284;p18"/>
          <p:cNvGrpSpPr/>
          <p:nvPr/>
        </p:nvGrpSpPr>
        <p:grpSpPr>
          <a:xfrm>
            <a:off x="6966085" y="2949196"/>
            <a:ext cx="1782106" cy="1002649"/>
            <a:chOff x="3401850" y="1193500"/>
            <a:chExt cx="1982100" cy="654300"/>
          </a:xfrm>
        </p:grpSpPr>
        <p:sp>
          <p:nvSpPr>
            <p:cNvPr id="285" name="Google Shape;285;p18"/>
            <p:cNvSpPr/>
            <p:nvPr/>
          </p:nvSpPr>
          <p:spPr>
            <a:xfrm>
              <a:off x="3974250" y="1193500"/>
              <a:ext cx="1409700" cy="654300"/>
            </a:xfrm>
            <a:prstGeom prst="roundRect">
              <a:avLst>
                <a:gd fmla="val 16667" name="adj"/>
              </a:avLst>
            </a:prstGeom>
            <a:solidFill>
              <a:schemeClr val="dk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{'max_depth': 13, 'max_features': 'log2', 'min_samples_split': 0.20420036390896928, 'min_samples_leaf':</a:t>
              </a:r>
              <a:r>
                <a:rPr b="1" lang="en" sz="7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 0.10110279585441206, 'bootstrap': False}</a:t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7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3401850" y="1193500"/>
              <a:ext cx="572400" cy="6543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800">
                  <a:solidFill>
                    <a:schemeClr val="lt1"/>
                  </a:solidFill>
                  <a:latin typeface="Gowun Dodum"/>
                  <a:ea typeface="Gowun Dodum"/>
                  <a:cs typeface="Gowun Dodum"/>
                  <a:sym typeface="Gowun Dodum"/>
                </a:rPr>
                <a:t>RandomForest</a:t>
              </a:r>
              <a:endParaRPr b="1" sz="800">
                <a:solidFill>
                  <a:schemeClr val="lt1"/>
                </a:solidFill>
                <a:latin typeface="Gowun Dodum"/>
                <a:ea typeface="Gowun Dodum"/>
                <a:cs typeface="Gowun Dodum"/>
                <a:sym typeface="Gowun Dodum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9"/>
          <p:cNvSpPr txBox="1"/>
          <p:nvPr>
            <p:ph type="title"/>
          </p:nvPr>
        </p:nvSpPr>
        <p:spPr>
          <a:xfrm>
            <a:off x="416550" y="303475"/>
            <a:ext cx="174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wun Dodum"/>
                <a:ea typeface="Gowun Dodum"/>
                <a:cs typeface="Gowun Dodum"/>
                <a:sym typeface="Gowun Dodum"/>
              </a:rPr>
              <a:t>앙상블</a:t>
            </a:r>
            <a:endParaRPr b="1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292" name="Google Shape;292;p19"/>
          <p:cNvSpPr txBox="1"/>
          <p:nvPr/>
        </p:nvSpPr>
        <p:spPr>
          <a:xfrm>
            <a:off x="4430325" y="1180650"/>
            <a:ext cx="4506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1) 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8가지 모델과 로그취한 LGBM, XGB까지 앙상블  진행함      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-&gt; 성능 떨어짐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2) 내부성능이 가장 안 좋은 RF 모델을 제외하고 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XGB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모델과 로그 취한 LGBM 모델을 </a:t>
            </a:r>
            <a:r>
              <a:rPr b="1" lang="en">
                <a:solidFill>
                  <a:schemeClr val="lt1"/>
                </a:solidFill>
                <a:highlight>
                  <a:srgbClr val="FFE599"/>
                </a:highlight>
                <a:latin typeface="Gowun Dodum"/>
                <a:ea typeface="Gowun Dodum"/>
                <a:cs typeface="Gowun Dodum"/>
                <a:sym typeface="Gowun Dodum"/>
              </a:rPr>
              <a:t>SEED 앙상블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진행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   -&gt; </a:t>
            </a:r>
            <a:r>
              <a:rPr lang="en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최종 성능</a:t>
            </a:r>
            <a:endParaRPr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293" name="Google Shape;2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4947" y="3364400"/>
            <a:ext cx="2030090" cy="1096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4372" y="3759987"/>
            <a:ext cx="2167350" cy="1175888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9"/>
          <p:cNvSpPr/>
          <p:nvPr/>
        </p:nvSpPr>
        <p:spPr>
          <a:xfrm>
            <a:off x="4994336" y="3793418"/>
            <a:ext cx="900000" cy="163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96" name="Google Shape;296;p19"/>
          <p:cNvSpPr/>
          <p:nvPr/>
        </p:nvSpPr>
        <p:spPr>
          <a:xfrm>
            <a:off x="6292702" y="4266023"/>
            <a:ext cx="900000" cy="163800"/>
          </a:xfrm>
          <a:prstGeom prst="rect">
            <a:avLst/>
          </a:prstGeom>
          <a:solidFill>
            <a:srgbClr val="000000">
              <a:alpha val="0"/>
            </a:srgbClr>
          </a:solidFill>
          <a:ln cap="flat" cmpd="sng" w="38100">
            <a:solidFill>
              <a:srgbClr val="EC3A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Maven Pro"/>
              <a:ea typeface="Maven Pro"/>
              <a:cs typeface="Maven Pro"/>
              <a:sym typeface="Maven Pro"/>
            </a:endParaRPr>
          </a:p>
        </p:txBody>
      </p:sp>
      <p:graphicFrame>
        <p:nvGraphicFramePr>
          <p:cNvPr id="297" name="Google Shape;297;p19"/>
          <p:cNvGraphicFramePr/>
          <p:nvPr/>
        </p:nvGraphicFramePr>
        <p:xfrm>
          <a:off x="416550" y="95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{EFB574FD-FF23-476A-8570-211FA15A4D01}</a:tableStyleId>
              </a:tblPr>
              <a:tblGrid>
                <a:gridCol w="1087075"/>
                <a:gridCol w="916575"/>
                <a:gridCol w="988900"/>
                <a:gridCol w="835225"/>
              </a:tblGrid>
              <a:tr h="541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Model</a:t>
                      </a:r>
                      <a:endParaRPr b="1" sz="1100">
                        <a:solidFill>
                          <a:srgbClr val="FFF2CC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Average Accuravy</a:t>
                      </a:r>
                      <a:endParaRPr b="1"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Model</a:t>
                      </a:r>
                      <a:endParaRPr b="1" sz="11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Average Accuarcy</a:t>
                      </a:r>
                      <a:endParaRPr b="1"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LGBMClassifier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0.871496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CatBoostClassifier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0.871524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336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LGBMClassifier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(+1 log)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0.871539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ExtraTreesClassifier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0.866798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XGBClassifier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0.871221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RidgeClassifier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0.850089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6053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XGBClassifier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(+1 log)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0.871030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BaggingClassifier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0.865524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5413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RandomForest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Classifier</a:t>
                      </a:r>
                      <a:endParaRPr b="1" sz="1000">
                        <a:solidFill>
                          <a:srgbClr val="002845"/>
                        </a:solidFill>
                        <a:highlight>
                          <a:srgbClr val="B7BEC6"/>
                        </a:highlight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0.833213</a:t>
                      </a:r>
                      <a:endParaRPr b="1"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rgbClr val="002845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Model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Validation Accuracy</a:t>
                      </a:r>
                      <a:endParaRPr b="1"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FC5E8"/>
                    </a:solidFill>
                  </a:tcPr>
                </a:tc>
              </a:tr>
              <a:tr h="533400">
                <a:tc vMerge="1"/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DNN</a:t>
                      </a:r>
                      <a:endParaRPr b="1" sz="1000">
                        <a:solidFill>
                          <a:srgbClr val="002845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chemeClr val="lt1"/>
                          </a:solidFill>
                          <a:latin typeface="Gowun Dodum"/>
                          <a:ea typeface="Gowun Dodum"/>
                          <a:cs typeface="Gowun Dodum"/>
                          <a:sym typeface="Gowun Dodum"/>
                        </a:rPr>
                        <a:t>0.917653</a:t>
                      </a:r>
                      <a:endParaRPr sz="900">
                        <a:solidFill>
                          <a:schemeClr val="lt1"/>
                        </a:solidFill>
                        <a:latin typeface="Gowun Dodum"/>
                        <a:ea typeface="Gowun Dodum"/>
                        <a:cs typeface="Gowun Dodum"/>
                        <a:sym typeface="Gowun Dodum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0"/>
          <p:cNvSpPr txBox="1"/>
          <p:nvPr>
            <p:ph type="title"/>
          </p:nvPr>
        </p:nvSpPr>
        <p:spPr>
          <a:xfrm>
            <a:off x="416550" y="303475"/>
            <a:ext cx="285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Gowun Dodum"/>
                <a:ea typeface="Gowun Dodum"/>
                <a:cs typeface="Gowun Dodum"/>
                <a:sym typeface="Gowun Dodum"/>
              </a:rPr>
              <a:t>성능 결과 및 분석</a:t>
            </a:r>
            <a:endParaRPr b="1">
              <a:latin typeface="Gowun Dodum"/>
              <a:ea typeface="Gowun Dodum"/>
              <a:cs typeface="Gowun Dodum"/>
              <a:sym typeface="Gowun Dodum"/>
            </a:endParaRPr>
          </a:p>
        </p:txBody>
      </p:sp>
      <p:sp>
        <p:nvSpPr>
          <p:cNvPr id="303" name="Google Shape;303;p20"/>
          <p:cNvSpPr txBox="1"/>
          <p:nvPr/>
        </p:nvSpPr>
        <p:spPr>
          <a:xfrm>
            <a:off x="454950" y="1326900"/>
            <a:ext cx="8234100" cy="15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Char char="-"/>
            </a:pP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성능을 올릴 땐 </a:t>
            </a:r>
            <a:r>
              <a:rPr b="1" lang="en" sz="1900">
                <a:solidFill>
                  <a:schemeClr val="lt1"/>
                </a:solidFill>
                <a:highlight>
                  <a:srgbClr val="FFE599"/>
                </a:highlight>
                <a:latin typeface="Gowun Dodum"/>
                <a:ea typeface="Gowun Dodum"/>
                <a:cs typeface="Gowun Dodum"/>
                <a:sym typeface="Gowun Dodum"/>
              </a:rPr>
              <a:t>‘피처’</a:t>
            </a:r>
            <a:r>
              <a:rPr b="1"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 </a:t>
            </a: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생성이 중요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  <a:p>
            <a:pPr indent="-34925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Gowun Dodum"/>
              <a:buChar char="-"/>
            </a:pPr>
            <a:r>
              <a:rPr lang="en" sz="1900">
                <a:solidFill>
                  <a:schemeClr val="dk1"/>
                </a:solidFill>
                <a:latin typeface="Gowun Dodum"/>
                <a:ea typeface="Gowun Dodum"/>
                <a:cs typeface="Gowun Dodum"/>
                <a:sym typeface="Gowun Dodum"/>
              </a:rPr>
              <a:t>여러 모델을 앙상블 했을 때와 단일 모델의 성능 차이는 별로 없었음</a:t>
            </a:r>
            <a:endParaRPr sz="1900">
              <a:solidFill>
                <a:schemeClr val="dk1"/>
              </a:solidFill>
              <a:latin typeface="Gowun Dodum"/>
              <a:ea typeface="Gowun Dodum"/>
              <a:cs typeface="Gowun Dodum"/>
              <a:sym typeface="Gowun Dodum"/>
            </a:endParaRPr>
          </a:p>
        </p:txBody>
      </p:sp>
      <p:pic>
        <p:nvPicPr>
          <p:cNvPr id="304" name="Google Shape;3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375" y="2976275"/>
            <a:ext cx="3221250" cy="127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Science Consulting Infographics by Slidesgo">
  <a:themeElements>
    <a:clrScheme name="Simple Light">
      <a:dk1>
        <a:srgbClr val="FFFFFF"/>
      </a:dk1>
      <a:lt1>
        <a:srgbClr val="002845"/>
      </a:lt1>
      <a:dk2>
        <a:srgbClr val="1A5E8F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