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12192000"/>
  <p:notesSz cx="6858000" cy="9144000"/>
  <p:embeddedFontLst>
    <p:embeddedFont>
      <p:font typeface="Century Gothic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7" roundtripDataSignature="AMtx7mjvC4ksXIuCy54+MuS8cBr2Zyjz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CenturyGothic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enturyGothic-italic.fntdata"/><Relationship Id="rId12" Type="http://schemas.openxmlformats.org/officeDocument/2006/relationships/slide" Target="slides/slide7.xml"/><Relationship Id="rId34" Type="http://schemas.openxmlformats.org/officeDocument/2006/relationships/font" Target="fonts/CenturyGothic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CenturyGothic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2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9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0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0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4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0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0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1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1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41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4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9" name="Google Shape;119;p41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41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2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2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4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2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2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3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3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43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4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6" name="Google Shape;136;p4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43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4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44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4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5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4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6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6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4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96" name="Google Shape;196;p3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3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3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3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3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3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4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4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2" name="Google Shape;62;p34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5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35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35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8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8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38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3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9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39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3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9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9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8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28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28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28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28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8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8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8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8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8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8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8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8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8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28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8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8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8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8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8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8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8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8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8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8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8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2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28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2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2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2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19D8F"/>
            </a:gs>
            <a:gs pos="100000">
              <a:srgbClr val="746B4D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3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62" name="Google Shape;162;p3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" name="Google Shape;174;p31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175" name="Google Shape;175;p31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3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0" name="Google Shape;190;p3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1" name="Google Shape;191;p3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2" name="Google Shape;192;p3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z3a70t" TargetMode="External"/><Relationship Id="rId4" Type="http://schemas.openxmlformats.org/officeDocument/2006/relationships/hyperlink" Target="https://www.linkedin.com/in/manish-sharma-b84699183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"/>
          <p:cNvSpPr txBox="1"/>
          <p:nvPr>
            <p:ph type="ctrTitle"/>
          </p:nvPr>
        </p:nvSpPr>
        <p:spPr>
          <a:xfrm>
            <a:off x="2488572" y="789317"/>
            <a:ext cx="8915399" cy="35279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Metasploit-Framework</a:t>
            </a:r>
            <a:br>
              <a:rPr lang="en-GB">
                <a:latin typeface="Arial"/>
                <a:ea typeface="Arial"/>
                <a:cs typeface="Arial"/>
                <a:sym typeface="Arial"/>
              </a:rPr>
            </a:br>
            <a:r>
              <a:rPr lang="en-GB">
                <a:latin typeface="Arial"/>
                <a:ea typeface="Arial"/>
                <a:cs typeface="Arial"/>
                <a:sym typeface="Arial"/>
              </a:rPr>
              <a:t>For </a:t>
            </a:r>
            <a:br>
              <a:rPr lang="en-GB">
                <a:latin typeface="Arial"/>
                <a:ea typeface="Arial"/>
                <a:cs typeface="Arial"/>
                <a:sym typeface="Arial"/>
              </a:rPr>
            </a:br>
            <a:r>
              <a:rPr lang="en-GB">
                <a:latin typeface="Arial"/>
                <a:ea typeface="Arial"/>
                <a:cs typeface="Arial"/>
                <a:sym typeface="Arial"/>
              </a:rPr>
              <a:t>Penetration Testing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0"/>
          <p:cNvSpPr txBox="1"/>
          <p:nvPr>
            <p:ph type="title"/>
          </p:nvPr>
        </p:nvSpPr>
        <p:spPr>
          <a:xfrm>
            <a:off x="2880472" y="2133733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Run Commands Within msfconsole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 screen&#10;&#10;Description generated with very high confidence" id="292" name="Google Shape;292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3990" y="897148"/>
            <a:ext cx="9005051" cy="533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 screen&#10;&#10;Description generated with very high confidence" id="297" name="Google Shape;297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0180" y="437073"/>
            <a:ext cx="9824560" cy="6149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 shot of a computer&#10;&#10;Description generated with high confidence" id="302" name="Google Shape;302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8934" y="552093"/>
            <a:ext cx="9680786" cy="6077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Modules in msfconsole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4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Exploits : 1931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AutoNum type="romanUcPeriod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Auxiliary : 1078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AutoNum type="romanUcPeriod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Post :  331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AutoNum type="romanUcPeriod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Payloads :  556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AutoNum type="romanUcPeriod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Encoders :  45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AutoNum type="romanUcPeriod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NOps :  10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AutoNum type="romanUcPeriod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Evasion :  7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Exploits</a:t>
            </a:r>
            <a:endParaRPr/>
          </a:p>
        </p:txBody>
      </p:sp>
      <p:sp>
        <p:nvSpPr>
          <p:cNvPr id="314" name="Google Shape;314;p15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Falls into two parts: Active and Passive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Active: exploit a specific host, run until completion, and then exit.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Brute-force modules will exit when a shell opens from the victim.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Module execution stops if an error is encountered.</a:t>
            </a:r>
            <a:endParaRPr/>
          </a:p>
          <a:p>
            <a:pPr indent="-184150" lvl="1" marL="742950" rtl="0" algn="l">
              <a:spcBef>
                <a:spcPts val="100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Passive: Wait for incoming hosts and exploit them as they connect.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Always focus on clients such as web browsers, FTP clients, etc.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Also be used in conjunction with email exploits, waiting for connections. 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 screen&#10;&#10;Description generated with very high confidence" id="319" name="Google Shape;319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62" y="422695"/>
            <a:ext cx="10284636" cy="609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7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Auxiliary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7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Any module that is not an exploit is an auxiliary module.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Although these modules will not give us a shell, though helpful for Pentesting.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Perform scanning, fuzzing, sniffing, and much more.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Admin Modules: HTTP, MSSQL, MYSQL, etc.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Scanner: MSSQL, HTTP, MYSQL, POP3, SMB, SSH, etc.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Server Capture Modules too.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Post</a:t>
            </a:r>
            <a:endParaRPr/>
          </a:p>
        </p:txBody>
      </p:sp>
      <p:sp>
        <p:nvSpPr>
          <p:cNvPr id="331" name="Google Shape;331;p18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Post-Exploitation Modules.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Run on compromised target.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Gather evidence, pivot deeper into a target network, and much more.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For Windows, Linux, OSX, Multiple OS.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Payloads</a:t>
            </a:r>
            <a:endParaRPr/>
          </a:p>
        </p:txBody>
      </p:sp>
      <p:sp>
        <p:nvSpPr>
          <p:cNvPr id="337" name="Google Shape;337;p19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Three types: Single, Stager, Stages.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Single: That are self-contained and completely standalone.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Stager:  Setup a network connection between the attacker and victim. 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Are designed to be small and reliable.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Stages: Payload components that are downloaded by Stagers modules.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Such as Meterpreter, VNC Injection, and the iPhone 'ipwn' Shell.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Payload types: Inline, Staged, Meterpreter, Reflective DLL Injection, etc.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Eg.       </a:t>
            </a:r>
            <a:r>
              <a:rPr lang="en-GB" u="sng">
                <a:latin typeface="Arial"/>
                <a:ea typeface="Arial"/>
                <a:cs typeface="Arial"/>
                <a:sym typeface="Arial"/>
              </a:rPr>
              <a:t>msf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&gt; use payload/windows/shell/bind_tcp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About Me:</a:t>
            </a:r>
            <a:endParaRPr/>
          </a:p>
        </p:txBody>
      </p:sp>
      <p:sp>
        <p:nvSpPr>
          <p:cNvPr id="210" name="Google Shape;210;p2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latin typeface="Arial"/>
                <a:ea typeface="Arial"/>
                <a:cs typeface="Arial"/>
                <a:sym typeface="Arial"/>
              </a:rPr>
              <a:t>Manish Sharma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ctr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GB" sz="2400">
                <a:latin typeface="Arial"/>
                <a:ea typeface="Arial"/>
                <a:cs typeface="Arial"/>
                <a:sym typeface="Arial"/>
              </a:rPr>
              <a:t>&gt;&gt;</a:t>
            </a:r>
            <a:r>
              <a:rPr lang="en-GB" sz="2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2400" u="sng"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GB" sz="24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https://github.com/z3a70t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GB" sz="2400">
                <a:latin typeface="Arial"/>
                <a:ea typeface="Arial"/>
                <a:cs typeface="Arial"/>
                <a:sym typeface="Arial"/>
              </a:rPr>
              <a:t>&gt;&gt; </a:t>
            </a:r>
            <a:r>
              <a:rPr b="1" lang="en-GB" sz="2400" u="sng">
                <a:latin typeface="Arial"/>
                <a:ea typeface="Arial"/>
                <a:cs typeface="Arial"/>
                <a:sym typeface="Arial"/>
              </a:rPr>
              <a:t>LinkedIn</a:t>
            </a:r>
            <a:r>
              <a:rPr lang="en-GB" sz="24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https://www.linkedin.com/in/manish-sharma-b84699183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GB" sz="2400">
                <a:latin typeface="Arial"/>
                <a:ea typeface="Arial"/>
                <a:cs typeface="Arial"/>
                <a:sym typeface="Arial"/>
              </a:rPr>
              <a:t>&gt;&gt; </a:t>
            </a:r>
            <a:r>
              <a:rPr b="1" lang="en-GB" sz="2400" u="sng">
                <a:latin typeface="Arial"/>
                <a:ea typeface="Arial"/>
                <a:cs typeface="Arial"/>
                <a:sym typeface="Arial"/>
              </a:rPr>
              <a:t>Twitter</a:t>
            </a:r>
            <a:r>
              <a:rPr lang="en-GB" sz="24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GB" sz="2400">
                <a:latin typeface="Arial"/>
                <a:ea typeface="Arial"/>
                <a:cs typeface="Arial"/>
                <a:sym typeface="Arial"/>
              </a:rPr>
              <a:t>@ManishS34838340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generated with very high confidence" id="342" name="Google Shape;342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7688" y="379563"/>
            <a:ext cx="9767051" cy="6006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1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Meterpreter</a:t>
            </a:r>
            <a:endParaRPr/>
          </a:p>
        </p:txBody>
      </p:sp>
      <p:sp>
        <p:nvSpPr>
          <p:cNvPr id="348" name="Google Shape;348;p21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Dynamically extensible payload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Uses in-memory DLL injection stagers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Extended over the network at runtime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Communicates over the stager socket 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Provides a comprehensive client-side Ruby API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Utilizes a channelized communication system.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Features command history, tab completion, channels, and more.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It is Stealthy, Powerful and Extensible.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Like download, upload, hashdump and much more.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text on a black background&#10;&#10;Description generated with very high confidence" id="353" name="Google Shape;353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2034" y="408317"/>
            <a:ext cx="9218928" cy="5919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Encoders</a:t>
            </a:r>
            <a:endParaRPr/>
          </a:p>
        </p:txBody>
      </p:sp>
      <p:sp>
        <p:nvSpPr>
          <p:cNvPr id="359" name="Google Shape;359;p2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Bypasses Detection.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Transforming your shellcode into pure alphanumeric.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Getting rid of bad characters or encoding it for 64 bit target.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Encode shellcode multiple times.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NOps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4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No Operations.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The defined Payload Space is 900 bytes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The Payload is 300 bytes long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The Encoder stub adds another 40 bytes to the payload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The NOPs will then fill in the remaining 560 bytes bringing the final payload.encoded size to 900 bytes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Evasion</a:t>
            </a:r>
            <a:endParaRPr/>
          </a:p>
        </p:txBody>
      </p:sp>
      <p:sp>
        <p:nvSpPr>
          <p:cNvPr id="371" name="Google Shape;371;p25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Introduced in Metasploit-5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Help to create payloads that can evade anti-virus (AV) software.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377" name="Google Shape;377;p26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&gt;&gt;     System Hacking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&gt;&gt;     Checking strenght of Network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&gt;&gt;     Scanning, Fuzzing, Sniffing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&gt;&gt;      Use your own exploits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&gt;&gt;      Evading Anti-Virus      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7"/>
          <p:cNvSpPr txBox="1"/>
          <p:nvPr>
            <p:ph type="title"/>
          </p:nvPr>
        </p:nvSpPr>
        <p:spPr>
          <a:xfrm>
            <a:off x="4720774" y="2320638"/>
            <a:ext cx="5892442" cy="1740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Arial"/>
              <a:buNone/>
            </a:pPr>
            <a:r>
              <a:rPr b="1" lang="en-GB" sz="7200">
                <a:latin typeface="Arial"/>
                <a:ea typeface="Arial"/>
                <a:cs typeface="Arial"/>
                <a:sym typeface="Arial"/>
              </a:rPr>
              <a:t>ThankYou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216" name="Google Shape;216;p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History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AutoNum type="alphaUcPeriod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Why Metasploit-Framework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AutoNum type="alphaUcPeriod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Configuration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AutoNum type="alphaUcPeriod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Modules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AutoNum type="alphaUcPeriod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History</a:t>
            </a:r>
            <a:endParaRPr/>
          </a:p>
        </p:txBody>
      </p:sp>
      <p:sp>
        <p:nvSpPr>
          <p:cNvPr id="222" name="Google Shape;222;p4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In 2003: H. D. Moore, a portable network tool using Perl.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By 2007: Rewritten in Ruby.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On October 21, 2009: Metasploit project announced – acquired by Rapid7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Rapid7 is Unified Vulnerability Management Solution.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Why Metasploit-Framework</a:t>
            </a:r>
            <a:endParaRPr/>
          </a:p>
        </p:txBody>
      </p:sp>
      <p:sp>
        <p:nvSpPr>
          <p:cNvPr id="228" name="Google Shape;228;p5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It is Open-Source and free to use.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Used to test vulnerability of a Computer System.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To Break to remote System.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It can be used for both legitimate and unauthorized activities.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de facto exploit development framework.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To discover software vulnerability 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Exploiting a known vulnerability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Metasploit-Framework: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1. msfconsole,   2. msfvenom,  3.  </a:t>
            </a:r>
            <a:r>
              <a:rPr b="1" lang="en-GB" sz="1800">
                <a:latin typeface="Arial"/>
                <a:ea typeface="Arial"/>
                <a:cs typeface="Arial"/>
                <a:sym typeface="Arial"/>
              </a:rPr>
              <a:t>armitage </a:t>
            </a:r>
            <a:r>
              <a:rPr lang="en-GB" sz="1800">
                <a:latin typeface="Arial"/>
                <a:ea typeface="Arial"/>
                <a:cs typeface="Arial"/>
                <a:sym typeface="Arial"/>
              </a:rPr>
              <a:t>(GUI)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"/>
          <p:cNvSpPr txBox="1"/>
          <p:nvPr>
            <p:ph type="title"/>
          </p:nvPr>
        </p:nvSpPr>
        <p:spPr>
          <a:xfrm>
            <a:off x="4749529" y="2263129"/>
            <a:ext cx="6769461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Configuration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19D8F"/>
            </a:gs>
            <a:gs pos="100000">
              <a:srgbClr val="746B4D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"/>
          <p:cNvSpPr/>
          <p:nvPr/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rgbClr val="1A1E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p7"/>
          <p:cNvSpPr txBox="1"/>
          <p:nvPr>
            <p:ph type="title"/>
          </p:nvPr>
        </p:nvSpPr>
        <p:spPr>
          <a:xfrm>
            <a:off x="649224" y="645106"/>
            <a:ext cx="3650279" cy="125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r>
              <a:rPr lang="en-GB"/>
              <a:t>No database </a:t>
            </a:r>
            <a:br>
              <a:rPr lang="en-GB"/>
            </a:br>
            <a:r>
              <a:rPr lang="en-GB">
                <a:latin typeface="Arial"/>
                <a:ea typeface="Arial"/>
                <a:cs typeface="Arial"/>
                <a:sym typeface="Arial"/>
              </a:rPr>
              <a:t>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omputer screen&#10;&#10;Description generated with very high confidence" id="240" name="Google Shape;240;p7"/>
          <p:cNvPicPr preferRelativeResize="0"/>
          <p:nvPr/>
        </p:nvPicPr>
        <p:blipFill rotWithShape="1">
          <a:blip r:embed="rId3">
            <a:alphaModFix/>
          </a:blip>
          <a:srcRect b="0" l="0" r="37889" t="0"/>
          <a:stretch/>
        </p:blipFill>
        <p:spPr>
          <a:xfrm>
            <a:off x="4619543" y="10"/>
            <a:ext cx="7572457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8"/>
          <p:cNvGrpSpPr/>
          <p:nvPr/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46" name="Google Shape;246;p8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" name="Google Shape;258;p8"/>
          <p:cNvGrpSpPr/>
          <p:nvPr/>
        </p:nvGrpSpPr>
        <p:grpSpPr>
          <a:xfrm>
            <a:off x="27225" y="-786"/>
            <a:ext cx="2356675" cy="6854040"/>
            <a:chOff x="6627813" y="194833"/>
            <a:chExt cx="1952625" cy="5678918"/>
          </a:xfrm>
        </p:grpSpPr>
        <p:sp>
          <p:nvSpPr>
            <p:cNvPr id="259" name="Google Shape;259;p8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" name="Google Shape;271;p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8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8"/>
          <p:cNvSpPr/>
          <p:nvPr/>
        </p:nvSpPr>
        <p:spPr>
          <a:xfrm>
            <a:off x="0" y="-786"/>
            <a:ext cx="12192000" cy="685403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DE6C3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p8"/>
          <p:cNvSpPr/>
          <p:nvPr/>
        </p:nvSpPr>
        <p:spPr>
          <a:xfrm>
            <a:off x="-1" y="0"/>
            <a:ext cx="4639734" cy="6858000"/>
          </a:xfrm>
          <a:prstGeom prst="rect">
            <a:avLst/>
          </a:prstGeom>
          <a:solidFill>
            <a:srgbClr val="3B372A">
              <a:alpha val="8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8"/>
          <p:cNvSpPr txBox="1"/>
          <p:nvPr>
            <p:ph type="title"/>
          </p:nvPr>
        </p:nvSpPr>
        <p:spPr>
          <a:xfrm>
            <a:off x="540279" y="967417"/>
            <a:ext cx="3778870" cy="3943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4000"/>
              <a:buFont typeface="Century Gothic"/>
              <a:buNone/>
            </a:pPr>
            <a:r>
              <a:rPr lang="en-GB" sz="4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Initialize database </a:t>
            </a:r>
            <a:endParaRPr/>
          </a:p>
        </p:txBody>
      </p:sp>
      <p:sp>
        <p:nvSpPr>
          <p:cNvPr id="276" name="Google Shape;276;p8"/>
          <p:cNvSpPr/>
          <p:nvPr/>
        </p:nvSpPr>
        <p:spPr>
          <a:xfrm>
            <a:off x="0" y="5033007"/>
            <a:ext cx="5404022" cy="857047"/>
          </a:xfrm>
          <a:custGeom>
            <a:rect b="b" l="l" r="r" t="t"/>
            <a:pathLst>
              <a:path extrusionOk="0" h="163" w="1117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 screenshot of a computer&#10;&#10;Description generated with very high confidence" id="277" name="Google Shape;277;p8"/>
          <p:cNvPicPr preferRelativeResize="0"/>
          <p:nvPr/>
        </p:nvPicPr>
        <p:blipFill rotWithShape="1">
          <a:blip r:embed="rId3">
            <a:alphaModFix/>
          </a:blip>
          <a:srcRect b="0" l="0" r="37889" t="0"/>
          <a:stretch/>
        </p:blipFill>
        <p:spPr>
          <a:xfrm>
            <a:off x="4636642" y="4134"/>
            <a:ext cx="7557583" cy="6857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Don't Forget To Start Postgresql service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                             user@host :~#   service postgresql start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2019-10-28T15:46:03Z</dcterms:created>
</cp:coreProperties>
</file>