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80" r:id="rId4"/>
    <p:sldId id="269" r:id="rId5"/>
    <p:sldId id="267" r:id="rId6"/>
    <p:sldId id="270" r:id="rId7"/>
    <p:sldId id="260" r:id="rId8"/>
    <p:sldId id="418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1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8AA05CD-3764-4077-BDE7-55639122CC93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14710EF-DCC2-407B-9FFA-E1CAFC7696E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456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B7778DF-24E4-4042-968E-70B00DCF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40AC935-1AE5-4220-8C56-F5C573A4F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01DC503-2F0A-491A-8D3A-BB4C0EF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BEEB3E8-3F1C-4597-8EEB-2555141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4C72281-46CB-437D-BC79-A1BCCF84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84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40BADD0-787D-4573-890C-B13160CE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95D1A7B-C557-4069-AD26-133BD4D4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19C8E79-8964-495D-A923-C12A91C6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0AD207C-CFEE-4ED4-99A6-102B9412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E528789-DEE4-494B-B5E7-1C4BEEBA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315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E216AE86-CB25-4B22-B33B-E80867A55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D694119-A0F5-4618-83D5-977643052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D6E1EAA-01CA-4773-BAB6-8B21340A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8F10232-ADC5-4B7B-96B5-C38ED37D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B796754-4187-47DB-99C1-1C7B5873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5088FD-638D-45C8-BAAB-D74B4B15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2E24FD3-B6C2-4E78-AE82-FFE27A4F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83087A7-9F45-47A8-A669-4AC15084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AAF9A7F-2929-4DB3-8BBC-5742202C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99F4DDD-65C9-44DB-9070-721E5CC8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273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BBD8626-CB37-4009-B3ED-BFACA62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62B14A9-BE67-46DA-86A4-246813B7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BD98413-001F-42D9-9204-D5A5C32E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EDD7815-1C00-4575-8D73-381CB12F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D20D36F-4283-4C7F-A3CF-10DFAED6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207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6FFD9C-4211-431C-B77B-7C77E6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3D63F9A-BF15-49FB-9793-3DC6D4DF6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4EB2097-4577-47EB-B7EB-1EBBE04C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6C7A939-0285-4E95-B09A-1D8A30A0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0E6E620-C8C2-4625-B9B7-7AFE2FCA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2FC7F91-96B5-4294-A898-0EE93E50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193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896F254-CD5C-4E0E-9C43-426A79CC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34271CE-DF3B-4DC3-8DAA-29173F71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741B626-B141-4AEA-827E-034080B5B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5FA4D13-1029-4309-902E-A3DA6C290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02B7663-F270-46CA-AC4B-3A980D93A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21A8F5F2-A2BF-489F-9A5C-F6271B2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EAB4590-DF88-4677-B8CF-5247E4A7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6B2BDFD2-1876-45C2-876A-6DEE4C13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8708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47790A-4231-4F14-A3A4-EFBF122B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F5376E0-16CC-4C10-92E2-04A039FE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1860A5D-10EB-400F-A491-50829E3A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B048B22-34AF-469E-B6A8-5D44E12D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891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C2CEFEF-DBC8-4CA8-A04C-36A3AC9B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1526990-5A03-4D4F-8E80-C8D10123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E47F5EC-0B92-4042-8565-82645279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520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975E0E-C89E-4EAF-914B-B72AA768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7DEC0C6-5466-4C73-A5EF-83B97430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C08F97D-A21E-4E2D-81D3-444B14D8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09903A7-B192-4FAB-993D-4361F6F8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091EDE5-114B-4A05-AEF1-2C997608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9165014-BABF-4993-B07F-16F11CBF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48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A3C146-65FE-4F16-BF8E-2DB5F579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CC34384-F603-43A7-8343-AD446419D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F512A46-ED8D-40C8-A832-6735AED6A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91364E5-208A-4F52-B351-8D968A04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698A3C7-33EF-4233-B145-59F81E20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2D89D37-9A36-463E-8ABD-118F9100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400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C9923E3-22A6-453A-B5BA-F2E1B08E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E75ECD4-0604-4196-A160-D3CCC054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C44D267-4788-4594-A013-B8BA63E8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EEAD-940B-4A8B-A754-F07D62878571}" type="datetimeFigureOut">
              <a:rPr lang="ar-SA" smtClean="0"/>
              <a:t>09/12/1442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1B44A93-C4A4-44E9-B962-817A08661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5B3922B-16C9-40F4-A707-CA475E19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80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3347"/>
            <a:ext cx="12415234" cy="685465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3" y="4283774"/>
            <a:ext cx="4466667" cy="2257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مربع نص 6"/>
          <p:cNvSpPr txBox="1"/>
          <p:nvPr/>
        </p:nvSpPr>
        <p:spPr>
          <a:xfrm>
            <a:off x="4378817" y="553792"/>
            <a:ext cx="475230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التدريب الصيفي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2021</a:t>
            </a:r>
            <a:endParaRPr lang="ar-SA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64" b="96198" l="15265" r="94081">
                        <a14:foregroundMark x1="59502" y1="19011" x2="59502" y2="19011"/>
                        <a14:foregroundMark x1="94081" y1="57034" x2="94081" y2="57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92" t="6167" r="7592" b="7966"/>
          <a:stretch/>
        </p:blipFill>
        <p:spPr>
          <a:xfrm>
            <a:off x="2833352" y="1278226"/>
            <a:ext cx="2949262" cy="2521042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5267460" y="2051051"/>
            <a:ext cx="200588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هندسة النظم و الهندسة الصناعية </a:t>
            </a:r>
          </a:p>
        </p:txBody>
      </p:sp>
    </p:spTree>
    <p:extLst>
      <p:ext uri="{BB962C8B-B14F-4D97-AF65-F5344CB8AC3E}">
        <p14:creationId xmlns:p14="http://schemas.microsoft.com/office/powerpoint/2010/main" val="154335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2794715" y="927279"/>
            <a:ext cx="734095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ورقة المشروع تشمل : </a:t>
            </a:r>
          </a:p>
          <a:p>
            <a:endParaRPr lang="ar-S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1- نــبـذة عن المشروع .</a:t>
            </a:r>
            <a:r>
              <a:rPr lang="en-US" sz="3200" dirty="0">
                <a:cs typeface="Akhbar MT" pitchFamily="2" charset="-78"/>
                <a:hlinkClick r:id="rId3" action="ppaction://hlinksldjump"/>
              </a:rPr>
              <a:t>3</a:t>
            </a:r>
            <a:endParaRPr lang="ar-SA" sz="3200" dirty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2- هيكلة التنظيم للمجموعة .</a:t>
            </a:r>
            <a:r>
              <a:rPr lang="en-US" sz="3200" dirty="0">
                <a:cs typeface="Akhbar MT" pitchFamily="2" charset="-78"/>
                <a:hlinkClick r:id="rId4" action="ppaction://hlinksldjump"/>
              </a:rPr>
              <a:t>4</a:t>
            </a:r>
            <a:r>
              <a:rPr lang="ar-SA" sz="3200" dirty="0">
                <a:cs typeface="Akhbar MT" pitchFamily="2" charset="-78"/>
                <a:hlinkClick r:id="rId4" action="ppaction://hlinksldjump"/>
              </a:rPr>
              <a:t> </a:t>
            </a:r>
            <a:endParaRPr lang="ar-SA" sz="3200" dirty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3- خطة المشروع .</a:t>
            </a:r>
            <a:r>
              <a:rPr lang="en-US" sz="3200" dirty="0">
                <a:cs typeface="Akhbar MT" pitchFamily="2" charset="-78"/>
                <a:hlinkClick r:id="rId5" action="ppaction://hlinksldjump"/>
              </a:rPr>
              <a:t>5</a:t>
            </a:r>
            <a:endParaRPr lang="ar-SA" sz="3200" dirty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4- توزيع المهام .</a:t>
            </a:r>
            <a:r>
              <a:rPr lang="en-US" sz="3200" dirty="0">
                <a:cs typeface="Akhbar MT" pitchFamily="2" charset="-78"/>
                <a:hlinkClick r:id="rId6" action="ppaction://hlinksldjump"/>
              </a:rPr>
              <a:t>6</a:t>
            </a:r>
            <a:endParaRPr lang="ar-SA" sz="3200" dirty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5- الخط الزمني .</a:t>
            </a:r>
            <a:r>
              <a:rPr lang="en-US" sz="3200" dirty="0">
                <a:cs typeface="Akhbar MT" pitchFamily="2" charset="-78"/>
                <a:hlinkClick r:id="rId7" action="ppaction://hlinksldjump"/>
              </a:rPr>
              <a:t>7</a:t>
            </a:r>
            <a:endParaRPr lang="ar-SA" sz="3200" dirty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6- خط الانتاج . </a:t>
            </a:r>
            <a:r>
              <a:rPr lang="en-US" sz="3200" dirty="0">
                <a:cs typeface="Akhbar MT" pitchFamily="2" charset="-78"/>
                <a:hlinkClick r:id="rId8" action="ppaction://hlinksldjump"/>
              </a:rPr>
              <a:t>8</a:t>
            </a:r>
            <a:endParaRPr lang="ar-SA" sz="3200" dirty="0"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55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id="{6865526E-64EB-4655-9A88-CF6023100D87}"/>
              </a:ext>
            </a:extLst>
          </p:cNvPr>
          <p:cNvSpPr/>
          <p:nvPr/>
        </p:nvSpPr>
        <p:spPr>
          <a:xfrm>
            <a:off x="5292567" y="328638"/>
            <a:ext cx="3409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نــبـذة عن المشروع</a:t>
            </a:r>
            <a:endParaRPr lang="ar-SA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CC7BBC92-D31A-4268-B92B-357CED3BC62C}"/>
              </a:ext>
            </a:extLst>
          </p:cNvPr>
          <p:cNvSpPr txBox="1"/>
          <p:nvPr/>
        </p:nvSpPr>
        <p:spPr>
          <a:xfrm>
            <a:off x="2292439" y="1567543"/>
            <a:ext cx="7099755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/>
              <a:t>هو روبوت يحاكي رياضة المبارزة بشكل تقريبي و لأنه آلة  فلا بد من تغيير القوانين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ar-SA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/>
              <a:t>يقوم الروبوت بعمليتين اساسيتين في أي لعبة استراتيجية هما الدفاع و الهجوم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ar-SA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/>
              <a:t>عملية الدفاع تتم عن طريق المراوغة او المناورة من اجل حماية البالون الخاص به 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ar-SA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/>
              <a:t>عملية الهجوم تتم عن طريق الهجوم بالذراع المتحكم به لتفجير بالون الخصم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/>
              <a:t>يتم ربط نهاية الذراع بأداة تستطيع تفجير بالون الخصم بسهولة 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ar-SA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/>
              <a:t>يتم التحكم </a:t>
            </a:r>
            <a:r>
              <a:rPr lang="ar-SA" i="1" dirty="0" err="1"/>
              <a:t>بالروبوتين</a:t>
            </a:r>
            <a:r>
              <a:rPr lang="ar-SA" i="1" dirty="0"/>
              <a:t> المتبارزين عن طريق شخصين اون لاين . 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43" b="89143" l="0" r="96226">
                        <a14:foregroundMark x1="37107" y1="29143" x2="37107" y2="29143"/>
                        <a14:foregroundMark x1="17610" y1="32571" x2="17610" y2="32571"/>
                        <a14:foregroundMark x1="45912" y1="45714" x2="45912" y2="45714"/>
                        <a14:foregroundMark x1="32075" y1="66857" x2="32075" y2="66857"/>
                        <a14:foregroundMark x1="80503" y1="40000" x2="80503" y2="40000"/>
                        <a14:foregroundMark x1="96226" y1="33714" x2="96226" y2="33714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955"/>
          <a:stretch/>
        </p:blipFill>
        <p:spPr>
          <a:xfrm>
            <a:off x="862885" y="1977433"/>
            <a:ext cx="1604438" cy="1666667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0E2F7A7E-B1DD-4656-A7AA-2128F76507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167" b="91167" l="1500" r="94375">
                        <a14:foregroundMark x1="32625" y1="59167" x2="32625" y2="59167"/>
                        <a14:foregroundMark x1="29500" y1="47833" x2="29500" y2="47833"/>
                        <a14:foregroundMark x1="33625" y1="47000" x2="33625" y2="47000"/>
                        <a14:foregroundMark x1="83500" y1="48333" x2="83500" y2="48333"/>
                        <a14:foregroundMark x1="77875" y1="41500" x2="77875" y2="41500"/>
                        <a14:foregroundMark x1="77875" y1="53833" x2="77875" y2="53833"/>
                        <a14:foregroundMark x1="58375" y1="71500" x2="58375" y2="71500"/>
                        <a14:foregroundMark x1="91000" y1="65500" x2="91000" y2="65500"/>
                        <a14:foregroundMark x1="55375" y1="53833" x2="55375" y2="53833"/>
                        <a14:foregroundMark x1="59500" y1="76667" x2="59500" y2="76667"/>
                        <a14:foregroundMark x1="85000" y1="71500" x2="85000" y2="71500"/>
                        <a14:foregroundMark x1="76500" y1="60667" x2="76500" y2="60667"/>
                        <a14:foregroundMark x1="67500" y1="63500" x2="67500" y2="63500"/>
                        <a14:foregroundMark x1="62250" y1="65500" x2="62250" y2="65500"/>
                        <a14:foregroundMark x1="62000" y1="65833" x2="68000" y2="61833"/>
                        <a14:foregroundMark x1="77875" y1="54667" x2="78125" y2="40667"/>
                        <a14:foregroundMark x1="90750" y1="66333" x2="57625" y2="72000"/>
                        <a14:foregroundMark x1="54500" y1="54333" x2="58375" y2="72000"/>
                        <a14:foregroundMark x1="58375" y1="44667" x2="58375" y2="44667"/>
                        <a14:foregroundMark x1="68500" y1="45000" x2="68500" y2="45000"/>
                        <a14:foregroundMark x1="68750" y1="45500" x2="57375" y2="44667"/>
                        <a14:foregroundMark x1="52000" y1="50667" x2="52000" y2="50667"/>
                        <a14:foregroundMark x1="57875" y1="46333" x2="51500" y2="51500"/>
                        <a14:foregroundMark x1="40875" y1="47500" x2="40875" y2="47500"/>
                        <a14:backgroundMark x1="60000" y1="51000" x2="60000" y2="51000"/>
                        <a14:backgroundMark x1="70375" y1="49500" x2="70375" y2="49500"/>
                        <a14:backgroundMark x1="67750" y1="50333" x2="67750" y2="5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4" t="31596" r="7183" b="9411"/>
          <a:stretch/>
        </p:blipFill>
        <p:spPr>
          <a:xfrm>
            <a:off x="1146219" y="4706864"/>
            <a:ext cx="4520485" cy="18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id="{6865526E-64EB-4655-9A88-CF6023100D87}"/>
              </a:ext>
            </a:extLst>
          </p:cNvPr>
          <p:cNvSpPr/>
          <p:nvPr/>
        </p:nvSpPr>
        <p:spPr>
          <a:xfrm>
            <a:off x="4036768" y="903404"/>
            <a:ext cx="4379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هيكلة التنظيم للمجموعة</a:t>
            </a:r>
            <a:endParaRPr lang="ar-SA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3155323" y="1852492"/>
            <a:ext cx="739247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يحتاج هذا المشروع الى اكثر من فريق متخصص في مسار معين على ان يحتوي كل فريق شخصين على الاقل : </a:t>
            </a:r>
          </a:p>
          <a:p>
            <a:endParaRPr lang="ar-SA" dirty="0"/>
          </a:p>
          <a:p>
            <a:r>
              <a:rPr lang="ar-SA" dirty="0"/>
              <a:t>1- فريق الهندسة الميكانيكية .</a:t>
            </a:r>
          </a:p>
          <a:p>
            <a:r>
              <a:rPr lang="ar-SA" dirty="0"/>
              <a:t>2- فريق الهندسة الكهربائية . </a:t>
            </a:r>
          </a:p>
          <a:p>
            <a:r>
              <a:rPr lang="ar-SA" dirty="0"/>
              <a:t>3- فريق الذكاء الصناعي و الروبوت . </a:t>
            </a:r>
          </a:p>
          <a:p>
            <a:r>
              <a:rPr lang="ar-SA" dirty="0"/>
              <a:t>4-فريق انترنت الاشياء . </a:t>
            </a:r>
          </a:p>
          <a:p>
            <a:r>
              <a:rPr lang="ar-SA" dirty="0"/>
              <a:t>5- شخص واحد على الاقل من الهندسة الصناعي او هندسة النظم لإدارة المشروع . 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24" b="100000" l="3407" r="97253">
                        <a14:foregroundMark x1="83846" y1="97647" x2="83846" y2="97647"/>
                        <a14:foregroundMark x1="83736" y1="81412" x2="83736" y2="81412"/>
                        <a14:foregroundMark x1="83736" y1="82353" x2="83516" y2="96706"/>
                        <a14:foregroundMark x1="83516" y1="81647" x2="83516" y2="97647"/>
                        <a14:foregroundMark x1="83516" y1="97412" x2="83516" y2="97412"/>
                        <a14:foregroundMark x1="48022" y1="97882" x2="48022" y2="97882"/>
                        <a14:foregroundMark x1="48571" y1="68706" x2="48571" y2="68706"/>
                        <a14:foregroundMark x1="48791" y1="69412" x2="48132" y2="97412"/>
                        <a14:foregroundMark x1="48352" y1="64941" x2="48352" y2="64941"/>
                        <a14:foregroundMark x1="51429" y1="68706" x2="51429" y2="68706"/>
                        <a14:foregroundMark x1="51868" y1="68941" x2="48462" y2="65412"/>
                        <a14:foregroundMark x1="53516" y1="68941" x2="53516" y2="68941"/>
                        <a14:foregroundMark x1="52637" y1="69412" x2="52637" y2="69412"/>
                        <a14:backgroundMark x1="52527" y1="92000" x2="52527" y2="92000"/>
                        <a14:backgroundMark x1="51978" y1="65176" x2="51978" y2="65176"/>
                        <a14:backgroundMark x1="61648" y1="61412" x2="61648" y2="61412"/>
                        <a14:backgroundMark x1="79121" y1="52706" x2="79121" y2="52706"/>
                        <a14:backgroundMark x1="81868" y1="51294" x2="81868" y2="51294"/>
                        <a14:backgroundMark x1="92198" y1="95059" x2="92198" y2="95059"/>
                        <a14:backgroundMark x1="81429" y1="93176" x2="81429" y2="93176"/>
                        <a14:backgroundMark x1="55934" y1="64235" x2="55934" y2="64235"/>
                        <a14:backgroundMark x1="54505" y1="67529" x2="54505" y2="67529"/>
                        <a14:backgroundMark x1="59451" y1="71529" x2="59451" y2="71529"/>
                        <a14:backgroundMark x1="17253" y1="47765" x2="17253" y2="47765"/>
                        <a14:backgroundMark x1="20989" y1="73412" x2="20989" y2="73412"/>
                        <a14:backgroundMark x1="11648" y1="40941" x2="11648" y2="40941"/>
                        <a14:backgroundMark x1="41758" y1="35529" x2="41758" y2="35529"/>
                        <a14:backgroundMark x1="67582" y1="18824" x2="67582" y2="18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7" y="4160816"/>
            <a:ext cx="5926021" cy="23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id="{6865526E-64EB-4655-9A88-CF6023100D87}"/>
              </a:ext>
            </a:extLst>
          </p:cNvPr>
          <p:cNvSpPr/>
          <p:nvPr/>
        </p:nvSpPr>
        <p:spPr>
          <a:xfrm>
            <a:off x="4799811" y="811964"/>
            <a:ext cx="2592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خطة المشروع 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2369713" y="2215166"/>
            <a:ext cx="7096259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لابد من رسم خطة كاملة للمشروع لتنظيم العملية وهذا هو هدف ورقة المشروع : </a:t>
            </a:r>
          </a:p>
          <a:p>
            <a:endParaRPr lang="ar-SA" dirty="0"/>
          </a:p>
          <a:p>
            <a:r>
              <a:rPr lang="ar-SA" dirty="0"/>
              <a:t>1- يتم الاجتماع بين الاعضاء للاتفاق على المشروع وعلى المهام التابعة له بشكل كامل وتقاسم المهام و تحديد الوقت حتى يتم الانتهاء منه على اكمل وجه و بفتره زمنية محددة . </a:t>
            </a:r>
          </a:p>
          <a:p>
            <a:endParaRPr lang="ar-SA" dirty="0"/>
          </a:p>
          <a:p>
            <a:r>
              <a:rPr lang="ar-SA" dirty="0"/>
              <a:t>2- اختيار المعادن و القطع الالكترونية المناسبة للمشروع . </a:t>
            </a:r>
          </a:p>
          <a:p>
            <a:endParaRPr lang="ar-SA" dirty="0"/>
          </a:p>
          <a:p>
            <a:r>
              <a:rPr lang="ar-SA" dirty="0"/>
              <a:t>3- تخيل و رسم المشروع على الورق . </a:t>
            </a:r>
          </a:p>
          <a:p>
            <a:endParaRPr lang="ar-SA" dirty="0"/>
          </a:p>
          <a:p>
            <a:r>
              <a:rPr lang="ar-SA" dirty="0"/>
              <a:t>4- اختيار واجهة مناسبة لتحكم بالمشروع . </a:t>
            </a:r>
          </a:p>
          <a:p>
            <a:endParaRPr lang="ar-SA" dirty="0"/>
          </a:p>
          <a:p>
            <a:r>
              <a:rPr lang="ar-SA" dirty="0"/>
              <a:t>5- البداية بالمشروع . </a:t>
            </a:r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3" b="96629" l="4589" r="783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2" t="1542" r="20183" b="3821"/>
          <a:stretch/>
        </p:blipFill>
        <p:spPr>
          <a:xfrm>
            <a:off x="1073240" y="4018207"/>
            <a:ext cx="4687910" cy="25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id="{6865526E-64EB-4655-9A88-CF6023100D87}"/>
              </a:ext>
            </a:extLst>
          </p:cNvPr>
          <p:cNvSpPr/>
          <p:nvPr/>
        </p:nvSpPr>
        <p:spPr>
          <a:xfrm>
            <a:off x="4888781" y="811964"/>
            <a:ext cx="2414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توزيع المهام 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5761151" y="1822251"/>
            <a:ext cx="4619221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791438"/>
                </a:solidFill>
                <a:latin typeface="+mj-lt"/>
              </a:rPr>
              <a:t>1- فريق الهندسة الميكانيكية :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اختيار المعدن المناسب .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التصميم باستخدام برامج الرسم والطباعة .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الطباعة ثلاثية الابعاد .  </a:t>
            </a:r>
          </a:p>
          <a:p>
            <a:pPr marL="342900" indent="-342900">
              <a:buFont typeface="+mj-lt"/>
              <a:buAutoNum type="arabicPeriod"/>
            </a:pPr>
            <a:endParaRPr lang="ar-SA" dirty="0"/>
          </a:p>
          <a:p>
            <a:r>
              <a:rPr lang="ar-SA" b="1" dirty="0">
                <a:solidFill>
                  <a:srgbClr val="791438"/>
                </a:solidFill>
                <a:latin typeface="+mj-lt"/>
              </a:rPr>
              <a:t>2- فريق الهندسة الكهربائية :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اختيار القطع الالكترونية المناسبة .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استخدام برامج المحاكاة لتصميم الدوائر الالكترونية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تركيب القطع . </a:t>
            </a:r>
          </a:p>
          <a:p>
            <a:pPr marL="342900" indent="-342900">
              <a:buFont typeface="+mj-lt"/>
              <a:buAutoNum type="arabicPeriod"/>
            </a:pPr>
            <a:endParaRPr lang="ar-SA" dirty="0"/>
          </a:p>
          <a:p>
            <a:r>
              <a:rPr lang="ar-SA" b="1" dirty="0">
                <a:solidFill>
                  <a:srgbClr val="791438"/>
                </a:solidFill>
              </a:rPr>
              <a:t>3- فريق الذكاء الصناعي و الروبوت :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برمجة القاعدة و الذراع لتحكم بهما عن طريق الواجهة . </a:t>
            </a:r>
          </a:p>
          <a:p>
            <a:endParaRPr lang="ar-SA" dirty="0"/>
          </a:p>
        </p:txBody>
      </p:sp>
      <p:sp>
        <p:nvSpPr>
          <p:cNvPr id="4" name="مربع نص 3"/>
          <p:cNvSpPr txBox="1"/>
          <p:nvPr/>
        </p:nvSpPr>
        <p:spPr>
          <a:xfrm>
            <a:off x="347731" y="1960750"/>
            <a:ext cx="541342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>
                <a:solidFill>
                  <a:srgbClr val="791438"/>
                </a:solidFill>
                <a:latin typeface="+mj-lt"/>
              </a:rPr>
              <a:t>4- فريق انترنت الاشياء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تصميم واجهة التحكم بالذراع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إنشاء قاعدة بيانات التحكم بالذراع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ربط القاعدة البيانات مع واجهة التحكم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إنشاء صفحات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ar-SA" dirty="0"/>
              <a:t> لربط قاعدة البيانات مع الهاردوير .</a:t>
            </a:r>
          </a:p>
          <a:p>
            <a:endParaRPr lang="ar-SA" dirty="0"/>
          </a:p>
          <a:p>
            <a:r>
              <a:rPr lang="ar-SA" b="1" dirty="0">
                <a:solidFill>
                  <a:srgbClr val="791438"/>
                </a:solidFill>
              </a:rPr>
              <a:t>5- الهندسة الصناعية و هندسة النظم :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ادارة و تنظيم و ترتيب عمل المجموعة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التنسيق بين الاعضاء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مراقبة سير المشروع . </a:t>
            </a:r>
            <a:endParaRPr lang="ar-SA" b="1" dirty="0">
              <a:solidFill>
                <a:srgbClr val="791438"/>
              </a:solidFill>
            </a:endParaRPr>
          </a:p>
          <a:p>
            <a:endParaRPr lang="ar-SA" dirty="0"/>
          </a:p>
          <a:p>
            <a:endParaRPr lang="ar-SA" dirty="0"/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5" b="99296" l="16258" r="89571">
                        <a14:foregroundMark x1="75307" y1="27113" x2="75307" y2="27113"/>
                        <a14:foregroundMark x1="79601" y1="49648" x2="79601" y2="49648"/>
                        <a14:foregroundMark x1="82975" y1="76761" x2="82975" y2="76761"/>
                        <a14:foregroundMark x1="63037" y1="17606" x2="63037" y2="17606"/>
                        <a14:foregroundMark x1="50307" y1="10563" x2="50307" y2="10563"/>
                        <a14:foregroundMark x1="39724" y1="16901" x2="39724" y2="16901"/>
                        <a14:foregroundMark x1="30061" y1="28169" x2="30061" y2="28169"/>
                        <a14:foregroundMark x1="22393" y1="51408" x2="22393" y2="51408"/>
                        <a14:foregroundMark x1="21166" y1="77113" x2="21166" y2="77113"/>
                        <a14:foregroundMark x1="41564" y1="77817" x2="41564" y2="77817"/>
                        <a14:foregroundMark x1="41564" y1="77113" x2="20092" y2="78521"/>
                        <a14:foregroundMark x1="41258" y1="65141" x2="41258" y2="65141"/>
                        <a14:foregroundMark x1="40951" y1="66549" x2="22546" y2="49648"/>
                        <a14:foregroundMark x1="41564" y1="55282" x2="41564" y2="55282"/>
                        <a14:foregroundMark x1="41564" y1="55282" x2="29448" y2="27113"/>
                        <a14:foregroundMark x1="28374" y1="23944" x2="28374" y2="23944"/>
                        <a14:foregroundMark x1="29141" y1="28169" x2="28067" y2="24648"/>
                        <a14:foregroundMark x1="30675" y1="23944" x2="30675" y2="23944"/>
                        <a14:foregroundMark x1="46319" y1="52113" x2="46319" y2="52113"/>
                        <a14:foregroundMark x1="46933" y1="51408" x2="39724" y2="16197"/>
                        <a14:foregroundMark x1="42025" y1="13732" x2="42025" y2="13732"/>
                        <a14:foregroundMark x1="41718" y1="14437" x2="40031" y2="16197"/>
                        <a14:foregroundMark x1="39264" y1="15141" x2="39264" y2="15141"/>
                        <a14:foregroundMark x1="42025" y1="16901" x2="42025" y2="16901"/>
                        <a14:foregroundMark x1="52301" y1="52113" x2="52301" y2="52113"/>
                        <a14:foregroundMark x1="52301" y1="52113" x2="50613" y2="10211"/>
                        <a14:foregroundMark x1="53834" y1="11268" x2="53834" y2="11268"/>
                        <a14:foregroundMark x1="56442" y1="53521" x2="56442" y2="53521"/>
                        <a14:foregroundMark x1="56442" y1="53521" x2="63190" y2="17606"/>
                        <a14:foregroundMark x1="63497" y1="14437" x2="63497" y2="14437"/>
                        <a14:foregroundMark x1="63497" y1="11972" x2="63497" y2="11972"/>
                        <a14:foregroundMark x1="63497" y1="11972" x2="63497" y2="16901"/>
                        <a14:foregroundMark x1="65184" y1="18310" x2="65184" y2="18310"/>
                        <a14:foregroundMark x1="65184" y1="18310" x2="62117" y2="16197"/>
                        <a14:foregroundMark x1="60890" y1="16197" x2="60890" y2="16197"/>
                        <a14:foregroundMark x1="64417" y1="52817" x2="64417" y2="52817"/>
                        <a14:foregroundMark x1="64417" y1="52817" x2="75613" y2="27465"/>
                        <a14:foregroundMark x1="72699" y1="27113" x2="72699" y2="27113"/>
                        <a14:foregroundMark x1="65184" y1="64789" x2="65184" y2="64789"/>
                        <a14:foregroundMark x1="65184" y1="64789" x2="79294" y2="50352"/>
                        <a14:foregroundMark x1="82362" y1="48239" x2="82362" y2="48239"/>
                        <a14:foregroundMark x1="65491" y1="76056" x2="65491" y2="76056"/>
                        <a14:foregroundMark x1="65491" y1="76056" x2="82975" y2="75352"/>
                        <a14:foregroundMark x1="23773" y1="55986" x2="23773" y2="55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0" r="11851"/>
          <a:stretch/>
        </p:blipFill>
        <p:spPr>
          <a:xfrm>
            <a:off x="579551" y="4490040"/>
            <a:ext cx="3219718" cy="20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مستطيل 2">
            <a:extLst>
              <a:ext uri="{FF2B5EF4-FFF2-40B4-BE49-F238E27FC236}">
                <a16:creationId xmlns:a16="http://schemas.microsoft.com/office/drawing/2014/main" id="{C6EBCB3D-D8B6-4A1E-8DF7-E544D04D6E30}"/>
              </a:ext>
            </a:extLst>
          </p:cNvPr>
          <p:cNvSpPr/>
          <p:nvPr/>
        </p:nvSpPr>
        <p:spPr>
          <a:xfrm>
            <a:off x="4971087" y="378681"/>
            <a:ext cx="2507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الخط الزمني 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591671" y="1990163"/>
            <a:ext cx="1223682" cy="2716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الهندسة الميكانيكية </a:t>
            </a:r>
          </a:p>
          <a:p>
            <a:pPr algn="ctr"/>
            <a:endParaRPr lang="ar-SA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ايام </a:t>
            </a:r>
          </a:p>
        </p:txBody>
      </p:sp>
      <p:sp>
        <p:nvSpPr>
          <p:cNvPr id="9" name="زائد 8"/>
          <p:cNvSpPr/>
          <p:nvPr/>
        </p:nvSpPr>
        <p:spPr>
          <a:xfrm>
            <a:off x="1815353" y="2891116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زائد 13"/>
          <p:cNvSpPr/>
          <p:nvPr/>
        </p:nvSpPr>
        <p:spPr>
          <a:xfrm>
            <a:off x="3971364" y="2891114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زائد 14"/>
          <p:cNvSpPr/>
          <p:nvPr/>
        </p:nvSpPr>
        <p:spPr>
          <a:xfrm>
            <a:off x="6224796" y="2891113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 15"/>
          <p:cNvSpPr/>
          <p:nvPr/>
        </p:nvSpPr>
        <p:spPr>
          <a:xfrm>
            <a:off x="2729753" y="1990163"/>
            <a:ext cx="1223682" cy="2716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الهندسة الكهربائية</a:t>
            </a:r>
          </a:p>
          <a:p>
            <a:pPr algn="ctr"/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ايام </a:t>
            </a:r>
          </a:p>
        </p:txBody>
      </p:sp>
      <p:sp>
        <p:nvSpPr>
          <p:cNvPr id="17" name="مستطيل 16"/>
          <p:cNvSpPr/>
          <p:nvPr/>
        </p:nvSpPr>
        <p:spPr>
          <a:xfrm>
            <a:off x="4971087" y="1990161"/>
            <a:ext cx="1223682" cy="2716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الذكاء الصناعي و الروبوت </a:t>
            </a:r>
          </a:p>
          <a:p>
            <a:pPr algn="ctr"/>
            <a:endParaRPr lang="ar-SA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ايام </a:t>
            </a:r>
          </a:p>
        </p:txBody>
      </p:sp>
      <p:sp>
        <p:nvSpPr>
          <p:cNvPr id="18" name="مستطيل 17"/>
          <p:cNvSpPr/>
          <p:nvPr/>
        </p:nvSpPr>
        <p:spPr>
          <a:xfrm>
            <a:off x="7139196" y="1990160"/>
            <a:ext cx="1223682" cy="2716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انترنت الاشياء</a:t>
            </a:r>
          </a:p>
          <a:p>
            <a:pPr algn="ctr"/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 </a:t>
            </a:r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ايام </a:t>
            </a:r>
          </a:p>
        </p:txBody>
      </p:sp>
      <p:sp>
        <p:nvSpPr>
          <p:cNvPr id="19" name="يساوي 18"/>
          <p:cNvSpPr/>
          <p:nvPr/>
        </p:nvSpPr>
        <p:spPr>
          <a:xfrm>
            <a:off x="8673352" y="2891113"/>
            <a:ext cx="914400" cy="914400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20" name="مستطيل 19"/>
          <p:cNvSpPr/>
          <p:nvPr/>
        </p:nvSpPr>
        <p:spPr>
          <a:xfrm>
            <a:off x="9727755" y="2528047"/>
            <a:ext cx="2253574" cy="1506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28  </a:t>
            </a:r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يوم </a:t>
            </a:r>
          </a:p>
        </p:txBody>
      </p:sp>
      <p:pic>
        <p:nvPicPr>
          <p:cNvPr id="21" name="صورة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6" b="89691" l="2477" r="89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82" y="4849354"/>
            <a:ext cx="2456788" cy="19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8AF4E89C-3631-4AB4-8909-B9A4534035DE}"/>
              </a:ext>
            </a:extLst>
          </p:cNvPr>
          <p:cNvSpPr/>
          <p:nvPr/>
        </p:nvSpPr>
        <p:spPr>
          <a:xfrm>
            <a:off x="5002276" y="303732"/>
            <a:ext cx="2525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خط الانتاج</a:t>
            </a:r>
            <a:endParaRPr lang="ar-SA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id="{DEC893C0-6832-4709-96AB-9CCCF70FC8FF}"/>
              </a:ext>
            </a:extLst>
          </p:cNvPr>
          <p:cNvCxnSpPr/>
          <p:nvPr/>
        </p:nvCxnSpPr>
        <p:spPr>
          <a:xfrm>
            <a:off x="9744364" y="1274617"/>
            <a:ext cx="0" cy="4754880"/>
          </a:xfrm>
          <a:prstGeom prst="line">
            <a:avLst/>
          </a:prstGeom>
          <a:ln w="349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رابط مستقيم 5">
            <a:extLst>
              <a:ext uri="{FF2B5EF4-FFF2-40B4-BE49-F238E27FC236}">
                <a16:creationId xmlns:a16="http://schemas.microsoft.com/office/drawing/2014/main" id="{F0EA8979-1ED1-4678-AAFC-BBF2147FE240}"/>
              </a:ext>
            </a:extLst>
          </p:cNvPr>
          <p:cNvCxnSpPr/>
          <p:nvPr/>
        </p:nvCxnSpPr>
        <p:spPr>
          <a:xfrm flipH="1">
            <a:off x="8959273" y="1644073"/>
            <a:ext cx="766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مستطيل 9">
            <a:extLst>
              <a:ext uri="{FF2B5EF4-FFF2-40B4-BE49-F238E27FC236}">
                <a16:creationId xmlns:a16="http://schemas.microsoft.com/office/drawing/2014/main" id="{A069F0BA-AA57-4FB8-8953-12CA12B90F09}"/>
              </a:ext>
            </a:extLst>
          </p:cNvPr>
          <p:cNvSpPr/>
          <p:nvPr/>
        </p:nvSpPr>
        <p:spPr>
          <a:xfrm>
            <a:off x="5976336" y="1407479"/>
            <a:ext cx="29322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>
                <a:solidFill>
                  <a:srgbClr val="791438"/>
                </a:solidFill>
                <a:latin typeface="+mj-lt"/>
              </a:rPr>
              <a:t>أساليب التشكيل </a:t>
            </a:r>
            <a:r>
              <a:rPr lang="en-US" sz="2400" b="1" dirty="0">
                <a:solidFill>
                  <a:srgbClr val="791438"/>
                </a:solidFill>
                <a:latin typeface="+mj-lt"/>
              </a:rPr>
              <a:t>Modeling</a:t>
            </a:r>
            <a:endParaRPr lang="ar-SA" sz="2400" b="1" dirty="0">
              <a:solidFill>
                <a:srgbClr val="791438"/>
              </a:solidFill>
              <a:latin typeface="+mj-lt"/>
            </a:endParaRP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36E93A80-2447-4E50-9F93-E10FFBBBD658}"/>
              </a:ext>
            </a:extLst>
          </p:cNvPr>
          <p:cNvCxnSpPr>
            <a:cxnSpLocks/>
          </p:cNvCxnSpPr>
          <p:nvPr/>
        </p:nvCxnSpPr>
        <p:spPr>
          <a:xfrm flipH="1">
            <a:off x="3574506" y="1493680"/>
            <a:ext cx="2253099" cy="6208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E988839B-FEBD-4EFF-BF1D-FE16679ED0DC}"/>
              </a:ext>
            </a:extLst>
          </p:cNvPr>
          <p:cNvCxnSpPr>
            <a:cxnSpLocks/>
          </p:cNvCxnSpPr>
          <p:nvPr/>
        </p:nvCxnSpPr>
        <p:spPr>
          <a:xfrm flipH="1" flipV="1">
            <a:off x="4878007" y="1772216"/>
            <a:ext cx="949598" cy="2100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مستطيل 20">
            <a:extLst>
              <a:ext uri="{FF2B5EF4-FFF2-40B4-BE49-F238E27FC236}">
                <a16:creationId xmlns:a16="http://schemas.microsoft.com/office/drawing/2014/main" id="{5D67EAC8-FB07-477F-8AF9-AA32CA00AAAA}"/>
              </a:ext>
            </a:extLst>
          </p:cNvPr>
          <p:cNvSpPr/>
          <p:nvPr/>
        </p:nvSpPr>
        <p:spPr>
          <a:xfrm>
            <a:off x="1655268" y="1227076"/>
            <a:ext cx="1814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Laser cutting</a:t>
            </a:r>
            <a:endParaRPr lang="ar-S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16454549-1B37-4E06-84F4-1FEAAEA279B2}"/>
              </a:ext>
            </a:extLst>
          </p:cNvPr>
          <p:cNvSpPr/>
          <p:nvPr/>
        </p:nvSpPr>
        <p:spPr>
          <a:xfrm>
            <a:off x="3469147" y="1644073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 PRINT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E45C5D3F-A547-4386-83D5-B6B5822C19A5}"/>
              </a:ext>
            </a:extLst>
          </p:cNvPr>
          <p:cNvCxnSpPr/>
          <p:nvPr/>
        </p:nvCxnSpPr>
        <p:spPr>
          <a:xfrm flipH="1">
            <a:off x="8973127" y="3052618"/>
            <a:ext cx="766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EEAB5FDB-E374-46C8-A1E3-065A891200DD}"/>
              </a:ext>
            </a:extLst>
          </p:cNvPr>
          <p:cNvSpPr/>
          <p:nvPr/>
        </p:nvSpPr>
        <p:spPr>
          <a:xfrm>
            <a:off x="6774271" y="2862205"/>
            <a:ext cx="2047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>
                <a:solidFill>
                  <a:srgbClr val="791438"/>
                </a:solidFill>
                <a:latin typeface="+mj-lt"/>
              </a:rPr>
              <a:t>التجميع</a:t>
            </a:r>
            <a:r>
              <a:rPr lang="ar-SA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solidFill>
                  <a:srgbClr val="791438"/>
                </a:solidFill>
                <a:latin typeface="+mj-lt"/>
              </a:rPr>
              <a:t>ASMBLY</a:t>
            </a:r>
            <a:endParaRPr lang="ar-SA" sz="2400" b="1" dirty="0">
              <a:solidFill>
                <a:srgbClr val="791438"/>
              </a:solidFill>
              <a:latin typeface="+mj-lt"/>
            </a:endParaRP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19F4E9AE-AD3A-4048-B91F-BC5E6C3DFD4B}"/>
              </a:ext>
            </a:extLst>
          </p:cNvPr>
          <p:cNvCxnSpPr>
            <a:cxnSpLocks/>
          </p:cNvCxnSpPr>
          <p:nvPr/>
        </p:nvCxnSpPr>
        <p:spPr>
          <a:xfrm flipH="1">
            <a:off x="5675020" y="3093037"/>
            <a:ext cx="1127382" cy="0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E7FA5F16-69FF-411C-BE6B-3E106B8A0B7C}"/>
              </a:ext>
            </a:extLst>
          </p:cNvPr>
          <p:cNvSpPr/>
          <p:nvPr/>
        </p:nvSpPr>
        <p:spPr>
          <a:xfrm>
            <a:off x="4774614" y="2821785"/>
            <a:ext cx="10038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يــدوي 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341FCFAE-D651-4E48-86DF-1B81B1815D68}"/>
              </a:ext>
            </a:extLst>
          </p:cNvPr>
          <p:cNvCxnSpPr/>
          <p:nvPr/>
        </p:nvCxnSpPr>
        <p:spPr>
          <a:xfrm flipH="1">
            <a:off x="8959272" y="4147127"/>
            <a:ext cx="766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مستطيل 35">
            <a:extLst>
              <a:ext uri="{FF2B5EF4-FFF2-40B4-BE49-F238E27FC236}">
                <a16:creationId xmlns:a16="http://schemas.microsoft.com/office/drawing/2014/main" id="{8388FDDA-CB04-407A-AE43-1F383FA3FD9E}"/>
              </a:ext>
            </a:extLst>
          </p:cNvPr>
          <p:cNvSpPr/>
          <p:nvPr/>
        </p:nvSpPr>
        <p:spPr>
          <a:xfrm>
            <a:off x="6021442" y="3947477"/>
            <a:ext cx="29897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>
                <a:solidFill>
                  <a:srgbClr val="791438"/>
                </a:solidFill>
                <a:latin typeface="+mj-lt"/>
              </a:rPr>
              <a:t>التغليف والتعبئة </a:t>
            </a:r>
            <a:r>
              <a:rPr lang="en-US" sz="2400" b="1" dirty="0">
                <a:solidFill>
                  <a:srgbClr val="791438"/>
                </a:solidFill>
                <a:latin typeface="+mj-lt"/>
              </a:rPr>
              <a:t>PACKEGS</a:t>
            </a:r>
            <a:endParaRPr lang="ar-SA" sz="2400" b="1" dirty="0">
              <a:solidFill>
                <a:srgbClr val="791438"/>
              </a:solidFill>
              <a:latin typeface="+mj-lt"/>
            </a:endParaRP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AD663073-FE92-4B2C-BDD8-01BF30DEDDEB}"/>
              </a:ext>
            </a:extLst>
          </p:cNvPr>
          <p:cNvCxnSpPr>
            <a:cxnSpLocks/>
          </p:cNvCxnSpPr>
          <p:nvPr/>
        </p:nvCxnSpPr>
        <p:spPr>
          <a:xfrm flipH="1">
            <a:off x="5002276" y="4198885"/>
            <a:ext cx="1029617" cy="0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29886529-3EAB-4F47-8DF1-1021C8BA2455}"/>
              </a:ext>
            </a:extLst>
          </p:cNvPr>
          <p:cNvSpPr/>
          <p:nvPr/>
        </p:nvSpPr>
        <p:spPr>
          <a:xfrm>
            <a:off x="297931" y="3741271"/>
            <a:ext cx="27146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تثبيت القطع وترتيبها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مستطيل 42">
            <a:extLst>
              <a:ext uri="{FF2B5EF4-FFF2-40B4-BE49-F238E27FC236}">
                <a16:creationId xmlns:a16="http://schemas.microsoft.com/office/drawing/2014/main" id="{E76B6CFF-CCF1-44B7-B14A-1ABD9578C689}"/>
              </a:ext>
            </a:extLst>
          </p:cNvPr>
          <p:cNvSpPr/>
          <p:nvPr/>
        </p:nvSpPr>
        <p:spPr>
          <a:xfrm>
            <a:off x="739407" y="4229664"/>
            <a:ext cx="23729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تغطية الحماية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48202B4D-B74F-4DCB-A47C-67F43BAA6E75}"/>
              </a:ext>
            </a:extLst>
          </p:cNvPr>
          <p:cNvSpPr/>
          <p:nvPr/>
        </p:nvSpPr>
        <p:spPr>
          <a:xfrm>
            <a:off x="4057072" y="3972104"/>
            <a:ext cx="10013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رابط مستقيم 44">
            <a:extLst>
              <a:ext uri="{FF2B5EF4-FFF2-40B4-BE49-F238E27FC236}">
                <a16:creationId xmlns:a16="http://schemas.microsoft.com/office/drawing/2014/main" id="{F6692E93-E5DD-4DDF-9940-D489A8CB35B0}"/>
              </a:ext>
            </a:extLst>
          </p:cNvPr>
          <p:cNvCxnSpPr/>
          <p:nvPr/>
        </p:nvCxnSpPr>
        <p:spPr>
          <a:xfrm flipH="1">
            <a:off x="8982363" y="5546436"/>
            <a:ext cx="766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مستطيل 45">
            <a:extLst>
              <a:ext uri="{FF2B5EF4-FFF2-40B4-BE49-F238E27FC236}">
                <a16:creationId xmlns:a16="http://schemas.microsoft.com/office/drawing/2014/main" id="{A1EF6900-7E95-41B0-9CAB-AA3B45B1ECA5}"/>
              </a:ext>
            </a:extLst>
          </p:cNvPr>
          <p:cNvSpPr/>
          <p:nvPr/>
        </p:nvSpPr>
        <p:spPr>
          <a:xfrm>
            <a:off x="7845101" y="5300604"/>
            <a:ext cx="9957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>
                <a:solidFill>
                  <a:srgbClr val="791438"/>
                </a:solidFill>
                <a:latin typeface="+mj-lt"/>
              </a:rPr>
              <a:t>البرنامج</a:t>
            </a:r>
          </a:p>
        </p:txBody>
      </p:sp>
      <p:cxnSp>
        <p:nvCxnSpPr>
          <p:cNvPr id="47" name="رابط كسهم مستقيم 46">
            <a:extLst>
              <a:ext uri="{FF2B5EF4-FFF2-40B4-BE49-F238E27FC236}">
                <a16:creationId xmlns:a16="http://schemas.microsoft.com/office/drawing/2014/main" id="{A9045553-2A5D-4760-8A8D-BDB55CCF9386}"/>
              </a:ext>
            </a:extLst>
          </p:cNvPr>
          <p:cNvCxnSpPr>
            <a:cxnSpLocks/>
          </p:cNvCxnSpPr>
          <p:nvPr/>
        </p:nvCxnSpPr>
        <p:spPr>
          <a:xfrm flipH="1">
            <a:off x="6774271" y="5579722"/>
            <a:ext cx="1054096" cy="656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مستطيل 49">
            <a:extLst>
              <a:ext uri="{FF2B5EF4-FFF2-40B4-BE49-F238E27FC236}">
                <a16:creationId xmlns:a16="http://schemas.microsoft.com/office/drawing/2014/main" id="{18AAA194-E774-4756-9FA2-22D041FC22C8}"/>
              </a:ext>
            </a:extLst>
          </p:cNvPr>
          <p:cNvSpPr/>
          <p:nvPr/>
        </p:nvSpPr>
        <p:spPr>
          <a:xfrm>
            <a:off x="5778415" y="5349545"/>
            <a:ext cx="10013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</a:p>
        </p:txBody>
      </p: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BB2DC29F-A046-4E7A-B33F-C60ECC757373}"/>
              </a:ext>
            </a:extLst>
          </p:cNvPr>
          <p:cNvCxnSpPr>
            <a:cxnSpLocks/>
          </p:cNvCxnSpPr>
          <p:nvPr/>
        </p:nvCxnSpPr>
        <p:spPr>
          <a:xfrm flipH="1">
            <a:off x="5161526" y="5580378"/>
            <a:ext cx="711116" cy="0"/>
          </a:xfrm>
          <a:prstGeom prst="straightConnector1">
            <a:avLst/>
          </a:prstGeom>
          <a:ln w="730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مستطيل 51">
            <a:extLst>
              <a:ext uri="{FF2B5EF4-FFF2-40B4-BE49-F238E27FC236}">
                <a16:creationId xmlns:a16="http://schemas.microsoft.com/office/drawing/2014/main" id="{BEED5FC5-3F6B-4ABE-9AC5-236B16F1FB9A}"/>
              </a:ext>
            </a:extLst>
          </p:cNvPr>
          <p:cNvSpPr/>
          <p:nvPr/>
        </p:nvSpPr>
        <p:spPr>
          <a:xfrm>
            <a:off x="3539152" y="5349545"/>
            <a:ext cx="14631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التراخيص</a:t>
            </a:r>
          </a:p>
        </p:txBody>
      </p: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AD663073-FE92-4B2C-BDD8-01BF30DEDDEB}"/>
              </a:ext>
            </a:extLst>
          </p:cNvPr>
          <p:cNvCxnSpPr>
            <a:cxnSpLocks/>
          </p:cNvCxnSpPr>
          <p:nvPr/>
        </p:nvCxnSpPr>
        <p:spPr>
          <a:xfrm flipH="1">
            <a:off x="3127379" y="4211894"/>
            <a:ext cx="1029617" cy="0"/>
          </a:xfrm>
          <a:prstGeom prst="straightConnector1">
            <a:avLst/>
          </a:prstGeom>
          <a:ln w="730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0373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423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نسق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smart</dc:creator>
  <cp:lastModifiedBy>شفاء</cp:lastModifiedBy>
  <cp:revision>50</cp:revision>
  <dcterms:created xsi:type="dcterms:W3CDTF">2021-06-06T10:19:51Z</dcterms:created>
  <dcterms:modified xsi:type="dcterms:W3CDTF">2021-07-18T02:25:58Z</dcterms:modified>
</cp:coreProperties>
</file>