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3" r:id="rId2"/>
    <p:sldId id="257" r:id="rId3"/>
    <p:sldId id="266" r:id="rId4"/>
    <p:sldId id="267" r:id="rId5"/>
    <p:sldId id="258" r:id="rId6"/>
    <p:sldId id="268" r:id="rId7"/>
    <p:sldId id="274" r:id="rId8"/>
    <p:sldId id="269" r:id="rId9"/>
    <p:sldId id="275" r:id="rId10"/>
    <p:sldId id="272" r:id="rId11"/>
    <p:sldId id="277" r:id="rId12"/>
    <p:sldId id="273" r:id="rId13"/>
    <p:sldId id="276" r:id="rId14"/>
    <p:sldId id="270" r:id="rId15"/>
    <p:sldId id="279" r:id="rId16"/>
    <p:sldId id="278" r:id="rId17"/>
    <p:sldId id="280" r:id="rId18"/>
    <p:sldId id="260" r:id="rId19"/>
    <p:sldId id="282" r:id="rId20"/>
    <p:sldId id="259" r:id="rId21"/>
    <p:sldId id="281" r:id="rId22"/>
    <p:sldId id="264" r:id="rId23"/>
    <p:sldId id="265" r:id="rId24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4242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0" autoAdjust="0"/>
    <p:restoredTop sz="91479" autoAdjust="0"/>
  </p:normalViewPr>
  <p:slideViewPr>
    <p:cSldViewPr>
      <p:cViewPr>
        <p:scale>
          <a:sx n="86" d="100"/>
          <a:sy n="86" d="100"/>
        </p:scale>
        <p:origin x="1483" y="48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CCE204F-0B0E-8253-9042-2CA718CCA6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5ED8D7C-E2AE-80AE-A7E3-1CF7FB5F36F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1FCFFA3-A44D-D7E0-8DC6-4BA1029079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3943D86-496E-2B8D-F197-222544D4DD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D90BE10-2949-40E5-93A7-96CF286474E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52F0C7F-F4A5-ED53-868C-C615567C78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6C540E8-356C-9055-A313-272A58ABAF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454D2C3-2510-4D03-B472-6891088654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D535CA8-35B4-F3DF-86D5-567BF5663C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noProof="0"/>
              <a:t>Fare clic per modificare gli stili del testo dello schema</a:t>
            </a:r>
          </a:p>
          <a:p>
            <a:pPr lvl="1"/>
            <a:r>
              <a:rPr lang="it-IT" altLang="it-IT" noProof="0"/>
              <a:t>Secondo livello</a:t>
            </a:r>
          </a:p>
          <a:p>
            <a:pPr lvl="2"/>
            <a:r>
              <a:rPr lang="it-IT" altLang="it-IT" noProof="0"/>
              <a:t>Terzo livello</a:t>
            </a:r>
          </a:p>
          <a:p>
            <a:pPr lvl="3"/>
            <a:r>
              <a:rPr lang="it-IT" altLang="it-IT" noProof="0"/>
              <a:t>Quarto livello</a:t>
            </a:r>
          </a:p>
          <a:p>
            <a:pPr lvl="4"/>
            <a:r>
              <a:rPr lang="it-IT" altLang="it-IT" noProof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39DB7E42-BDD8-473C-8C72-3E57C9D509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BF17E667-9585-BE4B-DEA1-F7A99707AC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E46A100-CE4F-444A-B2FF-C030896C0F9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9F273A5-D4B2-CBFA-3240-FB6AB2BFA1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F795FB-3D01-4CBF-98CA-EE22732EF04E}" type="slidenum">
              <a:rPr lang="it-IT" altLang="it-IT" sz="1200">
                <a:solidFill>
                  <a:schemeClr val="tx1"/>
                </a:solidFill>
              </a:rPr>
              <a:pPr/>
              <a:t>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274C35E-5258-C764-693C-C053F00364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38F14AC-BE81-CE28-208D-BD71AC9BD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5063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4675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3291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19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533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37160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92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17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794265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867AC4A-72F5-A71C-1BDC-0D4107F0A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EFC42D-DB85-49FB-AA41-AE1E1C024590}" type="slidenum">
              <a:rPr lang="it-IT" altLang="it-IT" sz="1200">
                <a:solidFill>
                  <a:schemeClr val="tx1"/>
                </a:solidFill>
              </a:rPr>
              <a:pPr/>
              <a:t>18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2710E2-F673-2DB7-8771-6B6EB5295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EF00C6DD-BA99-872D-B333-75A0A994A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ED599A5-AF43-5157-205A-C0B18291B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32D549-ED99-4100-B7A6-8EA4C5369BD1}" type="slidenum">
              <a:rPr lang="it-IT" altLang="it-IT" sz="1200">
                <a:solidFill>
                  <a:schemeClr val="tx1"/>
                </a:solidFill>
              </a:rPr>
              <a:pPr/>
              <a:t>19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1EF1F5E-2786-3A5A-AB36-2CE83988A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8B24916-CF73-2C6A-4515-81C123248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844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2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ED599A5-AF43-5157-205A-C0B18291B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32D549-ED99-4100-B7A6-8EA4C5369BD1}" type="slidenum">
              <a:rPr lang="it-IT" altLang="it-IT" sz="1200">
                <a:solidFill>
                  <a:schemeClr val="tx1"/>
                </a:solidFill>
              </a:rPr>
              <a:pPr/>
              <a:t>20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1EF1F5E-2786-3A5A-AB36-2CE83988A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8B24916-CF73-2C6A-4515-81C123248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ED599A5-AF43-5157-205A-C0B18291B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32D549-ED99-4100-B7A6-8EA4C5369BD1}" type="slidenum">
              <a:rPr lang="it-IT" altLang="it-IT" sz="1200">
                <a:solidFill>
                  <a:schemeClr val="tx1"/>
                </a:solidFill>
              </a:rPr>
              <a:pPr/>
              <a:t>21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1EF1F5E-2786-3A5A-AB36-2CE83988A1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8B24916-CF73-2C6A-4515-81C123248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974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3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497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64D75A6-46CA-E2F6-341A-E829C73E8B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DC4737-916D-4BED-8A6F-6C0FF0036A5D}" type="slidenum">
              <a:rPr lang="it-IT" altLang="it-IT" sz="1200">
                <a:solidFill>
                  <a:schemeClr val="tx1"/>
                </a:solidFill>
              </a:rPr>
              <a:pPr/>
              <a:t>4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838BEAA-9F24-A9EE-B2A0-DDEE9DFD9A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ED462EB-C117-60AD-E21B-99D34F94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36757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5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6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15456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7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https://developer.nvidia.com/discover/convolution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https://timdettmers.com/2015/03/26/convolution-deep-learning/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https://www.tutorialspoint.com/signals-and-systems-relation-between-convolution-and-correlation</a:t>
            </a:r>
          </a:p>
        </p:txBody>
      </p:sp>
    </p:spTree>
    <p:extLst>
      <p:ext uri="{BB962C8B-B14F-4D97-AF65-F5344CB8AC3E}">
        <p14:creationId xmlns:p14="http://schemas.microsoft.com/office/powerpoint/2010/main" val="3898911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8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87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14CBB57-B3E0-0660-F938-14C9E5C1E1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E8D7A4-1657-4443-9866-9FD16F6CCC6E}" type="slidenum">
              <a:rPr lang="it-IT" altLang="it-IT" sz="1200">
                <a:solidFill>
                  <a:schemeClr val="tx1"/>
                </a:solidFill>
              </a:rPr>
              <a:pPr/>
              <a:t>9</a:t>
            </a:fld>
            <a:endParaRPr lang="it-IT" altLang="it-IT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3727CE3-CAAB-BE0F-92C6-C11C46D586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36AE39C-42B2-D95E-CFC5-AC06A1126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https://lightning.ai/docs/pytorch/stable/notebooks/course_UvA-DL/05-transformers-and-MH-attention.html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https://uvadlc-notebooks.readthedocs.io/en/latest/tutorial_notebooks/tutorial6/Transformers_and_MHAttention.html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http://jalammar.github.io/illustrated-transformer/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https://lilianweng.github.io/posts/2020-04-07-the-transformer-family/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https://blogs.nvidia.com/blog/2022/03/25/what-is-a-transformer-model/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https://en.wikipedia.org/wiki/Vision_transformer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it-IT" altLang="it-IT" dirty="0"/>
              <a:t>https://lightning.ai/docs/pytorch/stable/notebooks/course_UvA-DL/11-vision-transformer.html</a:t>
            </a:r>
          </a:p>
        </p:txBody>
      </p:sp>
    </p:spTree>
    <p:extLst>
      <p:ext uri="{BB962C8B-B14F-4D97-AF65-F5344CB8AC3E}">
        <p14:creationId xmlns:p14="http://schemas.microsoft.com/office/powerpoint/2010/main" val="354554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70208E-F45A-EC73-792F-7C0CB3602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AC1C2-893C-4232-8A83-CCF902D2660A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63D978-20F0-9C89-A504-E04E21FF9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DF36E9-E109-CE54-B400-3570764BD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5849996-4D72-4DDE-A5AD-72DEEAFD16B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588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A8C16D-CFA2-C757-F14B-A17E129F3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A11D2-7046-4996-B219-89CDE1703D2F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4F7261-D8D6-6363-12CE-8FCF6D090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676FFD-9A31-FFD2-552F-A1C2175B4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7D6AB33-D345-4D4E-A6AE-C4E853D4178A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663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409575"/>
            <a:ext cx="1889125" cy="54578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16013" y="409575"/>
            <a:ext cx="5518150" cy="54578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C67C0A-D9E7-487A-99C8-6B6F961E7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BB29D-0373-46E4-B83C-20E3AF3D7798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51A27-F388-024F-8E7D-4552050325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4015D9-D62F-F313-2E8F-2DEC1491CD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5F64509-84F1-4AE4-A3E1-157ACDFC905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9058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E82EF-1A09-4697-A9EC-627BF238D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9F71-799B-4712-BD0D-27E1A9B5A7E3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6DE16-E661-06A7-4EA0-8128CE670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C39E0-0B39-32B7-F5AF-4991C747B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52B026A3-8E54-4B79-8CCF-D4397137E40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0659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B00B66-CC90-A1C7-7F08-124F4F8889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D5A2A-CA9A-45EB-AF9F-B590E64FD0EE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60424C-B52E-AF55-526D-3D7B3E592C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DB1AD0-38B0-CE25-DFC7-06CB77600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9793B3BA-EF37-4442-BC32-3848B386B1E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3242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16013" y="409575"/>
            <a:ext cx="7559675" cy="5048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116013" y="1752600"/>
            <a:ext cx="7559675" cy="41148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19157-0282-EA4A-C5A4-13044B4C4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66D72-FFF1-4DB9-8911-230DCB1D47ED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EDB1F8-0A4E-D45A-92D5-56B6614F7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AD3F0A-52AB-E483-9639-12611AEF7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91501C2-36F0-4413-92FD-E5531ECEFDE6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2746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51CF34-FF64-52D2-59DE-19E020CF5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4B74E-706E-4074-8DE3-5C80FFF5ABB8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926951-4977-76B3-47B3-8F97524080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87478D-D31D-BFC1-524F-1EB200E64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1B09309E-0327-4DE0-AB98-CA3069887DC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4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BC39C8-F7BC-1437-4E02-F144D5A58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B01B3-A056-43F7-99D6-CB3DA81B036F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55EF30-F0A7-76D5-1F9E-F60A4DCA9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4827F-1EC6-6D0F-0C9D-9D9CDF8A8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DAD648AC-A2B4-42F5-AFB9-A679D418ADC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5505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16013" y="1752600"/>
            <a:ext cx="3703637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E8824-D722-450B-3667-57BF344CB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BCC9-0E7A-4018-92AC-B42B13512CAB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A06E4-59AA-1FD2-BFB2-40F8370E6D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C8166-5540-23BE-C18E-9F0E26E41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010AC12-EC86-4900-BCF5-EEF68E45BE0F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191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F1194AA-AEF3-B309-E948-9B50F3047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763AE-A85E-4CEE-9A69-4F89F4AC4D0E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3B08A6-CA45-6A74-9C15-899DB33FD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4311BF7-9FE3-400A-2578-C1778C1008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C019FB20-139B-46DD-842F-8FE245008D0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7428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67B656-9424-357D-EB1A-3B546B43E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B7C1D-3B59-48A7-87B7-894D01E9CD7F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B9C0EB-5842-F1BD-3239-F3718C5847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F8E45D-14BA-328F-EDBC-C0DA64E48E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A7E41790-3EA8-42C2-962E-D4CCBCC3FC0C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650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33CAC27-E2BB-928A-6DC5-87B74E59F6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5B96A-1CA6-46C6-9256-D29C38C7C6AB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1FD0FF-E643-EED2-287B-5CA9A1B282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0DC635-B00D-1367-15F7-328C4C3BD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F8DF6A3F-154D-4804-8E82-C41447873A3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1135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C95A9-9861-E3F6-BD66-B44816A59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AC63B-FFDE-441C-BCA1-CC833F397334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C911C5-CFB0-8F87-BF7C-C7964ED9C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9B5FC8-16C4-36B9-FC5B-6654FE1DC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E93CED97-6E5C-48F2-A474-83D0C8A21C9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971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92AD0-154C-8416-9F05-3EFA649632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651F2-9B8F-4903-B4A3-8FFB889C3974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FA4A52-05FF-F1DA-58E4-88988A01C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E61A4-842A-28FE-630B-EFB3BF9B0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4138F672-EB7A-48EB-A5D8-D13FAF3D9283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2860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:a16="http://schemas.microsoft.com/office/drawing/2014/main" id="{2A7F60BE-C69E-E158-1555-04D48CDCE23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2" name="Rectangle 13">
              <a:extLst>
                <a:ext uri="{FF2B5EF4-FFF2-40B4-BE49-F238E27FC236}">
                  <a16:creationId xmlns:a16="http://schemas.microsoft.com/office/drawing/2014/main" id="{D103A8BD-CF38-F9F0-30DD-994DA538DB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1033" name="Rectangle 14">
              <a:extLst>
                <a:ext uri="{FF2B5EF4-FFF2-40B4-BE49-F238E27FC236}">
                  <a16:creationId xmlns:a16="http://schemas.microsoft.com/office/drawing/2014/main" id="{8BBADD4D-F764-DF54-3871-9BC932E323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it-IT" altLang="it-IT"/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:a16="http://schemas.microsoft.com/office/drawing/2014/main" id="{BB2F848C-BEE0-3D95-A48B-F41F9CDA3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34B718D-E0FF-524B-BDB7-30FCEB6DB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27C334C-A171-89ED-7E8C-FAE12E8A29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/>
            </a:lvl1pPr>
          </a:lstStyle>
          <a:p>
            <a:pPr>
              <a:defRPr/>
            </a:pPr>
            <a:fld id="{B8451D27-1BAA-4D07-844B-B4A3216481F2}" type="datetime1">
              <a:rPr lang="it-IT" altLang="it-IT"/>
              <a:pPr>
                <a:defRPr/>
              </a:pPr>
              <a:t>12/05/2023</a:t>
            </a:fld>
            <a:endParaRPr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82F8534-2EB1-A279-CCDD-4C3CF4CD9A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r>
              <a:rPr lang="it-IT" altLang="it-IT"/>
              <a:t>nnAttention U-net for Brain Tumor Segmentation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2A156F5-815D-29CC-D909-7780F09993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r>
              <a:rPr lang="it-IT" altLang="it-IT"/>
              <a:t>Pagina </a:t>
            </a:r>
            <a:fld id="{6F22A361-A9A1-4971-8A6F-1630ED12CF08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8224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73874124-CE9D-87F4-2EA7-9E2442307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A701A8A-48BE-8CC3-A34A-2C5B1802833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3750" y="442913"/>
            <a:ext cx="6083300" cy="787400"/>
          </a:xfrm>
        </p:spPr>
        <p:txBody>
          <a:bodyPr anchor="t"/>
          <a:lstStyle/>
          <a:p>
            <a:pPr algn="l" eaLnBrk="1" hangingPunct="1"/>
            <a:r>
              <a:rPr lang="it-IT" altLang="it-IT" sz="2400">
                <a:solidFill>
                  <a:schemeClr val="bg1"/>
                </a:solidFill>
              </a:rPr>
              <a:t>nnAttention U-net</a:t>
            </a:r>
            <a:br>
              <a:rPr lang="it-IT" altLang="it-IT" sz="2400">
                <a:solidFill>
                  <a:schemeClr val="bg1"/>
                </a:solidFill>
              </a:rPr>
            </a:br>
            <a:r>
              <a:rPr lang="it-IT" altLang="it-IT" sz="2400">
                <a:solidFill>
                  <a:schemeClr val="bg1"/>
                </a:solidFill>
              </a:rPr>
              <a:t>for Brain Tumor Segmentation</a:t>
            </a:r>
          </a:p>
        </p:txBody>
      </p:sp>
      <p:grpSp>
        <p:nvGrpSpPr>
          <p:cNvPr id="4100" name="Group 17">
            <a:extLst>
              <a:ext uri="{FF2B5EF4-FFF2-40B4-BE49-F238E27FC236}">
                <a16:creationId xmlns:a16="http://schemas.microsoft.com/office/drawing/2014/main" id="{F9AC9689-48AA-F886-A196-E2528D73836F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2759075"/>
            <a:ext cx="9145588" cy="4098925"/>
            <a:chOff x="0" y="1738"/>
            <a:chExt cx="5761" cy="2582"/>
          </a:xfrm>
        </p:grpSpPr>
        <p:pic>
          <p:nvPicPr>
            <p:cNvPr id="4105" name="Picture 15">
              <a:extLst>
                <a:ext uri="{FF2B5EF4-FFF2-40B4-BE49-F238E27FC236}">
                  <a16:creationId xmlns:a16="http://schemas.microsoft.com/office/drawing/2014/main" id="{8B437183-FC71-57FA-345F-48A9CE882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3">
              <a:extLst>
                <a:ext uri="{FF2B5EF4-FFF2-40B4-BE49-F238E27FC236}">
                  <a16:creationId xmlns:a16="http://schemas.microsoft.com/office/drawing/2014/main" id="{8ED46966-9329-FFFA-A17C-3747E425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6">
              <a:extLst>
                <a:ext uri="{FF2B5EF4-FFF2-40B4-BE49-F238E27FC236}">
                  <a16:creationId xmlns:a16="http://schemas.microsoft.com/office/drawing/2014/main" id="{D218B664-62C0-C1B9-40A7-B36F0F0D6E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1" name="Gruppo 5">
            <a:extLst>
              <a:ext uri="{FF2B5EF4-FFF2-40B4-BE49-F238E27FC236}">
                <a16:creationId xmlns:a16="http://schemas.microsoft.com/office/drawing/2014/main" id="{58BD86D7-BDB7-A762-FE19-678C6F4C3405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5056188"/>
            <a:ext cx="4537075" cy="1685925"/>
            <a:chOff x="4986046" y="4449415"/>
            <a:chExt cx="4050450" cy="1685062"/>
          </a:xfrm>
        </p:grpSpPr>
        <p:sp>
          <p:nvSpPr>
            <p:cNvPr id="4102" name="CasellaDiTesto 1">
              <a:extLst>
                <a:ext uri="{FF2B5EF4-FFF2-40B4-BE49-F238E27FC236}">
                  <a16:creationId xmlns:a16="http://schemas.microsoft.com/office/drawing/2014/main" id="{4A5A6DAB-CB27-9CED-7656-B95D11FDA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6046" y="5241925"/>
              <a:ext cx="1764196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600" b="1"/>
                <a:t>Advisor</a:t>
              </a:r>
              <a:endParaRPr lang="it-IT" altLang="it-IT" sz="1800" b="1"/>
            </a:p>
            <a:p>
              <a:r>
                <a:rPr lang="it-IT" altLang="it-IT" sz="1800"/>
                <a:t>Maria de Marsico</a:t>
              </a:r>
              <a:endParaRPr lang="it-IT" altLang="it-IT" sz="1600"/>
            </a:p>
          </p:txBody>
        </p:sp>
        <p:sp>
          <p:nvSpPr>
            <p:cNvPr id="4103" name="CasellaDiTesto 2">
              <a:extLst>
                <a:ext uri="{FF2B5EF4-FFF2-40B4-BE49-F238E27FC236}">
                  <a16:creationId xmlns:a16="http://schemas.microsoft.com/office/drawing/2014/main" id="{A7E630C2-BF6A-5B45-B59C-E18BD6A8A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0272" y="5241925"/>
              <a:ext cx="2016224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600" b="1"/>
                <a:t>External Advisors</a:t>
              </a:r>
            </a:p>
            <a:p>
              <a:r>
                <a:rPr lang="it-IT" altLang="it-IT" sz="1800"/>
                <a:t>Ilaria Gianoli Manuel Orlandi</a:t>
              </a:r>
            </a:p>
          </p:txBody>
        </p:sp>
        <p:sp>
          <p:nvSpPr>
            <p:cNvPr id="4104" name="CasellaDiTesto 4">
              <a:extLst>
                <a:ext uri="{FF2B5EF4-FFF2-40B4-BE49-F238E27FC236}">
                  <a16:creationId xmlns:a16="http://schemas.microsoft.com/office/drawing/2014/main" id="{9B8D9931-2C65-D162-ADB2-B0015DD59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144" y="4449415"/>
              <a:ext cx="2448272" cy="754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it-IT" altLang="it-IT" sz="1800"/>
                <a:t>Mattia Capparella</a:t>
              </a:r>
            </a:p>
            <a:p>
              <a:r>
                <a:rPr lang="it-IT" altLang="it-IT" sz="1600"/>
                <a:t>ID Number 1746513</a:t>
              </a:r>
            </a:p>
            <a:p>
              <a:endParaRPr lang="it-IT" altLang="it-IT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10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8BB0B6F9-D21D-65DD-6705-CBC14B27754E}"/>
              </a:ext>
            </a:extLst>
          </p:cNvPr>
          <p:cNvGrpSpPr/>
          <p:nvPr/>
        </p:nvGrpSpPr>
        <p:grpSpPr>
          <a:xfrm>
            <a:off x="323528" y="2204865"/>
            <a:ext cx="4032448" cy="2540024"/>
            <a:chOff x="323528" y="2204865"/>
            <a:chExt cx="4032448" cy="2540024"/>
          </a:xfrm>
        </p:grpSpPr>
        <p:pic>
          <p:nvPicPr>
            <p:cNvPr id="10" name="Immagine 9" descr="Immagine che contiene linea, testo, schermata, Parallelo&#10;&#10;Descrizione generata automaticamente">
              <a:extLst>
                <a:ext uri="{FF2B5EF4-FFF2-40B4-BE49-F238E27FC236}">
                  <a16:creationId xmlns:a16="http://schemas.microsoft.com/office/drawing/2014/main" id="{9C6F7C22-C629-6372-576A-01A5A0FE7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43"/>
            <a:stretch/>
          </p:blipFill>
          <p:spPr>
            <a:xfrm>
              <a:off x="371872" y="2204865"/>
              <a:ext cx="3984104" cy="2088232"/>
            </a:xfrm>
            <a:prstGeom prst="rect">
              <a:avLst/>
            </a:prstGeom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980ABBB-7E03-FAF4-8FAD-BFE7E77540C3}"/>
                </a:ext>
              </a:extLst>
            </p:cNvPr>
            <p:cNvSpPr txBox="1"/>
            <p:nvPr/>
          </p:nvSpPr>
          <p:spPr>
            <a:xfrm>
              <a:off x="323528" y="4437112"/>
              <a:ext cx="225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(a.1)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Swin</a:t>
              </a:r>
              <a:r>
                <a:rPr lang="it-IT" sz="1400" dirty="0">
                  <a:solidFill>
                    <a:srgbClr val="000000"/>
                  </a:solidFill>
                </a:rPr>
                <a:t>-Transformer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BEC78CD-09E8-7813-076A-1069AA949FD8}"/>
                </a:ext>
              </a:extLst>
            </p:cNvPr>
            <p:cNvSpPr txBox="1"/>
            <p:nvPr/>
          </p:nvSpPr>
          <p:spPr>
            <a:xfrm>
              <a:off x="2987824" y="4437112"/>
              <a:ext cx="9361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(a.2)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ViT</a:t>
              </a:r>
              <a:endParaRPr lang="it-IT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882ED3A3-5F71-8353-4982-D92A80AF4F0F}"/>
              </a:ext>
            </a:extLst>
          </p:cNvPr>
          <p:cNvGrpSpPr/>
          <p:nvPr/>
        </p:nvGrpSpPr>
        <p:grpSpPr>
          <a:xfrm>
            <a:off x="4860032" y="2509897"/>
            <a:ext cx="4083707" cy="2225013"/>
            <a:chOff x="4860032" y="2509897"/>
            <a:chExt cx="4083707" cy="2225013"/>
          </a:xfrm>
        </p:grpSpPr>
        <p:pic>
          <p:nvPicPr>
            <p:cNvPr id="6" name="Immagine 5" descr="Immagine che contiene schermata, Rettangolo, finestra&#10;&#10;Descrizione generata automaticamente">
              <a:extLst>
                <a:ext uri="{FF2B5EF4-FFF2-40B4-BE49-F238E27FC236}">
                  <a16:creationId xmlns:a16="http://schemas.microsoft.com/office/drawing/2014/main" id="{FD9D615A-3CF0-6CDA-90C1-02C4DEC2E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7"/>
            <a:stretch/>
          </p:blipFill>
          <p:spPr>
            <a:xfrm>
              <a:off x="4860032" y="2509897"/>
              <a:ext cx="4083707" cy="1567176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8F3CED5B-444B-816B-7DB5-6E519F66D9CE}"/>
                </a:ext>
              </a:extLst>
            </p:cNvPr>
            <p:cNvSpPr txBox="1"/>
            <p:nvPr/>
          </p:nvSpPr>
          <p:spPr>
            <a:xfrm>
              <a:off x="5773929" y="4427133"/>
              <a:ext cx="22559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dirty="0">
                  <a:solidFill>
                    <a:srgbClr val="000000"/>
                  </a:solidFill>
                </a:rPr>
                <a:t>(b)</a:t>
              </a:r>
              <a:r>
                <a:rPr lang="it-IT" sz="1400" dirty="0">
                  <a:solidFill>
                    <a:srgbClr val="000000"/>
                  </a:solidFill>
                </a:rPr>
                <a:t> </a:t>
              </a:r>
              <a:r>
                <a:rPr lang="it-IT" sz="1400" dirty="0" err="1">
                  <a:solidFill>
                    <a:srgbClr val="000000"/>
                  </a:solidFill>
                </a:rPr>
                <a:t>Shifted</a:t>
              </a:r>
              <a:r>
                <a:rPr lang="it-IT" sz="1400" dirty="0">
                  <a:solidFill>
                    <a:srgbClr val="000000"/>
                  </a:solidFill>
                </a:rPr>
                <a:t>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65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11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F2CACE-A9A3-E6F9-F0C6-08C7C6531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21" y="1760073"/>
            <a:ext cx="7996758" cy="333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1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12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4" name="Immagine 3" descr="Immagine che contiene diagramma, testo, Piano, schematico&#10;&#10;Descrizione generata automaticamente">
            <a:extLst>
              <a:ext uri="{FF2B5EF4-FFF2-40B4-BE49-F238E27FC236}">
                <a16:creationId xmlns:a16="http://schemas.microsoft.com/office/drawing/2014/main" id="{688E8315-D655-41D7-0F2B-36AA2D197A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2"/>
          <a:stretch/>
        </p:blipFill>
        <p:spPr>
          <a:xfrm>
            <a:off x="246753" y="2130802"/>
            <a:ext cx="8650494" cy="25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5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13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15" name="Immagine 14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1CA3713-5C75-FE69-9CB8-0659D16E6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62" y="1775544"/>
            <a:ext cx="8776276" cy="330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7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14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4" name="Immagine 3" descr="Immagine che contiene testo, diagramma, design, schermata&#10;&#10;Descrizione generata automaticamente">
            <a:extLst>
              <a:ext uri="{FF2B5EF4-FFF2-40B4-BE49-F238E27FC236}">
                <a16:creationId xmlns:a16="http://schemas.microsoft.com/office/drawing/2014/main" id="{3BFAD2EA-8E18-3527-EA33-D8FCB0554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7" y="1503350"/>
            <a:ext cx="8441206" cy="38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96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15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lavagna, schermata&#10;&#10;Descrizione generata automaticamente">
            <a:extLst>
              <a:ext uri="{FF2B5EF4-FFF2-40B4-BE49-F238E27FC236}">
                <a16:creationId xmlns:a16="http://schemas.microsoft.com/office/drawing/2014/main" id="{B39CA281-6118-82DE-C2B7-7D5BCE92F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4" y="1484784"/>
            <a:ext cx="8006751" cy="36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26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16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Carattere, diagramma, linea&#10;&#10;Descrizione generata automaticamente">
            <a:extLst>
              <a:ext uri="{FF2B5EF4-FFF2-40B4-BE49-F238E27FC236}">
                <a16:creationId xmlns:a16="http://schemas.microsoft.com/office/drawing/2014/main" id="{846AEBE0-F5D6-3476-AB6A-C832D48AE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2338685"/>
            <a:ext cx="8458200" cy="21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17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6" name="Immagine 5" descr="Immagine che contiene diagramma, testo, design, schermata&#10;&#10;Descrizione generata automaticamente">
            <a:extLst>
              <a:ext uri="{FF2B5EF4-FFF2-40B4-BE49-F238E27FC236}">
                <a16:creationId xmlns:a16="http://schemas.microsoft.com/office/drawing/2014/main" id="{E450BC09-1882-2A6A-7847-5A84824D6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744"/>
            <a:ext cx="9144000" cy="47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4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data 3">
            <a:extLst>
              <a:ext uri="{FF2B5EF4-FFF2-40B4-BE49-F238E27FC236}">
                <a16:creationId xmlns:a16="http://schemas.microsoft.com/office/drawing/2014/main" id="{9B8292F6-CBDA-E9FD-75F0-B36DAB85FFA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7E3B0B-DB4C-41AF-9EC4-C186560DCD71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10243" name="Segnaposto piè di pagina 4">
            <a:extLst>
              <a:ext uri="{FF2B5EF4-FFF2-40B4-BE49-F238E27FC236}">
                <a16:creationId xmlns:a16="http://schemas.microsoft.com/office/drawing/2014/main" id="{C9B8F0B8-F0D3-CA9B-DFA5-916B0CBA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0244" name="Segnaposto numero diapositiva 5">
            <a:extLst>
              <a:ext uri="{FF2B5EF4-FFF2-40B4-BE49-F238E27FC236}">
                <a16:creationId xmlns:a16="http://schemas.microsoft.com/office/drawing/2014/main" id="{574F413A-2956-7C6D-313C-CBE786C6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83F64888-5FC8-4DD9-AEE1-0DCC84BBF39F}" type="slidenum">
              <a:rPr lang="it-IT" altLang="it-IT" sz="1100" smtClean="0"/>
              <a:pPr/>
              <a:t>18</a:t>
            </a:fld>
            <a:endParaRPr lang="it-IT" altLang="it-IT" sz="1100"/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0EDE714C-7A75-2183-4E2F-A1C290A80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Methodology</a:t>
            </a:r>
          </a:p>
        </p:txBody>
      </p:sp>
      <p:sp>
        <p:nvSpPr>
          <p:cNvPr id="10246" name="Text Box 8">
            <a:extLst>
              <a:ext uri="{FF2B5EF4-FFF2-40B4-BE49-F238E27FC236}">
                <a16:creationId xmlns:a16="http://schemas.microsoft.com/office/drawing/2014/main" id="{5621EADC-FC00-2BB7-3CAE-EFE686F5D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397D14B-48E2-A20D-268F-27BFE9300498}"/>
              </a:ext>
            </a:extLst>
          </p:cNvPr>
          <p:cNvGrpSpPr/>
          <p:nvPr/>
        </p:nvGrpSpPr>
        <p:grpSpPr>
          <a:xfrm>
            <a:off x="971600" y="2018878"/>
            <a:ext cx="7416800" cy="3312368"/>
            <a:chOff x="611560" y="2408688"/>
            <a:chExt cx="7920882" cy="3484893"/>
          </a:xfrm>
        </p:grpSpPr>
        <p:pic>
          <p:nvPicPr>
            <p:cNvPr id="3" name="Immagine 2" descr="Immagine che contiene Elementi grafici, design&#10;&#10;Descrizione generata automaticamente">
              <a:extLst>
                <a:ext uri="{FF2B5EF4-FFF2-40B4-BE49-F238E27FC236}">
                  <a16:creationId xmlns:a16="http://schemas.microsoft.com/office/drawing/2014/main" id="{1A6492BA-7EBF-87CB-B860-47CA07441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2408688"/>
              <a:ext cx="3600000" cy="892968"/>
            </a:xfrm>
            <a:prstGeom prst="rect">
              <a:avLst/>
            </a:prstGeom>
          </p:spPr>
        </p:pic>
        <p:pic>
          <p:nvPicPr>
            <p:cNvPr id="5" name="Immagine 4" descr="Immagine che contiene schermata, nero, oscurità&#10;&#10;Descrizione generata automaticamente">
              <a:extLst>
                <a:ext uri="{FF2B5EF4-FFF2-40B4-BE49-F238E27FC236}">
                  <a16:creationId xmlns:a16="http://schemas.microsoft.com/office/drawing/2014/main" id="{4BE4081B-A167-A49E-6BB3-133EB00D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287462"/>
              <a:ext cx="3600000" cy="447504"/>
            </a:xfrm>
            <a:prstGeom prst="rect">
              <a:avLst/>
            </a:prstGeom>
          </p:spPr>
        </p:pic>
        <p:pic>
          <p:nvPicPr>
            <p:cNvPr id="7" name="Immagine 6" descr="Immagine che contiene Carattere, Elementi grafici, logo, grafica&#10;&#10;Descrizione generata automaticamente">
              <a:extLst>
                <a:ext uri="{FF2B5EF4-FFF2-40B4-BE49-F238E27FC236}">
                  <a16:creationId xmlns:a16="http://schemas.microsoft.com/office/drawing/2014/main" id="{822FA899-1006-C91A-B9AF-0B6C10A09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442" y="4503163"/>
              <a:ext cx="3600000" cy="1390418"/>
            </a:xfrm>
            <a:prstGeom prst="rect">
              <a:avLst/>
            </a:prstGeom>
          </p:spPr>
        </p:pic>
        <p:pic>
          <p:nvPicPr>
            <p:cNvPr id="9" name="Immagine 8" descr="Immagine che contiene testo, Carattere, Elementi grafici, logo&#10;&#10;Descrizione generata automaticamente">
              <a:extLst>
                <a:ext uri="{FF2B5EF4-FFF2-40B4-BE49-F238E27FC236}">
                  <a16:creationId xmlns:a16="http://schemas.microsoft.com/office/drawing/2014/main" id="{80BE459B-5FCA-D14F-8C49-57454CBEB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442" y="3319664"/>
              <a:ext cx="3600000" cy="6499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data 3">
            <a:extLst>
              <a:ext uri="{FF2B5EF4-FFF2-40B4-BE49-F238E27FC236}">
                <a16:creationId xmlns:a16="http://schemas.microsoft.com/office/drawing/2014/main" id="{E02C8F22-83E8-4B08-82C9-0C869E250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7C379C-86A5-4DFA-9CF6-E11CBC122C51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12291" name="Segnaposto piè di pagina 4">
            <a:extLst>
              <a:ext uri="{FF2B5EF4-FFF2-40B4-BE49-F238E27FC236}">
                <a16:creationId xmlns:a16="http://schemas.microsoft.com/office/drawing/2014/main" id="{F88D0E47-4290-0A2B-CE09-425D20C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2292" name="Segnaposto numero diapositiva 5">
            <a:extLst>
              <a:ext uri="{FF2B5EF4-FFF2-40B4-BE49-F238E27FC236}">
                <a16:creationId xmlns:a16="http://schemas.microsoft.com/office/drawing/2014/main" id="{3FFF66E5-915D-C40F-CCBC-1ACDE4A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CC9F9EC-B6A8-4331-B4E4-2C3E89718227}" type="slidenum">
              <a:rPr lang="it-IT" altLang="it-IT" sz="1100" smtClean="0"/>
              <a:pPr/>
              <a:t>19</a:t>
            </a:fld>
            <a:endParaRPr lang="it-IT" altLang="it-IT" sz="1100"/>
          </a:p>
        </p:txBody>
      </p:sp>
      <p:sp>
        <p:nvSpPr>
          <p:cNvPr id="12293" name="Rectangle 14">
            <a:extLst>
              <a:ext uri="{FF2B5EF4-FFF2-40B4-BE49-F238E27FC236}">
                <a16:creationId xmlns:a16="http://schemas.microsoft.com/office/drawing/2014/main" id="{62C6EAD6-3CD8-60DF-0398-38D8D7290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Results</a:t>
            </a:r>
          </a:p>
        </p:txBody>
      </p:sp>
      <p:sp>
        <p:nvSpPr>
          <p:cNvPr id="12294" name="Rectangle 18">
            <a:extLst>
              <a:ext uri="{FF2B5EF4-FFF2-40B4-BE49-F238E27FC236}">
                <a16:creationId xmlns:a16="http://schemas.microsoft.com/office/drawing/2014/main" id="{1CDB2825-8143-B121-0F7E-FA934B26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62FE120B-2C1D-B23C-80AE-B91D6590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40A44FAC-B888-C348-8967-ADC1CA631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9" y="1444625"/>
            <a:ext cx="8636801" cy="45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2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2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/>
              <a:t>Introduction</a:t>
            </a: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2376CCC-4DEF-205B-42C7-EBE2E4279994}"/>
              </a:ext>
            </a:extLst>
          </p:cNvPr>
          <p:cNvGrpSpPr>
            <a:grpSpLocks noChangeAspect="1"/>
          </p:cNvGrpSpPr>
          <p:nvPr/>
        </p:nvGrpSpPr>
        <p:grpSpPr>
          <a:xfrm>
            <a:off x="1096773" y="2708920"/>
            <a:ext cx="6950454" cy="1080000"/>
            <a:chOff x="1673238" y="2514600"/>
            <a:chExt cx="2942356" cy="457200"/>
          </a:xfrm>
        </p:grpSpPr>
        <p:pic>
          <p:nvPicPr>
            <p:cNvPr id="3" name="Elemento grafico 2">
              <a:extLst>
                <a:ext uri="{FF2B5EF4-FFF2-40B4-BE49-F238E27FC236}">
                  <a16:creationId xmlns:a16="http://schemas.microsoft.com/office/drawing/2014/main" id="{85B6BC72-4B09-37A3-319B-87D938752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73238" y="2514600"/>
              <a:ext cx="457200" cy="457200"/>
            </a:xfrm>
            <a:prstGeom prst="rect">
              <a:avLst/>
            </a:prstGeom>
          </p:spPr>
        </p:pic>
        <p:pic>
          <p:nvPicPr>
            <p:cNvPr id="5" name="Elemento grafico 4">
              <a:extLst>
                <a:ext uri="{FF2B5EF4-FFF2-40B4-BE49-F238E27FC236}">
                  <a16:creationId xmlns:a16="http://schemas.microsoft.com/office/drawing/2014/main" id="{3CF2D79A-EA9C-7280-8757-93826DB9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15816" y="2514600"/>
              <a:ext cx="457200" cy="457200"/>
            </a:xfrm>
            <a:prstGeom prst="rect">
              <a:avLst/>
            </a:prstGeom>
          </p:spPr>
        </p:pic>
        <p:pic>
          <p:nvPicPr>
            <p:cNvPr id="7" name="Elemento grafico 6">
              <a:extLst>
                <a:ext uri="{FF2B5EF4-FFF2-40B4-BE49-F238E27FC236}">
                  <a16:creationId xmlns:a16="http://schemas.microsoft.com/office/drawing/2014/main" id="{A7D4235A-928E-C33F-D49F-EFB903892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8394" y="2514600"/>
              <a:ext cx="457200" cy="457200"/>
            </a:xfrm>
            <a:prstGeom prst="rect">
              <a:avLst/>
            </a:prstGeom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848AB9A-B16C-46C7-F0EB-D9B71D21D79C}"/>
              </a:ext>
            </a:extLst>
          </p:cNvPr>
          <p:cNvSpPr txBox="1"/>
          <p:nvPr/>
        </p:nvSpPr>
        <p:spPr>
          <a:xfrm>
            <a:off x="2942338" y="1580827"/>
            <a:ext cx="3259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000000"/>
                </a:solidFill>
              </a:rPr>
              <a:t>COMPUTER VISION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12797F-6444-6273-0F64-9BA7F191D7C1}"/>
              </a:ext>
            </a:extLst>
          </p:cNvPr>
          <p:cNvSpPr txBox="1"/>
          <p:nvPr/>
        </p:nvSpPr>
        <p:spPr>
          <a:xfrm>
            <a:off x="507556" y="3806142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CLASSIFICATION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53479B-B897-38AB-96C7-A6B7BE4BFF8E}"/>
              </a:ext>
            </a:extLst>
          </p:cNvPr>
          <p:cNvSpPr txBox="1"/>
          <p:nvPr/>
        </p:nvSpPr>
        <p:spPr>
          <a:xfrm>
            <a:off x="3442782" y="3782985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DETECTION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F0581BE-42A6-883E-EDAA-7B9ECD0FB6B9}"/>
              </a:ext>
            </a:extLst>
          </p:cNvPr>
          <p:cNvSpPr txBox="1"/>
          <p:nvPr/>
        </p:nvSpPr>
        <p:spPr>
          <a:xfrm>
            <a:off x="6376483" y="3806142"/>
            <a:ext cx="2258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00000"/>
                </a:solidFill>
              </a:rPr>
              <a:t>SEGMENTATION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data 3">
            <a:extLst>
              <a:ext uri="{FF2B5EF4-FFF2-40B4-BE49-F238E27FC236}">
                <a16:creationId xmlns:a16="http://schemas.microsoft.com/office/drawing/2014/main" id="{E02C8F22-83E8-4B08-82C9-0C869E250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7C379C-86A5-4DFA-9CF6-E11CBC122C51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12291" name="Segnaposto piè di pagina 4">
            <a:extLst>
              <a:ext uri="{FF2B5EF4-FFF2-40B4-BE49-F238E27FC236}">
                <a16:creationId xmlns:a16="http://schemas.microsoft.com/office/drawing/2014/main" id="{F88D0E47-4290-0A2B-CE09-425D20C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2292" name="Segnaposto numero diapositiva 5">
            <a:extLst>
              <a:ext uri="{FF2B5EF4-FFF2-40B4-BE49-F238E27FC236}">
                <a16:creationId xmlns:a16="http://schemas.microsoft.com/office/drawing/2014/main" id="{3FFF66E5-915D-C40F-CCBC-1ACDE4A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CC9F9EC-B6A8-4331-B4E4-2C3E89718227}" type="slidenum">
              <a:rPr lang="it-IT" altLang="it-IT" sz="1100" smtClean="0"/>
              <a:pPr/>
              <a:t>20</a:t>
            </a:fld>
            <a:endParaRPr lang="it-IT" altLang="it-IT" sz="1100"/>
          </a:p>
        </p:txBody>
      </p:sp>
      <p:sp>
        <p:nvSpPr>
          <p:cNvPr id="12293" name="Rectangle 14">
            <a:extLst>
              <a:ext uri="{FF2B5EF4-FFF2-40B4-BE49-F238E27FC236}">
                <a16:creationId xmlns:a16="http://schemas.microsoft.com/office/drawing/2014/main" id="{62C6EAD6-3CD8-60DF-0398-38D8D7290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Results</a:t>
            </a:r>
          </a:p>
        </p:txBody>
      </p:sp>
      <p:sp>
        <p:nvSpPr>
          <p:cNvPr id="12294" name="Rectangle 18">
            <a:extLst>
              <a:ext uri="{FF2B5EF4-FFF2-40B4-BE49-F238E27FC236}">
                <a16:creationId xmlns:a16="http://schemas.microsoft.com/office/drawing/2014/main" id="{1CDB2825-8143-B121-0F7E-FA934B26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62FE120B-2C1D-B23C-80AE-B91D6590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pic>
        <p:nvPicPr>
          <p:cNvPr id="12306" name="Immagine 1230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48C6ACA-6898-295F-DF43-70F71B54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26" y="1471654"/>
            <a:ext cx="8660748" cy="45496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data 3">
            <a:extLst>
              <a:ext uri="{FF2B5EF4-FFF2-40B4-BE49-F238E27FC236}">
                <a16:creationId xmlns:a16="http://schemas.microsoft.com/office/drawing/2014/main" id="{E02C8F22-83E8-4B08-82C9-0C869E2508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7C379C-86A5-4DFA-9CF6-E11CBC122C51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12291" name="Segnaposto piè di pagina 4">
            <a:extLst>
              <a:ext uri="{FF2B5EF4-FFF2-40B4-BE49-F238E27FC236}">
                <a16:creationId xmlns:a16="http://schemas.microsoft.com/office/drawing/2014/main" id="{F88D0E47-4290-0A2B-CE09-425D20CB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2292" name="Segnaposto numero diapositiva 5">
            <a:extLst>
              <a:ext uri="{FF2B5EF4-FFF2-40B4-BE49-F238E27FC236}">
                <a16:creationId xmlns:a16="http://schemas.microsoft.com/office/drawing/2014/main" id="{3FFF66E5-915D-C40F-CCBC-1ACDE4A1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CC9F9EC-B6A8-4331-B4E4-2C3E89718227}" type="slidenum">
              <a:rPr lang="it-IT" altLang="it-IT" sz="1100" smtClean="0"/>
              <a:pPr/>
              <a:t>21</a:t>
            </a:fld>
            <a:endParaRPr lang="it-IT" altLang="it-IT" sz="1100"/>
          </a:p>
        </p:txBody>
      </p:sp>
      <p:sp>
        <p:nvSpPr>
          <p:cNvPr id="12293" name="Rectangle 14">
            <a:extLst>
              <a:ext uri="{FF2B5EF4-FFF2-40B4-BE49-F238E27FC236}">
                <a16:creationId xmlns:a16="http://schemas.microsoft.com/office/drawing/2014/main" id="{62C6EAD6-3CD8-60DF-0398-38D8D7290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Results</a:t>
            </a:r>
          </a:p>
        </p:txBody>
      </p:sp>
      <p:sp>
        <p:nvSpPr>
          <p:cNvPr id="12294" name="Rectangle 18">
            <a:extLst>
              <a:ext uri="{FF2B5EF4-FFF2-40B4-BE49-F238E27FC236}">
                <a16:creationId xmlns:a16="http://schemas.microsoft.com/office/drawing/2014/main" id="{1CDB2825-8143-B121-0F7E-FA934B26B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-349250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sp>
        <p:nvSpPr>
          <p:cNvPr id="12295" name="Text Box 19">
            <a:extLst>
              <a:ext uri="{FF2B5EF4-FFF2-40B4-BE49-F238E27FC236}">
                <a16:creationId xmlns:a16="http://schemas.microsoft.com/office/drawing/2014/main" id="{62FE120B-2C1D-B23C-80AE-B91D65909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  <p:grpSp>
        <p:nvGrpSpPr>
          <p:cNvPr id="12298" name="Gruppo 12297">
            <a:extLst>
              <a:ext uri="{FF2B5EF4-FFF2-40B4-BE49-F238E27FC236}">
                <a16:creationId xmlns:a16="http://schemas.microsoft.com/office/drawing/2014/main" id="{BB7A875D-C2BC-0EE2-7E16-0283E86DD817}"/>
              </a:ext>
            </a:extLst>
          </p:cNvPr>
          <p:cNvGrpSpPr>
            <a:grpSpLocks noChangeAspect="1"/>
          </p:cNvGrpSpPr>
          <p:nvPr/>
        </p:nvGrpSpPr>
        <p:grpSpPr>
          <a:xfrm>
            <a:off x="1087733" y="1521288"/>
            <a:ext cx="6968534" cy="4500000"/>
            <a:chOff x="1219200" y="1575504"/>
            <a:chExt cx="6634046" cy="4280282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69B44ACA-1991-AA3F-BF71-87D0A6892AF4}"/>
                </a:ext>
              </a:extLst>
            </p:cNvPr>
            <p:cNvGrpSpPr/>
            <p:nvPr/>
          </p:nvGrpSpPr>
          <p:grpSpPr>
            <a:xfrm>
              <a:off x="1219200" y="1575504"/>
              <a:ext cx="1548930" cy="1904018"/>
              <a:chOff x="1219200" y="1575504"/>
              <a:chExt cx="1548930" cy="1904018"/>
            </a:xfrm>
          </p:grpSpPr>
          <p:pic>
            <p:nvPicPr>
              <p:cNvPr id="5" name="Immagine 4" descr="Immagine che contiene disegno, schizzo, arte, Arte bambini&#10;&#10;Descrizione generata automaticamente">
                <a:extLst>
                  <a:ext uri="{FF2B5EF4-FFF2-40B4-BE49-F238E27FC236}">
                    <a16:creationId xmlns:a16="http://schemas.microsoft.com/office/drawing/2014/main" id="{F93AF7F6-CF26-C68F-86B0-8042548D0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1" y="1575504"/>
                <a:ext cx="1548929" cy="1548927"/>
              </a:xfrm>
              <a:prstGeom prst="rect">
                <a:avLst/>
              </a:prstGeom>
            </p:spPr>
          </p:pic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5AF4E321-54DF-6F83-8B2A-94889C6EC46B}"/>
                  </a:ext>
                </a:extLst>
              </p:cNvPr>
              <p:cNvSpPr txBox="1"/>
              <p:nvPr/>
            </p:nvSpPr>
            <p:spPr>
              <a:xfrm>
                <a:off x="1219200" y="3140968"/>
                <a:ext cx="1548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>
                    <a:solidFill>
                      <a:srgbClr val="000000"/>
                    </a:solidFill>
                  </a:rPr>
                  <a:t>Ground truth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F88B8F67-1402-C483-45B2-ACEB47845426}"/>
                </a:ext>
              </a:extLst>
            </p:cNvPr>
            <p:cNvGrpSpPr/>
            <p:nvPr/>
          </p:nvGrpSpPr>
          <p:grpSpPr>
            <a:xfrm>
              <a:off x="3779912" y="1577813"/>
              <a:ext cx="1561096" cy="1901709"/>
              <a:chOff x="3779912" y="1577813"/>
              <a:chExt cx="1561096" cy="1901709"/>
            </a:xfrm>
          </p:grpSpPr>
          <p:pic>
            <p:nvPicPr>
              <p:cNvPr id="13" name="Immagine 12" descr="Immagine che contiene disegno, cartone animato, arte&#10;&#10;Descrizione generata automaticamente">
                <a:extLst>
                  <a:ext uri="{FF2B5EF4-FFF2-40B4-BE49-F238E27FC236}">
                    <a16:creationId xmlns:a16="http://schemas.microsoft.com/office/drawing/2014/main" id="{02B01CA7-BEC7-D0A5-A4F1-A2452518C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388" y="1577813"/>
                <a:ext cx="1546620" cy="1546618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1505AD18-3944-0867-BB60-26EB13EA0C1D}"/>
                  </a:ext>
                </a:extLst>
              </p:cNvPr>
              <p:cNvSpPr txBox="1"/>
              <p:nvPr/>
            </p:nvSpPr>
            <p:spPr>
              <a:xfrm>
                <a:off x="3779912" y="3140968"/>
                <a:ext cx="1548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 err="1">
                    <a:solidFill>
                      <a:srgbClr val="000000"/>
                    </a:solidFill>
                  </a:rPr>
                  <a:t>SegResNet</a:t>
                </a:r>
                <a:endParaRPr lang="it-IT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A9E5F67D-BEAD-3B1A-A918-1318D44958E2}"/>
                </a:ext>
              </a:extLst>
            </p:cNvPr>
            <p:cNvGrpSpPr/>
            <p:nvPr/>
          </p:nvGrpSpPr>
          <p:grpSpPr>
            <a:xfrm>
              <a:off x="6300192" y="1577813"/>
              <a:ext cx="1548929" cy="1870932"/>
              <a:chOff x="6300192" y="1577813"/>
              <a:chExt cx="1548929" cy="1870932"/>
            </a:xfrm>
          </p:grpSpPr>
          <p:pic>
            <p:nvPicPr>
              <p:cNvPr id="15" name="Immagine 14" descr="Immagine che contiene disegno, cartone animato, cerchio, schizzo&#10;&#10;Descrizione generata automaticamente">
                <a:extLst>
                  <a:ext uri="{FF2B5EF4-FFF2-40B4-BE49-F238E27FC236}">
                    <a16:creationId xmlns:a16="http://schemas.microsoft.com/office/drawing/2014/main" id="{5B96C763-2C4E-D30D-2D95-4DDFA0CD9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0192" y="1577813"/>
                <a:ext cx="1548929" cy="1548927"/>
              </a:xfrm>
              <a:prstGeom prst="rect">
                <a:avLst/>
              </a:prstGeom>
            </p:spPr>
          </p:pic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1411DAB-9670-A961-A0F6-4C6B3875FF52}"/>
                  </a:ext>
                </a:extLst>
              </p:cNvPr>
              <p:cNvSpPr txBox="1"/>
              <p:nvPr/>
            </p:nvSpPr>
            <p:spPr>
              <a:xfrm>
                <a:off x="6300192" y="3140968"/>
                <a:ext cx="1548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 err="1">
                    <a:solidFill>
                      <a:srgbClr val="000000"/>
                    </a:solidFill>
                  </a:rPr>
                  <a:t>SegResNet</a:t>
                </a:r>
                <a:r>
                  <a:rPr lang="it-IT" sz="1400" dirty="0">
                    <a:solidFill>
                      <a:srgbClr val="000000"/>
                    </a:solidFill>
                  </a:rPr>
                  <a:t>-VAE</a:t>
                </a:r>
                <a:endParaRPr lang="it-IT" sz="15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288" name="Gruppo 12287">
              <a:extLst>
                <a:ext uri="{FF2B5EF4-FFF2-40B4-BE49-F238E27FC236}">
                  <a16:creationId xmlns:a16="http://schemas.microsoft.com/office/drawing/2014/main" id="{12A52888-02DC-B484-25E7-A64DCBF4FFD0}"/>
                </a:ext>
              </a:extLst>
            </p:cNvPr>
            <p:cNvGrpSpPr/>
            <p:nvPr/>
          </p:nvGrpSpPr>
          <p:grpSpPr>
            <a:xfrm>
              <a:off x="1219200" y="3968305"/>
              <a:ext cx="1552600" cy="1887481"/>
              <a:chOff x="1219200" y="3968305"/>
              <a:chExt cx="1552600" cy="1887481"/>
            </a:xfrm>
          </p:grpSpPr>
          <p:pic>
            <p:nvPicPr>
              <p:cNvPr id="17" name="Immagine 16" descr="Immagine che contiene disegno, schizzo, arte&#10;&#10;Descrizione generata automaticamente">
                <a:extLst>
                  <a:ext uri="{FF2B5EF4-FFF2-40B4-BE49-F238E27FC236}">
                    <a16:creationId xmlns:a16="http://schemas.microsoft.com/office/drawing/2014/main" id="{84562B16-15C4-FD5D-FEC2-CF0C00DA8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9200" y="3968305"/>
                <a:ext cx="1548929" cy="1548927"/>
              </a:xfrm>
              <a:prstGeom prst="rect">
                <a:avLst/>
              </a:prstGeom>
            </p:spPr>
          </p:pic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3ECB45C6-F4BD-2931-7E70-6076D6D2F7E8}"/>
                  </a:ext>
                </a:extLst>
              </p:cNvPr>
              <p:cNvSpPr txBox="1"/>
              <p:nvPr/>
            </p:nvSpPr>
            <p:spPr>
              <a:xfrm>
                <a:off x="1222871" y="5517232"/>
                <a:ext cx="1548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 err="1">
                    <a:solidFill>
                      <a:srgbClr val="000000"/>
                    </a:solidFill>
                  </a:rPr>
                  <a:t>SwinUNETR</a:t>
                </a:r>
                <a:endParaRPr lang="it-IT" sz="16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297" name="Gruppo 12296">
              <a:extLst>
                <a:ext uri="{FF2B5EF4-FFF2-40B4-BE49-F238E27FC236}">
                  <a16:creationId xmlns:a16="http://schemas.microsoft.com/office/drawing/2014/main" id="{2CC448C4-F074-26BB-54F4-5CFD4131D8F6}"/>
                </a:ext>
              </a:extLst>
            </p:cNvPr>
            <p:cNvGrpSpPr/>
            <p:nvPr/>
          </p:nvGrpSpPr>
          <p:grpSpPr>
            <a:xfrm>
              <a:off x="6301856" y="3968305"/>
              <a:ext cx="1551390" cy="1856704"/>
              <a:chOff x="6301856" y="3968305"/>
              <a:chExt cx="1551390" cy="1856704"/>
            </a:xfrm>
          </p:grpSpPr>
          <p:pic>
            <p:nvPicPr>
              <p:cNvPr id="19" name="Immagine 18" descr="Immagine che contiene disegno, schizzo, cerchio, cartone animato&#10;&#10;Descrizione generata automaticamente">
                <a:extLst>
                  <a:ext uri="{FF2B5EF4-FFF2-40B4-BE49-F238E27FC236}">
                    <a16:creationId xmlns:a16="http://schemas.microsoft.com/office/drawing/2014/main" id="{9E4F02DD-5B77-74C0-8AB6-44580BC19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1856" y="3968305"/>
                <a:ext cx="1548929" cy="1548927"/>
              </a:xfrm>
              <a:prstGeom prst="rect">
                <a:avLst/>
              </a:prstGeom>
            </p:spPr>
          </p:pic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50306787-6758-84C5-2C1A-C4ED1D455F6B}"/>
                  </a:ext>
                </a:extLst>
              </p:cNvPr>
              <p:cNvSpPr txBox="1"/>
              <p:nvPr/>
            </p:nvSpPr>
            <p:spPr>
              <a:xfrm>
                <a:off x="6304317" y="5517232"/>
                <a:ext cx="1548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 err="1">
                    <a:solidFill>
                      <a:srgbClr val="000000"/>
                    </a:solidFill>
                  </a:rPr>
                  <a:t>nnAttention</a:t>
                </a:r>
                <a:r>
                  <a:rPr lang="it-IT" sz="1400" dirty="0">
                    <a:solidFill>
                      <a:srgbClr val="000000"/>
                    </a:solidFill>
                  </a:rPr>
                  <a:t> </a:t>
                </a:r>
                <a:r>
                  <a:rPr lang="it-IT" sz="1400" dirty="0" err="1">
                    <a:solidFill>
                      <a:srgbClr val="000000"/>
                    </a:solidFill>
                  </a:rPr>
                  <a:t>UNet</a:t>
                </a:r>
                <a:endParaRPr lang="it-IT" sz="1400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289" name="Gruppo 12288">
              <a:extLst>
                <a:ext uri="{FF2B5EF4-FFF2-40B4-BE49-F238E27FC236}">
                  <a16:creationId xmlns:a16="http://schemas.microsoft.com/office/drawing/2014/main" id="{F7C658B6-0E77-31E9-C516-56B67D1BC60B}"/>
                </a:ext>
              </a:extLst>
            </p:cNvPr>
            <p:cNvGrpSpPr/>
            <p:nvPr/>
          </p:nvGrpSpPr>
          <p:grpSpPr>
            <a:xfrm>
              <a:off x="3779912" y="3968305"/>
              <a:ext cx="1561096" cy="1887481"/>
              <a:chOff x="3779912" y="3968305"/>
              <a:chExt cx="1561096" cy="1887481"/>
            </a:xfrm>
          </p:grpSpPr>
          <p:pic>
            <p:nvPicPr>
              <p:cNvPr id="11" name="Immagine 10" descr="Immagine che contiene disegno, schizzo, cartone animato, cerchio&#10;&#10;Descrizione generata automaticamente">
                <a:extLst>
                  <a:ext uri="{FF2B5EF4-FFF2-40B4-BE49-F238E27FC236}">
                    <a16:creationId xmlns:a16="http://schemas.microsoft.com/office/drawing/2014/main" id="{AFEC151D-E214-6AFC-9268-3FE0BFE2C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4388" y="3968305"/>
                <a:ext cx="1546620" cy="1546618"/>
              </a:xfrm>
              <a:prstGeom prst="rect">
                <a:avLst/>
              </a:prstGeom>
            </p:spPr>
          </p:pic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7B7F1AAE-D06F-EC8A-B8B2-58A1C60916B8}"/>
                  </a:ext>
                </a:extLst>
              </p:cNvPr>
              <p:cNvSpPr txBox="1"/>
              <p:nvPr/>
            </p:nvSpPr>
            <p:spPr>
              <a:xfrm>
                <a:off x="3779912" y="5517232"/>
                <a:ext cx="15489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 err="1">
                    <a:solidFill>
                      <a:srgbClr val="000000"/>
                    </a:solidFill>
                  </a:rPr>
                  <a:t>Attention</a:t>
                </a:r>
                <a:r>
                  <a:rPr lang="it-IT" sz="1600" dirty="0">
                    <a:solidFill>
                      <a:srgbClr val="000000"/>
                    </a:solidFill>
                  </a:rPr>
                  <a:t> </a:t>
                </a:r>
                <a:r>
                  <a:rPr lang="it-IT" sz="1600" dirty="0" err="1">
                    <a:solidFill>
                      <a:srgbClr val="000000"/>
                    </a:solidFill>
                  </a:rPr>
                  <a:t>UNet</a:t>
                </a:r>
                <a:endParaRPr lang="it-IT" sz="1600" dirty="0">
                  <a:solidFill>
                    <a:srgbClr val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563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data 3">
            <a:extLst>
              <a:ext uri="{FF2B5EF4-FFF2-40B4-BE49-F238E27FC236}">
                <a16:creationId xmlns:a16="http://schemas.microsoft.com/office/drawing/2014/main" id="{471C327A-BD23-D744-E10E-A1E4E678B2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45B0E0-DE25-48CD-8187-F3C7F6F409AE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14339" name="Segnaposto piè di pagina 4">
            <a:extLst>
              <a:ext uri="{FF2B5EF4-FFF2-40B4-BE49-F238E27FC236}">
                <a16:creationId xmlns:a16="http://schemas.microsoft.com/office/drawing/2014/main" id="{8BE14CCF-87B9-3ABD-0A07-C6FD8F26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4340" name="Segnaposto numero diapositiva 5">
            <a:extLst>
              <a:ext uri="{FF2B5EF4-FFF2-40B4-BE49-F238E27FC236}">
                <a16:creationId xmlns:a16="http://schemas.microsoft.com/office/drawing/2014/main" id="{0F821F54-DC69-A15C-5849-2E6F0FB6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717FA07C-BCBD-448F-BB50-F71173744B9E}" type="slidenum">
              <a:rPr lang="it-IT" altLang="it-IT" sz="1100" smtClean="0"/>
              <a:pPr/>
              <a:t>22</a:t>
            </a:fld>
            <a:endParaRPr lang="it-IT" altLang="it-IT" sz="11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17BE5AF4-6E25-1FFD-E870-0C98FCFF3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Review</a:t>
            </a:r>
          </a:p>
        </p:txBody>
      </p:sp>
      <p:sp>
        <p:nvSpPr>
          <p:cNvPr id="14342" name="Text Box 5">
            <a:extLst>
              <a:ext uri="{FF2B5EF4-FFF2-40B4-BE49-F238E27FC236}">
                <a16:creationId xmlns:a16="http://schemas.microsoft.com/office/drawing/2014/main" id="{AC4A8204-7080-943B-0EB0-4CACC43AC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776288"/>
            <a:ext cx="7404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it-IT" altLang="it-IT" sz="2200">
                <a:solidFill>
                  <a:srgbClr val="000000"/>
                </a:solidFill>
              </a:rPr>
              <a:t>Selezionare per scrivere o eliminare il sottotitolo</a:t>
            </a:r>
            <a:endParaRPr lang="it-IT" altLang="it-IT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>
            <a:extLst>
              <a:ext uri="{FF2B5EF4-FFF2-40B4-BE49-F238E27FC236}">
                <a16:creationId xmlns:a16="http://schemas.microsoft.com/office/drawing/2014/main" id="{F89A1DC9-32AC-0408-A5DC-3C63A8911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Thanks for the Attention</a:t>
            </a:r>
          </a:p>
        </p:txBody>
      </p:sp>
      <p:sp>
        <p:nvSpPr>
          <p:cNvPr id="15363" name="Segnaposto data 3">
            <a:extLst>
              <a:ext uri="{FF2B5EF4-FFF2-40B4-BE49-F238E27FC236}">
                <a16:creationId xmlns:a16="http://schemas.microsoft.com/office/drawing/2014/main" id="{22A169C9-90C6-47F1-AE7A-862A336BF2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A15356-ED8F-4F24-B378-AB8A159B9FFC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15364" name="Segnaposto piè di pagina 4">
            <a:extLst>
              <a:ext uri="{FF2B5EF4-FFF2-40B4-BE49-F238E27FC236}">
                <a16:creationId xmlns:a16="http://schemas.microsoft.com/office/drawing/2014/main" id="{D799EBD2-833D-41BB-8144-AD90D72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15365" name="Segnaposto numero diapositiva 5">
            <a:extLst>
              <a:ext uri="{FF2B5EF4-FFF2-40B4-BE49-F238E27FC236}">
                <a16:creationId xmlns:a16="http://schemas.microsoft.com/office/drawing/2014/main" id="{F73CC722-6CE0-2F8E-E583-5B26C844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FF544ACD-400E-42E7-80A3-F35D04085BFA}" type="slidenum">
              <a:rPr lang="it-IT" altLang="it-IT" sz="1100" smtClean="0"/>
              <a:pPr/>
              <a:t>23</a:t>
            </a:fld>
            <a:endParaRPr lang="it-IT" altLang="it-IT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3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26DF699-2154-2D7F-E1FD-6D2C05EAB1C5}"/>
              </a:ext>
            </a:extLst>
          </p:cNvPr>
          <p:cNvGrpSpPr>
            <a:grpSpLocks noChangeAspect="1"/>
          </p:cNvGrpSpPr>
          <p:nvPr/>
        </p:nvGrpSpPr>
        <p:grpSpPr>
          <a:xfrm>
            <a:off x="1778204" y="1953152"/>
            <a:ext cx="5130392" cy="2844000"/>
            <a:chOff x="2051720" y="1628800"/>
            <a:chExt cx="3528392" cy="1955946"/>
          </a:xfrm>
        </p:grpSpPr>
        <p:pic>
          <p:nvPicPr>
            <p:cNvPr id="3" name="Immagine 2" descr="Immagine che contiene Imaging medicale, radiologia, lastra dei raggi X&#10;&#10;Descrizione generata automaticamente">
              <a:extLst>
                <a:ext uri="{FF2B5EF4-FFF2-40B4-BE49-F238E27FC236}">
                  <a16:creationId xmlns:a16="http://schemas.microsoft.com/office/drawing/2014/main" id="{22B9AF07-2471-12D7-A6D6-F49D81ECD3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30" t="6858" r="59450"/>
            <a:stretch/>
          </p:blipFill>
          <p:spPr>
            <a:xfrm>
              <a:off x="2051720" y="1628800"/>
              <a:ext cx="1728192" cy="1955946"/>
            </a:xfrm>
            <a:prstGeom prst="rect">
              <a:avLst/>
            </a:prstGeom>
          </p:spPr>
        </p:pic>
        <p:pic>
          <p:nvPicPr>
            <p:cNvPr id="5" name="Immagine 4" descr="Immagine che contiene Imaging medicale, radiologia, lastra dei raggi X&#10;&#10;Descrizione generata automaticamente">
              <a:extLst>
                <a:ext uri="{FF2B5EF4-FFF2-40B4-BE49-F238E27FC236}">
                  <a16:creationId xmlns:a16="http://schemas.microsoft.com/office/drawing/2014/main" id="{AA9590B8-07DD-9195-5F09-7AE834B552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16" t="6858" r="-136"/>
            <a:stretch/>
          </p:blipFill>
          <p:spPr>
            <a:xfrm>
              <a:off x="3851920" y="1628800"/>
              <a:ext cx="1728192" cy="1955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4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data 4">
            <a:extLst>
              <a:ext uri="{FF2B5EF4-FFF2-40B4-BE49-F238E27FC236}">
                <a16:creationId xmlns:a16="http://schemas.microsoft.com/office/drawing/2014/main" id="{71765A47-F81D-ED19-AD12-9CA54E5A52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3EF1D73-FA2A-47D8-8A51-DA34ADCF152B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6147" name="Segnaposto piè di pagina 5">
            <a:extLst>
              <a:ext uri="{FF2B5EF4-FFF2-40B4-BE49-F238E27FC236}">
                <a16:creationId xmlns:a16="http://schemas.microsoft.com/office/drawing/2014/main" id="{8D82F97D-1807-2153-3926-9346D5CE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6148" name="Segnaposto numero diapositiva 6">
            <a:extLst>
              <a:ext uri="{FF2B5EF4-FFF2-40B4-BE49-F238E27FC236}">
                <a16:creationId xmlns:a16="http://schemas.microsoft.com/office/drawing/2014/main" id="{E8BAAE7B-9500-0E77-9A68-9B9171C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D0031A8B-4720-4115-A00D-CB10E797A4FC}" type="slidenum">
              <a:rPr lang="it-IT" altLang="it-IT" sz="1100" smtClean="0"/>
              <a:pPr/>
              <a:t>4</a:t>
            </a:fld>
            <a:endParaRPr lang="it-IT" altLang="it-IT" sz="11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1636EBAD-47B7-EAFD-180B-2864144EF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4813"/>
            <a:ext cx="7416800" cy="509587"/>
          </a:xfrm>
        </p:spPr>
        <p:txBody>
          <a:bodyPr/>
          <a:lstStyle/>
          <a:p>
            <a:pPr eaLnBrk="1" hangingPunct="1"/>
            <a:r>
              <a:rPr lang="it-IT" altLang="it-IT" dirty="0" err="1"/>
              <a:t>Introduction</a:t>
            </a:r>
            <a:endParaRPr lang="it-IT" altLang="it-IT" dirty="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E13AC70D-96D9-986D-8473-05A63C5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630238"/>
            <a:ext cx="184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/>
          </a:p>
        </p:txBody>
      </p:sp>
      <p:pic>
        <p:nvPicPr>
          <p:cNvPr id="3" name="Immagine 2" descr="Immagine che contiene Imaging medicale, radiologia, lastra dei raggi X&#10;&#10;Descrizione generata automaticamente">
            <a:extLst>
              <a:ext uri="{FF2B5EF4-FFF2-40B4-BE49-F238E27FC236}">
                <a16:creationId xmlns:a16="http://schemas.microsoft.com/office/drawing/2014/main" id="{22B9AF07-2471-12D7-A6D6-F49D81EC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9" y="1484784"/>
            <a:ext cx="8381181" cy="2099962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14B0AB-891A-3B77-C611-65C08CB281DA}"/>
              </a:ext>
            </a:extLst>
          </p:cNvPr>
          <p:cNvSpPr txBox="1"/>
          <p:nvPr/>
        </p:nvSpPr>
        <p:spPr>
          <a:xfrm>
            <a:off x="381409" y="4090714"/>
            <a:ext cx="85058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dark on T1 imaging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bright</a:t>
            </a:r>
            <a:r>
              <a:rPr lang="it-IT" sz="2400" dirty="0">
                <a:solidFill>
                  <a:srgbClr val="000000"/>
                </a:solidFill>
              </a:rPr>
              <a:t> on T2 imaging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000000"/>
                </a:solidFill>
              </a:rPr>
              <a:t>CSF </a:t>
            </a:r>
            <a:r>
              <a:rPr lang="it-IT" sz="2400" dirty="0" err="1">
                <a:solidFill>
                  <a:srgbClr val="000000"/>
                </a:solidFill>
              </a:rPr>
              <a:t>is</a:t>
            </a:r>
            <a:r>
              <a:rPr lang="it-IT" sz="2400" dirty="0">
                <a:solidFill>
                  <a:srgbClr val="000000"/>
                </a:solidFill>
              </a:rPr>
              <a:t> made dark and </a:t>
            </a:r>
            <a:r>
              <a:rPr lang="it-IT" sz="2400" dirty="0" err="1">
                <a:solidFill>
                  <a:srgbClr val="000000"/>
                </a:solidFill>
              </a:rPr>
              <a:t>abnormalities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remain</a:t>
            </a:r>
            <a:r>
              <a:rPr lang="it-IT" sz="2400" dirty="0">
                <a:solidFill>
                  <a:srgbClr val="000000"/>
                </a:solidFill>
              </a:rPr>
              <a:t> </a:t>
            </a:r>
            <a:r>
              <a:rPr lang="it-IT" sz="2400" dirty="0" err="1">
                <a:solidFill>
                  <a:srgbClr val="000000"/>
                </a:solidFill>
              </a:rPr>
              <a:t>bright</a:t>
            </a:r>
            <a:r>
              <a:rPr lang="it-IT" sz="2400" dirty="0">
                <a:solidFill>
                  <a:srgbClr val="000000"/>
                </a:solidFill>
              </a:rPr>
              <a:t> in FLAIR</a:t>
            </a:r>
          </a:p>
        </p:txBody>
      </p:sp>
    </p:spTree>
    <p:extLst>
      <p:ext uri="{BB962C8B-B14F-4D97-AF65-F5344CB8AC3E}">
        <p14:creationId xmlns:p14="http://schemas.microsoft.com/office/powerpoint/2010/main" val="65472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5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2B70330-49EA-3B2D-13DD-FC7684E9E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700" r="4336" b="20601"/>
          <a:stretch/>
        </p:blipFill>
        <p:spPr>
          <a:xfrm>
            <a:off x="1510953" y="1369945"/>
            <a:ext cx="6122093" cy="4118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6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6EFBFDE-3940-FDF7-0490-F3ED331E04AA}"/>
              </a:ext>
            </a:extLst>
          </p:cNvPr>
          <p:cNvGrpSpPr/>
          <p:nvPr/>
        </p:nvGrpSpPr>
        <p:grpSpPr>
          <a:xfrm>
            <a:off x="863600" y="1555879"/>
            <a:ext cx="7416800" cy="3746241"/>
            <a:chOff x="863600" y="1555879"/>
            <a:chExt cx="7416800" cy="3746241"/>
          </a:xfrm>
        </p:grpSpPr>
        <p:pic>
          <p:nvPicPr>
            <p:cNvPr id="6" name="Immagine 5" descr="Immagine che contiene testo, diagramma, schermata, design&#10;&#10;Descrizione generata automaticamente">
              <a:extLst>
                <a:ext uri="{FF2B5EF4-FFF2-40B4-BE49-F238E27FC236}">
                  <a16:creationId xmlns:a16="http://schemas.microsoft.com/office/drawing/2014/main" id="{1B5DD058-9A65-67F7-9968-F892ACAA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00" y="1555879"/>
              <a:ext cx="7416800" cy="3746241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A1C66B7-60EB-6136-0682-71055E0674C9}"/>
                </a:ext>
              </a:extLst>
            </p:cNvPr>
            <p:cNvSpPr txBox="1"/>
            <p:nvPr/>
          </p:nvSpPr>
          <p:spPr>
            <a:xfrm>
              <a:off x="6732240" y="2708920"/>
              <a:ext cx="1188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solidFill>
                    <a:srgbClr val="000000"/>
                  </a:solidFill>
                  <a:latin typeface="+mn-lt"/>
                </a:rPr>
                <a:t>3x160x192x128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4FDCF085-BE99-08C8-9049-34B3F8A53A83}"/>
                </a:ext>
              </a:extLst>
            </p:cNvPr>
            <p:cNvSpPr txBox="1"/>
            <p:nvPr/>
          </p:nvSpPr>
          <p:spPr>
            <a:xfrm>
              <a:off x="7020272" y="4149080"/>
              <a:ext cx="1188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solidFill>
                    <a:srgbClr val="000000"/>
                  </a:solidFill>
                  <a:latin typeface="+mn-lt"/>
                </a:rPr>
                <a:t>4x160x192x128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73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7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13" name="Immagine 12" descr="Immagine che contiene testo, schermata, Viso umano&#10;&#10;Descrizione generata automaticamente">
            <a:extLst>
              <a:ext uri="{FF2B5EF4-FFF2-40B4-BE49-F238E27FC236}">
                <a16:creationId xmlns:a16="http://schemas.microsoft.com/office/drawing/2014/main" id="{6D39DCF3-0AEA-CF9A-484D-0DA758BAF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25" y="856354"/>
            <a:ext cx="7042950" cy="2674246"/>
          </a:xfrm>
          <a:prstGeom prst="rect">
            <a:avLst/>
          </a:prstGeom>
        </p:spPr>
      </p:pic>
      <p:pic>
        <p:nvPicPr>
          <p:cNvPr id="15" name="Immagine 14" descr="Immagine che contiene testo, calligrafia, Carattere, bianco&#10;&#10;Descrizione generata automaticamente">
            <a:extLst>
              <a:ext uri="{FF2B5EF4-FFF2-40B4-BE49-F238E27FC236}">
                <a16:creationId xmlns:a16="http://schemas.microsoft.com/office/drawing/2014/main" id="{31FCCA9C-266E-7101-362A-4F2D4D12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9" y="3861048"/>
            <a:ext cx="5334462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6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8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 descr="Immagine che contiene schermata, quadrato, finestra, Rettangolo&#10;&#10;Descrizione generata automaticamente">
            <a:extLst>
              <a:ext uri="{FF2B5EF4-FFF2-40B4-BE49-F238E27FC236}">
                <a16:creationId xmlns:a16="http://schemas.microsoft.com/office/drawing/2014/main" id="{5FB20C73-AB01-2CB0-5EE4-27BB06194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11660"/>
            <a:ext cx="8064896" cy="44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data 3">
            <a:extLst>
              <a:ext uri="{FF2B5EF4-FFF2-40B4-BE49-F238E27FC236}">
                <a16:creationId xmlns:a16="http://schemas.microsoft.com/office/drawing/2014/main" id="{89F239C3-1771-5E40-418C-68B34C600A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582260-007F-4969-8198-F6C9C1A10CB4}" type="datetime1">
              <a:rPr lang="it-IT" altLang="it-IT" sz="1100"/>
              <a:pPr/>
              <a:t>12/05/2023</a:t>
            </a:fld>
            <a:endParaRPr lang="it-IT" altLang="it-IT" sz="1100"/>
          </a:p>
        </p:txBody>
      </p:sp>
      <p:sp>
        <p:nvSpPr>
          <p:cNvPr id="8195" name="Segnaposto piè di pagina 4">
            <a:extLst>
              <a:ext uri="{FF2B5EF4-FFF2-40B4-BE49-F238E27FC236}">
                <a16:creationId xmlns:a16="http://schemas.microsoft.com/office/drawing/2014/main" id="{33EE81AF-2BDE-6422-00EF-765BFCD8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nnAttention U-net for Brain Tumor Segmentation</a:t>
            </a:r>
          </a:p>
        </p:txBody>
      </p:sp>
      <p:sp>
        <p:nvSpPr>
          <p:cNvPr id="8196" name="Segnaposto numero diapositiva 5">
            <a:extLst>
              <a:ext uri="{FF2B5EF4-FFF2-40B4-BE49-F238E27FC236}">
                <a16:creationId xmlns:a16="http://schemas.microsoft.com/office/drawing/2014/main" id="{2384839B-14AF-3709-A337-B8EEF974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it-IT" altLang="it-IT" sz="1100"/>
              <a:t>Pagina </a:t>
            </a:r>
            <a:fld id="{A5A0298B-8610-43D9-B58F-136B4E052372}" type="slidenum">
              <a:rPr lang="it-IT" altLang="it-IT" sz="1100" smtClean="0"/>
              <a:pPr/>
              <a:t>9</a:t>
            </a:fld>
            <a:endParaRPr lang="it-IT" altLang="it-IT" sz="11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40621EC2-CD26-9DDE-5482-6088DF20F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6013" y="409575"/>
            <a:ext cx="7416800" cy="504825"/>
          </a:xfrm>
        </p:spPr>
        <p:txBody>
          <a:bodyPr/>
          <a:lstStyle/>
          <a:p>
            <a:pPr eaLnBrk="1" hangingPunct="1"/>
            <a:r>
              <a:rPr lang="it-IT" altLang="it-IT"/>
              <a:t>Literature Review</a:t>
            </a:r>
          </a:p>
        </p:txBody>
      </p:sp>
      <p:pic>
        <p:nvPicPr>
          <p:cNvPr id="8" name="Immagine 7" descr="Immagine che contiene diagramma, Piano, testo, Disegno tecnico&#10;&#10;Descrizione generata automaticamente">
            <a:extLst>
              <a:ext uri="{FF2B5EF4-FFF2-40B4-BE49-F238E27FC236}">
                <a16:creationId xmlns:a16="http://schemas.microsoft.com/office/drawing/2014/main" id="{23B5AA08-78D2-48A6-2426-3D54B16A9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914400"/>
            <a:ext cx="7704856" cy="443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09161"/>
      </p:ext>
    </p:extLst>
  </p:cSld>
  <p:clrMapOvr>
    <a:masterClrMapping/>
  </p:clrMapOvr>
</p:sld>
</file>

<file path=ppt/theme/theme1.xml><?xml version="1.0" encoding="utf-8"?>
<a:theme xmlns:a="http://schemas.openxmlformats.org/drawingml/2006/main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la sapienza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Marco:Applications:Microsoft Office 2004:Modelli:Modelli personali:la sapienza.pot</Template>
  <TotalTime>1145</TotalTime>
  <Words>515</Words>
  <Application>Microsoft Office PowerPoint</Application>
  <PresentationFormat>Presentazione su schermo (4:3)</PresentationFormat>
  <Paragraphs>149</Paragraphs>
  <Slides>23</Slides>
  <Notes>21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5" baseType="lpstr">
      <vt:lpstr>Arial</vt:lpstr>
      <vt:lpstr>la sapienza</vt:lpstr>
      <vt:lpstr>nnAttention U-net for Brain Tumor Segmentation</vt:lpstr>
      <vt:lpstr>Introduction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Methodology</vt:lpstr>
      <vt:lpstr>Results</vt:lpstr>
      <vt:lpstr>Results</vt:lpstr>
      <vt:lpstr>Results</vt:lpstr>
      <vt:lpstr>Review</vt:lpstr>
      <vt:lpstr>Thanks for the Attention</vt:lpstr>
    </vt:vector>
  </TitlesOfParts>
  <Manager/>
  <Company>- -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mattia capparella</cp:lastModifiedBy>
  <cp:revision>35</cp:revision>
  <dcterms:created xsi:type="dcterms:W3CDTF">2006-11-20T16:13:10Z</dcterms:created>
  <dcterms:modified xsi:type="dcterms:W3CDTF">2023-05-12T12:25:49Z</dcterms:modified>
  <cp:category/>
</cp:coreProperties>
</file>