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57" r:id="rId3"/>
    <p:sldId id="266" r:id="rId4"/>
    <p:sldId id="267" r:id="rId5"/>
    <p:sldId id="258" r:id="rId6"/>
    <p:sldId id="268" r:id="rId7"/>
    <p:sldId id="274" r:id="rId8"/>
    <p:sldId id="269" r:id="rId9"/>
    <p:sldId id="272" r:id="rId10"/>
    <p:sldId id="275" r:id="rId11"/>
    <p:sldId id="273" r:id="rId12"/>
    <p:sldId id="270" r:id="rId13"/>
    <p:sldId id="271" r:id="rId14"/>
    <p:sldId id="260" r:id="rId15"/>
    <p:sldId id="259" r:id="rId16"/>
    <p:sldId id="264" r:id="rId17"/>
    <p:sldId id="265" r:id="rId1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4242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0" autoAdjust="0"/>
    <p:restoredTop sz="78333" autoAdjust="0"/>
  </p:normalViewPr>
  <p:slideViewPr>
    <p:cSldViewPr>
      <p:cViewPr>
        <p:scale>
          <a:sx n="89" d="100"/>
          <a:sy n="89" d="100"/>
        </p:scale>
        <p:origin x="1411" y="3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CE204F-0B0E-8253-9042-2CA718CCA6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ED8D7C-E2AE-80AE-A7E3-1CF7FB5F36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CFFA3-A44D-D7E0-8DC6-4BA1029079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3943D86-496E-2B8D-F197-222544D4DD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90BE10-2949-40E5-93A7-96CF286474E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2F0C7F-F4A5-ED53-868C-C615567C78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C540E8-356C-9055-A313-272A58ABAF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454D2C3-2510-4D03-B472-6891088654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D535CA8-35B4-F3DF-86D5-567BF5663C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9DB7E42-BDD8-473C-8C72-3E57C9D50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F17E667-9585-BE4B-DEA1-F7A99707A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46A100-CE4F-444A-B2FF-C030896C0F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9F273A5-D4B2-CBFA-3240-FB6AB2BFA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F795FB-3D01-4CBF-98CA-EE22732EF04E}" type="slidenum">
              <a:rPr lang="it-IT" altLang="it-IT" sz="120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274C35E-5258-C764-693C-C053F0036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38F14AC-BE81-CE28-208D-BD71AC9BD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https://lightning.ai/docs/pytorch/stable/notebooks/course_UvA-DL/05-transformers-and-MH-attention.html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http://jalammar.github.io/illustrated-transformer/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https://lilianweng.github.io/posts/2020-04-07-the-transformer-family/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https://blogs.nvidia.com/blog/2022/03/25/what-is-a-transformer-model/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https://en.wikipedia.org/wiki/Vision_transformer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https://lightning.ai/docs/pytorch/stable/notebooks/course_UvA-DL/11-vision-transformer.html</a:t>
            </a:r>
          </a:p>
        </p:txBody>
      </p:sp>
    </p:spTree>
    <p:extLst>
      <p:ext uri="{BB962C8B-B14F-4D97-AF65-F5344CB8AC3E}">
        <p14:creationId xmlns:p14="http://schemas.microsoft.com/office/powerpoint/2010/main" val="354554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329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5338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214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867AC4A-72F5-A71C-1BDC-0D4107F0A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EFC42D-DB85-49FB-AA41-AE1E1C024590}" type="slidenum">
              <a:rPr lang="it-IT" altLang="it-IT" sz="1200">
                <a:solidFill>
                  <a:schemeClr val="tx1"/>
                </a:solidFill>
              </a:rPr>
              <a:pPr/>
              <a:t>14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2710E2-F673-2DB7-8771-6B6EB529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F00C6DD-BA99-872D-B333-75A0A994A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ED599A5-AF43-5157-205A-C0B18291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2D549-ED99-4100-B7A6-8EA4C5369BD1}" type="slidenum">
              <a:rPr lang="it-IT" altLang="it-IT" sz="1200">
                <a:solidFill>
                  <a:schemeClr val="tx1"/>
                </a:solidFill>
              </a:rPr>
              <a:pPr/>
              <a:t>15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EF1F5E-2786-3A5A-AB36-2CE8398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8B24916-CF73-2C6A-4515-81C123248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497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675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545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https://developer.nvidia.com/discover/convolution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https://timdettmers.com/2015/03/26/convolution-deep-learning/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https://www.tutorialspoint.com/signals-and-systems-relation-between-convolution-and-correlation</a:t>
            </a:r>
          </a:p>
        </p:txBody>
      </p:sp>
    </p:spTree>
    <p:extLst>
      <p:ext uri="{BB962C8B-B14F-4D97-AF65-F5344CB8AC3E}">
        <p14:creationId xmlns:p14="http://schemas.microsoft.com/office/powerpoint/2010/main" val="389891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87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06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0208E-F45A-EC73-792F-7C0CB3602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C1C2-893C-4232-8A83-CCF902D2660A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3D978-20F0-9C89-A504-E04E21FF9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DF36E9-E109-CE54-B400-3570764BD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5849996-4D72-4DDE-A5AD-72DEEAFD16B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58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A8C16D-CFA2-C757-F14B-A17E129F3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A11D2-7046-4996-B219-89CDE1703D2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F7261-D8D6-6363-12CE-8FCF6D090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76FFD-9A31-FFD2-552F-A1C2175B4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D6AB33-D345-4D4E-A6AE-C4E853D4178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66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67C0A-D9E7-487A-99C8-6B6F961E7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BB29D-0373-46E4-B83C-20E3AF3D7798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51A27-F388-024F-8E7D-455205032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015D9-D62F-F313-2E8F-2DEC1491C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5F64509-84F1-4AE4-A3E1-157ACDFC905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0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82EF-1A09-4697-A9EC-627BF238D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9F71-799B-4712-BD0D-27E1A9B5A7E3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6DE16-E661-06A7-4EA0-8128CE670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C39E0-0B39-32B7-F5AF-4991C747B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B026A3-8E54-4B79-8CCF-D4397137E40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659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00B66-CC90-A1C7-7F08-124F4F888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5A2A-CA9A-45EB-AF9F-B590E64FD0EE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0424C-B52E-AF55-526D-3D7B3E592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DB1AD0-38B0-CE25-DFC7-06CB77600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793B3BA-EF37-4442-BC32-3848B386B1E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324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19157-0282-EA4A-C5A4-13044B4C4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66D72-FFF1-4DB9-8911-230DCB1D47ED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EDB1F8-0A4E-D45A-92D5-56B6614F7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AD3F0A-52AB-E483-9639-12611AEF7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91501C2-36F0-4413-92FD-E5531ECEFDE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74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51CF34-FF64-52D2-59DE-19E020CF5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B74E-706E-4074-8DE3-5C80FFF5ABB8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926951-4977-76B3-47B3-8F9752408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87478D-D31D-BFC1-524F-1EB200E64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B09309E-0327-4DE0-AB98-CA3069887DC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4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BC39C8-F7BC-1437-4E02-F144D5A58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01B3-A056-43F7-99D6-CB3DA81B036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5EF30-F0A7-76D5-1F9E-F60A4DCA9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4827F-1EC6-6D0F-0C9D-9D9CDF8A8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AD648AC-A2B4-42F5-AFB9-A679D418ADC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50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E8824-D722-450B-3667-57BF344CB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BCC9-0E7A-4018-92AC-B42B13512CAB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06E4-59AA-1FD2-BFB2-40F8370E6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C8166-5540-23BE-C18E-9F0E26E41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0AC12-EC86-4900-BCF5-EEF68E45BE0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19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1194AA-AEF3-B309-E948-9B50F3047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763AE-A85E-4CEE-9A69-4F89F4AC4D0E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3B08A6-CA45-6A74-9C15-899DB33FD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11BF7-9FE3-400A-2578-C1778C100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9FB20-139B-46DD-842F-8FE245008D0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742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67B656-9424-357D-EB1A-3B546B43E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7C1D-3B59-48A7-87B7-894D01E9CD7F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B9C0EB-5842-F1BD-3239-F3718C584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F8E45D-14BA-328F-EDBC-C0DA64E48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7E41790-3EA8-42C2-962E-D4CCBCC3FC0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50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3CAC27-E2BB-928A-6DC5-87B74E59F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5B96A-1CA6-46C6-9256-D29C38C7C6AB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1FD0FF-E643-EED2-287B-5CA9A1B28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0DC635-B00D-1367-15F7-328C4C3BD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8DF6A3F-154D-4804-8E82-C41447873A3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13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C95A9-9861-E3F6-BD66-B44816A59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C63B-FFDE-441C-BCA1-CC833F397334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911C5-CFB0-8F87-BF7C-C7964ED9C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B5FC8-16C4-36B9-FC5B-6654FE1DC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93CED97-6E5C-48F2-A474-83D0C8A21C9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97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92AD0-154C-8416-9F05-3EFA649632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51F2-9B8F-4903-B4A3-8FFB889C3974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A4A52-05FF-F1DA-58E4-88988A01C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E61A4-842A-28FE-630B-EFB3BF9B0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138F672-EB7A-48EB-A5D8-D13FAF3D928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286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2A7F60BE-C69E-E158-1555-04D48CDCE23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D103A8BD-CF38-F9F0-30DD-994DA538DB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8BBADD4D-F764-DF54-3871-9BC932E323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B2F848C-BEE0-3D95-A48B-F41F9CDA3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34B718D-E0FF-524B-BDB7-30FCEB6DB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27C334C-A171-89ED-7E8C-FAE12E8A29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B8451D27-1BAA-4D07-844B-B4A3216481F2}" type="datetime1">
              <a:rPr lang="it-IT" altLang="it-IT"/>
              <a:pPr>
                <a:defRPr/>
              </a:pPr>
              <a:t>11/05/2023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F8534-2EB1-A279-CCDD-4C3CF4CD9A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2A156F5-815D-29CC-D909-7780F09993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F22A361-A9A1-4971-8A6F-1630ED12CF0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73874124-CE9D-87F4-2EA7-9E244230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A701A8A-48BE-8CC3-A34A-2C5B180283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442913"/>
            <a:ext cx="6083300" cy="787400"/>
          </a:xfrm>
        </p:spPr>
        <p:txBody>
          <a:bodyPr anchor="t"/>
          <a:lstStyle/>
          <a:p>
            <a:pPr algn="l" eaLnBrk="1" hangingPunct="1"/>
            <a:r>
              <a:rPr lang="it-IT" altLang="it-IT" sz="2400">
                <a:solidFill>
                  <a:schemeClr val="bg1"/>
                </a:solidFill>
              </a:rPr>
              <a:t>nnAttention U-net</a:t>
            </a:r>
            <a:br>
              <a:rPr lang="it-IT" altLang="it-IT" sz="2400">
                <a:solidFill>
                  <a:schemeClr val="bg1"/>
                </a:solidFill>
              </a:rPr>
            </a:br>
            <a:r>
              <a:rPr lang="it-IT" altLang="it-IT" sz="2400">
                <a:solidFill>
                  <a:schemeClr val="bg1"/>
                </a:solidFill>
              </a:rPr>
              <a:t>for Brain Tumor Segmentation</a:t>
            </a: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F9AC9689-48AA-F886-A196-E2528D73836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2759075"/>
            <a:ext cx="9145588" cy="4098925"/>
            <a:chOff x="0" y="1738"/>
            <a:chExt cx="5761" cy="2582"/>
          </a:xfrm>
        </p:grpSpPr>
        <p:pic>
          <p:nvPicPr>
            <p:cNvPr id="4105" name="Picture 15">
              <a:extLst>
                <a:ext uri="{FF2B5EF4-FFF2-40B4-BE49-F238E27FC236}">
                  <a16:creationId xmlns:a16="http://schemas.microsoft.com/office/drawing/2014/main" id="{8B437183-FC71-57FA-345F-48A9CE88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3">
              <a:extLst>
                <a:ext uri="{FF2B5EF4-FFF2-40B4-BE49-F238E27FC236}">
                  <a16:creationId xmlns:a16="http://schemas.microsoft.com/office/drawing/2014/main" id="{8ED46966-9329-FFFA-A17C-3747E425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6">
              <a:extLst>
                <a:ext uri="{FF2B5EF4-FFF2-40B4-BE49-F238E27FC236}">
                  <a16:creationId xmlns:a16="http://schemas.microsoft.com/office/drawing/2014/main" id="{D218B664-62C0-C1B9-40A7-B36F0F0D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uppo 5">
            <a:extLst>
              <a:ext uri="{FF2B5EF4-FFF2-40B4-BE49-F238E27FC236}">
                <a16:creationId xmlns:a16="http://schemas.microsoft.com/office/drawing/2014/main" id="{58BD86D7-BDB7-A762-FE19-678C6F4C3405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056188"/>
            <a:ext cx="4537075" cy="1685925"/>
            <a:chOff x="4986046" y="4449415"/>
            <a:chExt cx="4050450" cy="1685062"/>
          </a:xfrm>
        </p:grpSpPr>
        <p:sp>
          <p:nvSpPr>
            <p:cNvPr id="4102" name="CasellaDiTesto 1">
              <a:extLst>
                <a:ext uri="{FF2B5EF4-FFF2-40B4-BE49-F238E27FC236}">
                  <a16:creationId xmlns:a16="http://schemas.microsoft.com/office/drawing/2014/main" id="{4A5A6DAB-CB27-9CED-7656-B95D11FD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046" y="5241925"/>
              <a:ext cx="176419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Advisor</a:t>
              </a:r>
              <a:endParaRPr lang="it-IT" altLang="it-IT" sz="1800" b="1"/>
            </a:p>
            <a:p>
              <a:r>
                <a:rPr lang="it-IT" altLang="it-IT" sz="1800"/>
                <a:t>Maria de Marsico</a:t>
              </a:r>
              <a:endParaRPr lang="it-IT" altLang="it-IT" sz="1600"/>
            </a:p>
          </p:txBody>
        </p:sp>
        <p:sp>
          <p:nvSpPr>
            <p:cNvPr id="4103" name="CasellaDiTesto 2">
              <a:extLst>
                <a:ext uri="{FF2B5EF4-FFF2-40B4-BE49-F238E27FC236}">
                  <a16:creationId xmlns:a16="http://schemas.microsoft.com/office/drawing/2014/main" id="{A7E630C2-BF6A-5B45-B59C-E18BD6A8A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5241925"/>
              <a:ext cx="2016224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External Advisors</a:t>
              </a:r>
            </a:p>
            <a:p>
              <a:r>
                <a:rPr lang="it-IT" altLang="it-IT" sz="1800"/>
                <a:t>Ilaria Gianoli Manuel Orlandi</a:t>
              </a:r>
            </a:p>
          </p:txBody>
        </p:sp>
        <p:sp>
          <p:nvSpPr>
            <p:cNvPr id="4104" name="CasellaDiTesto 4">
              <a:extLst>
                <a:ext uri="{FF2B5EF4-FFF2-40B4-BE49-F238E27FC236}">
                  <a16:creationId xmlns:a16="http://schemas.microsoft.com/office/drawing/2014/main" id="{9B8D9931-2C65-D162-ADB2-B0015DD59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4449415"/>
              <a:ext cx="2448272" cy="7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800"/>
                <a:t>Mattia Capparella</a:t>
              </a:r>
            </a:p>
            <a:p>
              <a:r>
                <a:rPr lang="it-IT" altLang="it-IT" sz="1600"/>
                <a:t>ID Number 1746513</a:t>
              </a:r>
            </a:p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10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diagramma, Piano, testo, Disegno tecnico&#10;&#10;Descrizione generata automaticamente">
            <a:extLst>
              <a:ext uri="{FF2B5EF4-FFF2-40B4-BE49-F238E27FC236}">
                <a16:creationId xmlns:a16="http://schemas.microsoft.com/office/drawing/2014/main" id="{23B5AA08-78D2-48A6-2426-3D54B16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4400"/>
            <a:ext cx="7704856" cy="4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11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4" name="Immagine 3" descr="Immagine che contiene diagramma, testo, Piano, schematico&#10;&#10;Descrizione generata automaticamente">
            <a:extLst>
              <a:ext uri="{FF2B5EF4-FFF2-40B4-BE49-F238E27FC236}">
                <a16:creationId xmlns:a16="http://schemas.microsoft.com/office/drawing/2014/main" id="{688E8315-D655-41D7-0F2B-36AA2D197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"/>
          <a:stretch/>
        </p:blipFill>
        <p:spPr>
          <a:xfrm>
            <a:off x="246753" y="2130802"/>
            <a:ext cx="8650494" cy="2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12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79512" y="1556792"/>
            <a:ext cx="55665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13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79512" y="1556792"/>
            <a:ext cx="55665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9B8292F6-CBDA-E9FD-75F0-B36DAB85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E3B0B-DB4C-41AF-9EC4-C186560DCD71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0243" name="Segnaposto piè di pagina 4">
            <a:extLst>
              <a:ext uri="{FF2B5EF4-FFF2-40B4-BE49-F238E27FC236}">
                <a16:creationId xmlns:a16="http://schemas.microsoft.com/office/drawing/2014/main" id="{C9B8F0B8-F0D3-CA9B-DFA5-916B0CBA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574F413A-2956-7C6D-313C-CBE786C6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83F64888-5FC8-4DD9-AEE1-0DCC84BBF39F}" type="slidenum">
              <a:rPr lang="it-IT" altLang="it-IT" sz="1100" smtClean="0"/>
              <a:pPr/>
              <a:t>14</a:t>
            </a:fld>
            <a:endParaRPr lang="it-IT" altLang="it-IT" sz="1100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EDE714C-7A75-2183-4E2F-A1C290A80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Methodology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5621EADC-FC00-2BB7-3CAE-EFE686F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E02C8F22-83E8-4B08-82C9-0C869E25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379C-86A5-4DFA-9CF6-E11CBC122C51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2291" name="Segnaposto piè di pagina 4">
            <a:extLst>
              <a:ext uri="{FF2B5EF4-FFF2-40B4-BE49-F238E27FC236}">
                <a16:creationId xmlns:a16="http://schemas.microsoft.com/office/drawing/2014/main" id="{F88D0E47-4290-0A2B-CE09-425D20C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3FFF66E5-915D-C40F-CCBC-1ACDE4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CC9F9EC-B6A8-4331-B4E4-2C3E89718227}" type="slidenum">
              <a:rPr lang="it-IT" altLang="it-IT" sz="1100" smtClean="0"/>
              <a:pPr/>
              <a:t>15</a:t>
            </a:fld>
            <a:endParaRPr lang="it-IT" altLang="it-IT" sz="1100"/>
          </a:p>
        </p:txBody>
      </p:sp>
      <p:sp>
        <p:nvSpPr>
          <p:cNvPr id="12293" name="Rectangle 14">
            <a:extLst>
              <a:ext uri="{FF2B5EF4-FFF2-40B4-BE49-F238E27FC236}">
                <a16:creationId xmlns:a16="http://schemas.microsoft.com/office/drawing/2014/main" id="{62C6EAD6-3CD8-60DF-0398-38D8D729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Results</a:t>
            </a: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1CDB2825-8143-B121-0F7E-FA934B26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62FE120B-2C1D-B23C-80AE-B91D6590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aphicFrame>
        <p:nvGraphicFramePr>
          <p:cNvPr id="12296" name="Object 21">
            <a:extLst>
              <a:ext uri="{FF2B5EF4-FFF2-40B4-BE49-F238E27FC236}">
                <a16:creationId xmlns:a16="http://schemas.microsoft.com/office/drawing/2014/main" id="{2B6A0B4A-9931-6B50-D916-D85F475A6FEF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454150" y="1752600"/>
          <a:ext cx="6883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fico" r:id="rId3" imgW="0" imgH="0" progId="MSGraph.Chart.8">
                  <p:embed followColorScheme="full"/>
                </p:oleObj>
              </mc:Choice>
              <mc:Fallback>
                <p:oleObj name="Grafico" r:id="rId3" imgW="0" imgH="0" progId="MSGraph.Chart.8">
                  <p:embed followColorScheme="full"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752600"/>
                        <a:ext cx="6883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data 3">
            <a:extLst>
              <a:ext uri="{FF2B5EF4-FFF2-40B4-BE49-F238E27FC236}">
                <a16:creationId xmlns:a16="http://schemas.microsoft.com/office/drawing/2014/main" id="{471C327A-BD23-D744-E10E-A1E4E678B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45B0E0-DE25-48CD-8187-F3C7F6F409AE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4339" name="Segnaposto piè di pagina 4">
            <a:extLst>
              <a:ext uri="{FF2B5EF4-FFF2-40B4-BE49-F238E27FC236}">
                <a16:creationId xmlns:a16="http://schemas.microsoft.com/office/drawing/2014/main" id="{8BE14CCF-87B9-3ABD-0A07-C6FD8F2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4340" name="Segnaposto numero diapositiva 5">
            <a:extLst>
              <a:ext uri="{FF2B5EF4-FFF2-40B4-BE49-F238E27FC236}">
                <a16:creationId xmlns:a16="http://schemas.microsoft.com/office/drawing/2014/main" id="{0F821F54-DC69-A15C-5849-2E6F0FB6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717FA07C-BCBD-448F-BB50-F71173744B9E}" type="slidenum">
              <a:rPr lang="it-IT" altLang="it-IT" sz="1100" smtClean="0"/>
              <a:pPr/>
              <a:t>16</a:t>
            </a:fld>
            <a:endParaRPr lang="it-IT" altLang="it-IT" sz="11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7BE5AF4-6E25-1FFD-E870-0C98FCFF3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Review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AC4A8204-7080-943B-0EB0-4CACC43A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F89A1DC9-32AC-0408-A5DC-3C63A891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Thanks for the Attention</a:t>
            </a:r>
          </a:p>
        </p:txBody>
      </p:sp>
      <p:sp>
        <p:nvSpPr>
          <p:cNvPr id="15363" name="Segnaposto data 3">
            <a:extLst>
              <a:ext uri="{FF2B5EF4-FFF2-40B4-BE49-F238E27FC236}">
                <a16:creationId xmlns:a16="http://schemas.microsoft.com/office/drawing/2014/main" id="{22A169C9-90C6-47F1-AE7A-862A336BF2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A15356-ED8F-4F24-B378-AB8A159B9FFC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15364" name="Segnaposto piè di pagina 4">
            <a:extLst>
              <a:ext uri="{FF2B5EF4-FFF2-40B4-BE49-F238E27FC236}">
                <a16:creationId xmlns:a16="http://schemas.microsoft.com/office/drawing/2014/main" id="{D799EBD2-833D-41BB-8144-AD90D72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5365" name="Segnaposto numero diapositiva 5">
            <a:extLst>
              <a:ext uri="{FF2B5EF4-FFF2-40B4-BE49-F238E27FC236}">
                <a16:creationId xmlns:a16="http://schemas.microsoft.com/office/drawing/2014/main" id="{F73CC722-6CE0-2F8E-E583-5B26C84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F544ACD-400E-42E7-80A3-F35D04085BFA}" type="slidenum">
              <a:rPr lang="it-IT" altLang="it-IT" sz="1100" smtClean="0"/>
              <a:pPr/>
              <a:t>17</a:t>
            </a:fld>
            <a:endParaRPr lang="it-IT" altLang="it-IT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2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/>
              <a:t>Introduction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2376CCC-4DEF-205B-42C7-EBE2E4279994}"/>
              </a:ext>
            </a:extLst>
          </p:cNvPr>
          <p:cNvGrpSpPr>
            <a:grpSpLocks noChangeAspect="1"/>
          </p:cNvGrpSpPr>
          <p:nvPr/>
        </p:nvGrpSpPr>
        <p:grpSpPr>
          <a:xfrm>
            <a:off x="1096773" y="2708920"/>
            <a:ext cx="6950454" cy="1080000"/>
            <a:chOff x="1673238" y="2514600"/>
            <a:chExt cx="2942356" cy="4572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85B6BC72-4B09-37A3-319B-87D93875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3238" y="2514600"/>
              <a:ext cx="457200" cy="4572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3CF2D79A-EA9C-7280-8757-93826DB9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5816" y="2514600"/>
              <a:ext cx="457200" cy="457200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A7D4235A-928E-C33F-D49F-EFB90389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8394" y="2514600"/>
              <a:ext cx="457200" cy="457200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48AB9A-B16C-46C7-F0EB-D9B71D21D79C}"/>
              </a:ext>
            </a:extLst>
          </p:cNvPr>
          <p:cNvSpPr txBox="1"/>
          <p:nvPr/>
        </p:nvSpPr>
        <p:spPr>
          <a:xfrm>
            <a:off x="2942338" y="1580827"/>
            <a:ext cx="32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0000"/>
                </a:solidFill>
              </a:rPr>
              <a:t>COMPUTER VISION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12797F-6444-6273-0F64-9BA7F191D7C1}"/>
              </a:ext>
            </a:extLst>
          </p:cNvPr>
          <p:cNvSpPr txBox="1"/>
          <p:nvPr/>
        </p:nvSpPr>
        <p:spPr>
          <a:xfrm>
            <a:off x="507556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53479B-B897-38AB-96C7-A6B7BE4BFF8E}"/>
              </a:ext>
            </a:extLst>
          </p:cNvPr>
          <p:cNvSpPr txBox="1"/>
          <p:nvPr/>
        </p:nvSpPr>
        <p:spPr>
          <a:xfrm>
            <a:off x="3442782" y="3782985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DETECTION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0581BE-42A6-883E-EDAA-7B9ECD0FB6B9}"/>
              </a:ext>
            </a:extLst>
          </p:cNvPr>
          <p:cNvSpPr txBox="1"/>
          <p:nvPr/>
        </p:nvSpPr>
        <p:spPr>
          <a:xfrm>
            <a:off x="6376483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3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26DF699-2154-2D7F-E1FD-6D2C05EAB1C5}"/>
              </a:ext>
            </a:extLst>
          </p:cNvPr>
          <p:cNvGrpSpPr>
            <a:grpSpLocks noChangeAspect="1"/>
          </p:cNvGrpSpPr>
          <p:nvPr/>
        </p:nvGrpSpPr>
        <p:grpSpPr>
          <a:xfrm>
            <a:off x="1778204" y="1953152"/>
            <a:ext cx="5130392" cy="2844000"/>
            <a:chOff x="2051720" y="1628800"/>
            <a:chExt cx="3528392" cy="1955946"/>
          </a:xfrm>
        </p:grpSpPr>
        <p:pic>
          <p:nvPicPr>
            <p:cNvPr id="3" name="Immagine 2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22B9AF07-2471-12D7-A6D6-F49D81ECD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0" t="6858" r="59450"/>
            <a:stretch/>
          </p:blipFill>
          <p:spPr>
            <a:xfrm>
              <a:off x="2051720" y="1628800"/>
              <a:ext cx="1728192" cy="1955946"/>
            </a:xfrm>
            <a:prstGeom prst="rect">
              <a:avLst/>
            </a:prstGeom>
          </p:spPr>
        </p:pic>
        <p:pic>
          <p:nvPicPr>
            <p:cNvPr id="5" name="Immagine 4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AA9590B8-07DD-9195-5F09-7AE834B55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16" t="6858" r="-136"/>
            <a:stretch/>
          </p:blipFill>
          <p:spPr>
            <a:xfrm>
              <a:off x="3851920" y="1628800"/>
              <a:ext cx="1728192" cy="1955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4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4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pic>
        <p:nvPicPr>
          <p:cNvPr id="3" name="Immagine 2" descr="Immagine che contiene Imaging medicale, radiologia, lastra dei raggi X&#10;&#10;Descrizione generata automaticamente">
            <a:extLst>
              <a:ext uri="{FF2B5EF4-FFF2-40B4-BE49-F238E27FC236}">
                <a16:creationId xmlns:a16="http://schemas.microsoft.com/office/drawing/2014/main" id="{22B9AF07-2471-12D7-A6D6-F49D81EC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9" y="1484784"/>
            <a:ext cx="8381181" cy="20999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14B0AB-891A-3B77-C611-65C08CB281DA}"/>
              </a:ext>
            </a:extLst>
          </p:cNvPr>
          <p:cNvSpPr txBox="1"/>
          <p:nvPr/>
        </p:nvSpPr>
        <p:spPr>
          <a:xfrm>
            <a:off x="381409" y="4090714"/>
            <a:ext cx="8505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dark on T1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on T2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made dark and </a:t>
            </a:r>
            <a:r>
              <a:rPr lang="it-IT" sz="2400" dirty="0" err="1">
                <a:solidFill>
                  <a:srgbClr val="000000"/>
                </a:solidFill>
              </a:rPr>
              <a:t>abnormalities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remain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in FLAIR</a:t>
            </a:r>
          </a:p>
        </p:txBody>
      </p:sp>
    </p:spTree>
    <p:extLst>
      <p:ext uri="{BB962C8B-B14F-4D97-AF65-F5344CB8AC3E}">
        <p14:creationId xmlns:p14="http://schemas.microsoft.com/office/powerpoint/2010/main" val="6547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5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510953" y="1369945"/>
            <a:ext cx="6122093" cy="411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6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6EFBFDE-3940-FDF7-0490-F3ED331E04AA}"/>
              </a:ext>
            </a:extLst>
          </p:cNvPr>
          <p:cNvGrpSpPr/>
          <p:nvPr/>
        </p:nvGrpSpPr>
        <p:grpSpPr>
          <a:xfrm>
            <a:off x="863600" y="1555879"/>
            <a:ext cx="7416800" cy="3746241"/>
            <a:chOff x="863600" y="1555879"/>
            <a:chExt cx="7416800" cy="3746241"/>
          </a:xfrm>
        </p:grpSpPr>
        <p:pic>
          <p:nvPicPr>
            <p:cNvPr id="6" name="Immagine 5" descr="Immagine che contiene testo, diagramma, schermata, design&#10;&#10;Descrizione generata automaticamente">
              <a:extLst>
                <a:ext uri="{FF2B5EF4-FFF2-40B4-BE49-F238E27FC236}">
                  <a16:creationId xmlns:a16="http://schemas.microsoft.com/office/drawing/2014/main" id="{1B5DD058-9A65-67F7-9968-F892ACAA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1555879"/>
              <a:ext cx="7416800" cy="3746241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A1C66B7-60EB-6136-0682-71055E0674C9}"/>
                </a:ext>
              </a:extLst>
            </p:cNvPr>
            <p:cNvSpPr txBox="1"/>
            <p:nvPr/>
          </p:nvSpPr>
          <p:spPr>
            <a:xfrm>
              <a:off x="6732240" y="270892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3x160x192x128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FDCF085-BE99-08C8-9049-34B3F8A53A83}"/>
                </a:ext>
              </a:extLst>
            </p:cNvPr>
            <p:cNvSpPr txBox="1"/>
            <p:nvPr/>
          </p:nvSpPr>
          <p:spPr>
            <a:xfrm>
              <a:off x="7020272" y="414908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4x160x192x128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3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7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13" name="Immagine 12" descr="Immagine che contiene testo, schermata, Viso umano&#10;&#10;Descrizione generata automaticamente">
            <a:extLst>
              <a:ext uri="{FF2B5EF4-FFF2-40B4-BE49-F238E27FC236}">
                <a16:creationId xmlns:a16="http://schemas.microsoft.com/office/drawing/2014/main" id="{6D39DCF3-0AEA-CF9A-484D-0DA758BA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" y="856354"/>
            <a:ext cx="7042950" cy="2674246"/>
          </a:xfrm>
          <a:prstGeom prst="rect">
            <a:avLst/>
          </a:prstGeom>
        </p:spPr>
      </p:pic>
      <p:pic>
        <p:nvPicPr>
          <p:cNvPr id="15" name="Immagine 14" descr="Immagine che contiene testo, calligrafia, Carattere, bianco&#10;&#10;Descrizione generata automaticamente">
            <a:extLst>
              <a:ext uri="{FF2B5EF4-FFF2-40B4-BE49-F238E27FC236}">
                <a16:creationId xmlns:a16="http://schemas.microsoft.com/office/drawing/2014/main" id="{31FCCA9C-266E-7101-362A-4F2D4D12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9" y="3861048"/>
            <a:ext cx="533446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8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schermata, quadrato, finestra, Rettangolo&#10;&#10;Descrizione generata automaticamente">
            <a:extLst>
              <a:ext uri="{FF2B5EF4-FFF2-40B4-BE49-F238E27FC236}">
                <a16:creationId xmlns:a16="http://schemas.microsoft.com/office/drawing/2014/main" id="{5FB20C73-AB01-2CB0-5EE4-27BB0619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11660"/>
            <a:ext cx="8064896" cy="44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11/05/2023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9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B0B6F9-D21D-65DD-6705-CBC14B27754E}"/>
              </a:ext>
            </a:extLst>
          </p:cNvPr>
          <p:cNvGrpSpPr/>
          <p:nvPr/>
        </p:nvGrpSpPr>
        <p:grpSpPr>
          <a:xfrm>
            <a:off x="323528" y="2204865"/>
            <a:ext cx="4032448" cy="2540024"/>
            <a:chOff x="323528" y="2204865"/>
            <a:chExt cx="4032448" cy="2540024"/>
          </a:xfrm>
        </p:grpSpPr>
        <p:pic>
          <p:nvPicPr>
            <p:cNvPr id="10" name="Immagine 9" descr="Immagine che contiene linea, testo, schermata, Parallelo&#10;&#10;Descrizione generata automaticamente">
              <a:extLst>
                <a:ext uri="{FF2B5EF4-FFF2-40B4-BE49-F238E27FC236}">
                  <a16:creationId xmlns:a16="http://schemas.microsoft.com/office/drawing/2014/main" id="{9C6F7C22-C629-6372-576A-01A5A0FE7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43"/>
            <a:stretch/>
          </p:blipFill>
          <p:spPr>
            <a:xfrm>
              <a:off x="371872" y="2204865"/>
              <a:ext cx="3984104" cy="2088232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80ABBB-7E03-FAF4-8FAD-BFE7E77540C3}"/>
                </a:ext>
              </a:extLst>
            </p:cNvPr>
            <p:cNvSpPr txBox="1"/>
            <p:nvPr/>
          </p:nvSpPr>
          <p:spPr>
            <a:xfrm>
              <a:off x="323528" y="4437112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(a.1)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Swin</a:t>
              </a:r>
              <a:r>
                <a:rPr lang="it-IT" sz="1400" dirty="0">
                  <a:solidFill>
                    <a:srgbClr val="000000"/>
                  </a:solidFill>
                </a:rPr>
                <a:t>-Transformer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BEC78CD-09E8-7813-076A-1069AA949FD8}"/>
                </a:ext>
              </a:extLst>
            </p:cNvPr>
            <p:cNvSpPr txBox="1"/>
            <p:nvPr/>
          </p:nvSpPr>
          <p:spPr>
            <a:xfrm>
              <a:off x="2987824" y="443711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(a.2)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ViT</a:t>
              </a:r>
              <a:endParaRPr lang="it-IT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82ED3A3-5F71-8353-4982-D92A80AF4F0F}"/>
              </a:ext>
            </a:extLst>
          </p:cNvPr>
          <p:cNvGrpSpPr/>
          <p:nvPr/>
        </p:nvGrpSpPr>
        <p:grpSpPr>
          <a:xfrm>
            <a:off x="4860032" y="2509897"/>
            <a:ext cx="4083707" cy="2225013"/>
            <a:chOff x="4860032" y="2509897"/>
            <a:chExt cx="4083707" cy="2225013"/>
          </a:xfrm>
        </p:grpSpPr>
        <p:pic>
          <p:nvPicPr>
            <p:cNvPr id="6" name="Immagine 5" descr="Immagine che contiene schermata, Rettangolo, finestra&#10;&#10;Descrizione generata automaticamente">
              <a:extLst>
                <a:ext uri="{FF2B5EF4-FFF2-40B4-BE49-F238E27FC236}">
                  <a16:creationId xmlns:a16="http://schemas.microsoft.com/office/drawing/2014/main" id="{FD9D615A-3CF0-6CDA-90C1-02C4DEC2E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"/>
            <a:stretch/>
          </p:blipFill>
          <p:spPr>
            <a:xfrm>
              <a:off x="4860032" y="2509897"/>
              <a:ext cx="4083707" cy="1567176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F3CED5B-444B-816B-7DB5-6E519F66D9CE}"/>
                </a:ext>
              </a:extLst>
            </p:cNvPr>
            <p:cNvSpPr txBox="1"/>
            <p:nvPr/>
          </p:nvSpPr>
          <p:spPr>
            <a:xfrm>
              <a:off x="5773929" y="4427133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(b)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Shifted</a:t>
              </a:r>
              <a:r>
                <a:rPr lang="it-IT" sz="1400" dirty="0">
                  <a:solidFill>
                    <a:srgbClr val="000000"/>
                  </a:solidFill>
                </a:rPr>
                <a:t>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652967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913</TotalTime>
  <Words>397</Words>
  <Application>Microsoft Office PowerPoint</Application>
  <PresentationFormat>Presentazione su schermo (4:3)</PresentationFormat>
  <Paragraphs>110</Paragraphs>
  <Slides>17</Slides>
  <Notes>15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la sapienza</vt:lpstr>
      <vt:lpstr>Grafico</vt:lpstr>
      <vt:lpstr>nnAttention U-net for Brain Tumor Segmentation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Methodology</vt:lpstr>
      <vt:lpstr>Results</vt:lpstr>
      <vt:lpstr>Review</vt:lpstr>
      <vt:lpstr>Thanks for the Attention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mattia capparella</cp:lastModifiedBy>
  <cp:revision>29</cp:revision>
  <dcterms:created xsi:type="dcterms:W3CDTF">2006-11-20T16:13:10Z</dcterms:created>
  <dcterms:modified xsi:type="dcterms:W3CDTF">2023-05-11T13:00:04Z</dcterms:modified>
  <cp:category/>
</cp:coreProperties>
</file>