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24"/>
  </p:notesMasterIdLst>
  <p:sldIdLst>
    <p:sldId id="272" r:id="rId3"/>
    <p:sldId id="274" r:id="rId4"/>
    <p:sldId id="275" r:id="rId5"/>
    <p:sldId id="276" r:id="rId6"/>
    <p:sldId id="281" r:id="rId7"/>
    <p:sldId id="283" r:id="rId8"/>
    <p:sldId id="284" r:id="rId9"/>
    <p:sldId id="285" r:id="rId10"/>
    <p:sldId id="277" r:id="rId11"/>
    <p:sldId id="295" r:id="rId12"/>
    <p:sldId id="296" r:id="rId13"/>
    <p:sldId id="297" r:id="rId14"/>
    <p:sldId id="299" r:id="rId15"/>
    <p:sldId id="300" r:id="rId16"/>
    <p:sldId id="301" r:id="rId17"/>
    <p:sldId id="302" r:id="rId18"/>
    <p:sldId id="303" r:id="rId19"/>
    <p:sldId id="291" r:id="rId20"/>
    <p:sldId id="292" r:id="rId21"/>
    <p:sldId id="304" r:id="rId22"/>
    <p:sldId id="29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24/3/2017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021A1D30-C0A0-4124-A783-34D9F15FA0FE}" type="datetime1">
              <a:rPr lang="en-US" smtClean="0"/>
              <a:t>24/3/2017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cxnSp>
        <p:nvCxnSpPr>
          <p:cNvPr id="5" name="Straight Connector 4"/>
          <p:cNvCxnSpPr/>
          <p:nvPr/>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D5871-AB0F-4B3D-8861-97E78CB7B47E}" type="datetime1">
              <a:rPr lang="en-US" smtClean="0"/>
              <a:t>24/3/2017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418406-4C3F-4F3E-80BD-A22568EA37EB}" type="datetime1">
              <a:rPr lang="en-US" smtClean="0"/>
              <a:t>24/3/2017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F28077-7188-48C5-8679-2287FAC952E9}" type="datetime1">
              <a:rPr lang="en-US" smtClean="0"/>
              <a:t>24/3/2017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CB740-6776-4EE9-99FD-96D592FA5A23}" type="datetime1">
              <a:rPr lang="en-US" smtClean="0"/>
              <a:t>24/3/2017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F6BD99-6FFD-46C5-B5E2-43A34BDA2566}" type="datetime1">
              <a:rPr lang="en-US" smtClean="0"/>
              <a:t>24/3/2017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22678E-214C-4CF8-97C7-95015FB02960}" type="datetime1">
              <a:rPr lang="en-US" smtClean="0"/>
              <a:t>24/3/2017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5660E0-FA77-4473-A859-74127B089143}" type="datetime1">
              <a:rPr lang="en-US" smtClean="0"/>
              <a:t>24/3/2017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24/3/2017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197C5C-1CD1-417D-A89C-14747F5222C7}" type="datetime1">
              <a:rPr lang="en-US" smtClean="0"/>
              <a:t>24/3/2017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5" name="Date Placeholder 4"/>
          <p:cNvSpPr>
            <a:spLocks noGrp="1"/>
          </p:cNvSpPr>
          <p:nvPr>
            <p:ph type="dt" sz="half" idx="10"/>
          </p:nvPr>
        </p:nvSpPr>
        <p:spPr/>
        <p:txBody>
          <a:bodyPr/>
          <a:lstStyle/>
          <a:p>
            <a:fld id="{1359EFBB-CFA1-4AA8-9123-F0B52DBD84FE}" type="datetime1">
              <a:rPr lang="en-US" smtClean="0"/>
              <a:t>24/3/2017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1"/>
                </a:solidFill>
              </a:defRPr>
            </a:lvl1pPr>
          </a:lstStyle>
          <a:p>
            <a:fld id="{61146459-E3C3-4969-9224-5ED50B492D17}" type="datetime1">
              <a:rPr lang="en-US" smtClean="0"/>
              <a:t>24/3/2017</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1"/>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1"/>
                </a:solidFill>
              </a:defRPr>
            </a:lvl1pPr>
          </a:lstStyle>
          <a:p>
            <a:fld id="{401CF334-2D5C-4859-84A6-CA7E6E43FAEB}" type="slidenum">
              <a:rPr lang="en-US" smtClean="0"/>
              <a:pPr/>
              <a:t>‹#›</a:t>
            </a:fld>
            <a:endParaRPr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Special:BookSources/9781848000728" TargetMode="External"/><Relationship Id="rId3" Type="http://schemas.openxmlformats.org/officeDocument/2006/relationships/hyperlink" Target="https://en.wikipedia.org/wiki/International_Standard_Book_Number" TargetMode="External"/><Relationship Id="rId7" Type="http://schemas.openxmlformats.org/officeDocument/2006/relationships/hyperlink" Target="http://www.jatit.org/volumes/research-papers/Vol15No1/3Vol15No1.pdf" TargetMode="External"/><Relationship Id="rId2" Type="http://schemas.openxmlformats.org/officeDocument/2006/relationships/hyperlink" Target="https://books.google.com/books?id=CJswCy7_W8YC" TargetMode="External"/><Relationship Id="rId1" Type="http://schemas.openxmlformats.org/officeDocument/2006/relationships/slideLayout" Target="../slideLayouts/slideLayout2.xml"/><Relationship Id="rId6" Type="http://schemas.openxmlformats.org/officeDocument/2006/relationships/hyperlink" Target="http://ijcsi.org/papers/IJCSI-9-6-3-53-59.pdf" TargetMode="External"/><Relationship Id="rId5" Type="http://schemas.openxmlformats.org/officeDocument/2006/relationships/hyperlink" Target="https://en.wikipedia.org/wiki/Pulse-code_modulation" TargetMode="External"/><Relationship Id="rId4" Type="http://schemas.openxmlformats.org/officeDocument/2006/relationships/hyperlink" Target="https://en.wikipedia.org/wiki/Special:BookSources/978-0-521-42336-6" TargetMode="External"/><Relationship Id="rId9" Type="http://schemas.openxmlformats.org/officeDocument/2006/relationships/hyperlink" Target="http://ieeexplore.ieee.org/xpl/articleDetails.jsp?arnumber=711061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dx.doi.org/10.1109/MC.1984.1659158" TargetMode="External"/><Relationship Id="rId3" Type="http://schemas.openxmlformats.org/officeDocument/2006/relationships/hyperlink" Target="http://www.ijser.org/researchpaper/An-Improved-Data-Compression-Method-for-General-Data.pdf" TargetMode="External"/><Relationship Id="rId7" Type="http://schemas.openxmlformats.org/officeDocument/2006/relationships/hyperlink" Target="https://en.wikipedia.org/wiki/Digital_object_identifier" TargetMode="External"/><Relationship Id="rId2" Type="http://schemas.openxmlformats.org/officeDocument/2006/relationships/hyperlink" Target="http://pe.org.pl/articles/2011/4/68.pdf" TargetMode="External"/><Relationship Id="rId1" Type="http://schemas.openxmlformats.org/officeDocument/2006/relationships/slideLayout" Target="../slideLayouts/slideLayout2.xml"/><Relationship Id="rId6" Type="http://schemas.openxmlformats.org/officeDocument/2006/relationships/hyperlink" Target="http://www.cs.duke.edu/courses/spring03/cps296.5/papers/welch_1984_technique_for.pdf" TargetMode="External"/><Relationship Id="rId5" Type="http://schemas.openxmlformats.org/officeDocument/2006/relationships/hyperlink" Target="https://en.wikipedia.org/wiki/Terry_Welch" TargetMode="External"/><Relationship Id="rId4" Type="http://schemas.openxmlformats.org/officeDocument/2006/relationships/hyperlink" Target="http://www.coryarcangel.com/downloads/Cory-Arcangel-OnC.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11200" y="2509467"/>
            <a:ext cx="10472928" cy="1212527"/>
          </a:xfrm>
        </p:spPr>
        <p:txBody>
          <a:bodyPr>
            <a:normAutofit fontScale="92500" lnSpcReduction="20000"/>
          </a:bodyPr>
          <a:lstStyle/>
          <a:p>
            <a:endParaRPr lang="en-US" dirty="0"/>
          </a:p>
          <a:p>
            <a:pPr algn="ctr"/>
            <a:r>
              <a:rPr lang="en-US" dirty="0"/>
              <a:t>Presentation on-</a:t>
            </a:r>
          </a:p>
          <a:p>
            <a:pPr algn="ctr"/>
            <a:r>
              <a:rPr lang="en-US" dirty="0"/>
              <a:t>An assessment of various Data Compression Techniques</a:t>
            </a:r>
          </a:p>
        </p:txBody>
      </p:sp>
      <p:sp>
        <p:nvSpPr>
          <p:cNvPr id="4" name="Title 3"/>
          <p:cNvSpPr>
            <a:spLocks noGrp="1"/>
          </p:cNvSpPr>
          <p:nvPr>
            <p:ph type="ctrTitle"/>
          </p:nvPr>
        </p:nvSpPr>
        <p:spPr>
          <a:xfrm>
            <a:off x="296214" y="465555"/>
            <a:ext cx="9299620" cy="1646581"/>
          </a:xfrm>
        </p:spPr>
        <p:txBody>
          <a:bodyPr>
            <a:normAutofit/>
          </a:bodyPr>
          <a:lstStyle/>
          <a:p>
            <a:pPr algn="ctr"/>
            <a:r>
              <a:rPr lang="en-US" sz="3200" dirty="0"/>
              <a:t>Madan Mohan Malaviya University of Technology, Gorakhpur (U.P.)</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5834" y="862886"/>
            <a:ext cx="1969394" cy="1720286"/>
          </a:xfrm>
          <a:prstGeom prst="rect">
            <a:avLst/>
          </a:prstGeom>
        </p:spPr>
      </p:pic>
      <p:sp>
        <p:nvSpPr>
          <p:cNvPr id="6" name="TextBox 5"/>
          <p:cNvSpPr txBox="1"/>
          <p:nvPr/>
        </p:nvSpPr>
        <p:spPr>
          <a:xfrm>
            <a:off x="1226355" y="4250028"/>
            <a:ext cx="1980484" cy="646331"/>
          </a:xfrm>
          <a:prstGeom prst="rect">
            <a:avLst/>
          </a:prstGeom>
          <a:noFill/>
          <a:ln>
            <a:noFill/>
          </a:ln>
        </p:spPr>
        <p:txBody>
          <a:bodyPr wrap="square" rtlCol="0">
            <a:spAutoFit/>
          </a:bodyPr>
          <a:lstStyle/>
          <a:p>
            <a:r>
              <a:rPr lang="en-US" dirty="0"/>
              <a:t>Project Mentor-</a:t>
            </a:r>
          </a:p>
          <a:p>
            <a:r>
              <a:rPr lang="en-US" dirty="0"/>
              <a:t>Shri D.S. Singh</a:t>
            </a:r>
          </a:p>
        </p:txBody>
      </p:sp>
      <p:sp>
        <p:nvSpPr>
          <p:cNvPr id="11" name="TextBox 10"/>
          <p:cNvSpPr txBox="1"/>
          <p:nvPr/>
        </p:nvSpPr>
        <p:spPr>
          <a:xfrm>
            <a:off x="6890197" y="4250028"/>
            <a:ext cx="4494727" cy="1200329"/>
          </a:xfrm>
          <a:prstGeom prst="rect">
            <a:avLst/>
          </a:prstGeom>
          <a:noFill/>
          <a:ln>
            <a:noFill/>
          </a:ln>
        </p:spPr>
        <p:txBody>
          <a:bodyPr wrap="square" rtlCol="0">
            <a:spAutoFit/>
          </a:bodyPr>
          <a:lstStyle/>
          <a:p>
            <a:r>
              <a:rPr lang="en-US" dirty="0"/>
              <a:t>Presented By-</a:t>
            </a:r>
          </a:p>
          <a:p>
            <a:r>
              <a:rPr lang="en-US" dirty="0"/>
              <a:t>Shailendra Singh Verma(130210042)</a:t>
            </a:r>
          </a:p>
          <a:p>
            <a:r>
              <a:rPr lang="en-US" dirty="0"/>
              <a:t>Ravikant(130210037)</a:t>
            </a:r>
          </a:p>
          <a:p>
            <a:r>
              <a:rPr lang="en-US" dirty="0"/>
              <a:t>Tushar Verma(130210051)</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415" y="1066800"/>
            <a:ext cx="9548981" cy="4431983"/>
          </a:xfrm>
          <a:prstGeom prst="rect">
            <a:avLst/>
          </a:prstGeom>
          <a:noFill/>
          <a:ln>
            <a:noFill/>
          </a:ln>
        </p:spPr>
        <p:txBody>
          <a:bodyPr wrap="square" rtlCol="0">
            <a:spAutoFit/>
          </a:bodyPr>
          <a:lstStyle/>
          <a:p>
            <a:r>
              <a:rPr lang="en-US" sz="5000" dirty="0">
                <a:latin typeface="+mj-lt"/>
              </a:rPr>
              <a:t>Mapping</a:t>
            </a:r>
          </a:p>
          <a:p>
            <a:r>
              <a:rPr lang="en-US" sz="2600" dirty="0">
                <a:latin typeface="+mj-lt"/>
              </a:rPr>
              <a:t>  </a:t>
            </a:r>
          </a:p>
          <a:p>
            <a:endParaRPr lang="en-US" sz="2600" dirty="0">
              <a:latin typeface="+mj-lt"/>
            </a:endParaRPr>
          </a:p>
          <a:p>
            <a:r>
              <a:rPr lang="en-US" sz="2600" dirty="0">
                <a:latin typeface="+mj-lt"/>
              </a:rPr>
              <a:t>  A : 0            a :  26            0 :  52                space :  62           </a:t>
            </a:r>
          </a:p>
          <a:p>
            <a:r>
              <a:rPr lang="en-US" sz="2600" dirty="0">
                <a:latin typeface="+mj-lt"/>
              </a:rPr>
              <a:t>  B : 1             b :  27           1 :  53             new line :  63</a:t>
            </a:r>
          </a:p>
          <a:p>
            <a:r>
              <a:rPr lang="en-US" sz="2600" dirty="0">
                <a:latin typeface="+mj-lt"/>
              </a:rPr>
              <a:t>  -  :  -             -  :   -             -  :   - </a:t>
            </a:r>
          </a:p>
          <a:p>
            <a:r>
              <a:rPr lang="en-US" sz="2600" dirty="0">
                <a:latin typeface="+mj-lt"/>
              </a:rPr>
              <a:t>  -  :  -             -  :   -             -  :   -</a:t>
            </a:r>
          </a:p>
          <a:p>
            <a:r>
              <a:rPr lang="en-US" sz="2600" dirty="0">
                <a:latin typeface="+mj-lt"/>
              </a:rPr>
              <a:t>  Z :  25           z  :  51          9  :  61</a:t>
            </a:r>
          </a:p>
          <a:p>
            <a:endParaRPr lang="en-US" sz="5000" dirty="0">
              <a:latin typeface="+mj-lt"/>
            </a:endParaRPr>
          </a:p>
        </p:txBody>
      </p:sp>
    </p:spTree>
    <p:extLst>
      <p:ext uri="{BB962C8B-B14F-4D97-AF65-F5344CB8AC3E}">
        <p14:creationId xmlns:p14="http://schemas.microsoft.com/office/powerpoint/2010/main" val="110874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032" y="1019908"/>
            <a:ext cx="9566030" cy="5232202"/>
          </a:xfrm>
          <a:prstGeom prst="rect">
            <a:avLst/>
          </a:prstGeom>
          <a:noFill/>
          <a:ln>
            <a:noFill/>
          </a:ln>
        </p:spPr>
        <p:txBody>
          <a:bodyPr wrap="square" rtlCol="0">
            <a:spAutoFit/>
          </a:bodyPr>
          <a:lstStyle/>
          <a:p>
            <a:r>
              <a:rPr lang="en-US" sz="5000" dirty="0">
                <a:latin typeface="+mj-lt"/>
              </a:rPr>
              <a:t>Example</a:t>
            </a:r>
          </a:p>
          <a:p>
            <a:r>
              <a:rPr lang="en-US" sz="5000" dirty="0">
                <a:latin typeface="+mj-lt"/>
              </a:rPr>
              <a:t> </a:t>
            </a:r>
            <a:r>
              <a:rPr lang="en-US" sz="2600" dirty="0">
                <a:latin typeface="+mj-lt"/>
              </a:rPr>
              <a:t>Suppose our text message is “</a:t>
            </a:r>
            <a:r>
              <a:rPr lang="en-US" sz="2600" dirty="0" err="1">
                <a:latin typeface="+mj-lt"/>
              </a:rPr>
              <a:t>AnTo</a:t>
            </a:r>
            <a:r>
              <a:rPr lang="en-US" sz="2600" dirty="0">
                <a:latin typeface="+mj-lt"/>
              </a:rPr>
              <a:t>”</a:t>
            </a:r>
          </a:p>
          <a:p>
            <a:endParaRPr lang="en-US" sz="2600" dirty="0">
              <a:latin typeface="+mj-lt"/>
            </a:endParaRPr>
          </a:p>
          <a:p>
            <a:r>
              <a:rPr lang="en-US" sz="2600" dirty="0">
                <a:latin typeface="+mj-lt"/>
              </a:rPr>
              <a:t>1. Binary representation of mapped values of particular    </a:t>
            </a:r>
          </a:p>
          <a:p>
            <a:r>
              <a:rPr lang="en-US" sz="2600" dirty="0">
                <a:latin typeface="+mj-lt"/>
              </a:rPr>
              <a:t>    characters is : </a:t>
            </a:r>
          </a:p>
          <a:p>
            <a:r>
              <a:rPr lang="en-US" sz="2600" dirty="0">
                <a:latin typeface="+mj-lt"/>
              </a:rPr>
              <a:t>    A  :  00000000      n  :  00101000</a:t>
            </a:r>
          </a:p>
          <a:p>
            <a:r>
              <a:rPr lang="en-US" sz="2600" dirty="0">
                <a:latin typeface="+mj-lt"/>
              </a:rPr>
              <a:t>    T   :  00010011      o  :  00101001</a:t>
            </a:r>
          </a:p>
          <a:p>
            <a:endParaRPr lang="en-US" sz="2600" dirty="0">
              <a:latin typeface="+mj-lt"/>
            </a:endParaRPr>
          </a:p>
          <a:p>
            <a:r>
              <a:rPr lang="en-US" sz="2600" dirty="0">
                <a:latin typeface="+mj-lt"/>
              </a:rPr>
              <a:t>2.  After removing two bits from left we have </a:t>
            </a:r>
            <a:br>
              <a:rPr lang="en-US" sz="2600" dirty="0">
                <a:latin typeface="+mj-lt"/>
              </a:rPr>
            </a:br>
            <a:r>
              <a:rPr lang="en-US" sz="2600" dirty="0">
                <a:latin typeface="+mj-lt"/>
              </a:rPr>
              <a:t>     A  :  000000        n  :   101000</a:t>
            </a:r>
          </a:p>
          <a:p>
            <a:r>
              <a:rPr lang="en-US" sz="2600" dirty="0">
                <a:latin typeface="+mj-lt"/>
              </a:rPr>
              <a:t>      T  :  010011        o  :   101001</a:t>
            </a:r>
            <a:endParaRPr lang="en-US" sz="5000" dirty="0">
              <a:latin typeface="+mj-lt"/>
            </a:endParaRPr>
          </a:p>
        </p:txBody>
      </p:sp>
    </p:spTree>
    <p:extLst>
      <p:ext uri="{BB962C8B-B14F-4D97-AF65-F5344CB8AC3E}">
        <p14:creationId xmlns:p14="http://schemas.microsoft.com/office/powerpoint/2010/main" val="359609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8737" y="1309262"/>
            <a:ext cx="10855570" cy="4493538"/>
          </a:xfrm>
          <a:prstGeom prst="rect">
            <a:avLst/>
          </a:prstGeom>
          <a:noFill/>
          <a:ln>
            <a:noFill/>
          </a:ln>
        </p:spPr>
        <p:txBody>
          <a:bodyPr wrap="square" rtlCol="0">
            <a:spAutoFit/>
          </a:bodyPr>
          <a:lstStyle/>
          <a:p>
            <a:pPr marL="514350" indent="-514350">
              <a:buAutoNum type="arabicPeriod" startAt="3"/>
            </a:pPr>
            <a:r>
              <a:rPr lang="en-US" sz="2600" dirty="0">
                <a:latin typeface="+mj-lt"/>
              </a:rPr>
              <a:t>Now shift </a:t>
            </a:r>
            <a:br>
              <a:rPr lang="en-US" sz="2600" dirty="0">
                <a:latin typeface="+mj-lt"/>
              </a:rPr>
            </a:br>
            <a:r>
              <a:rPr lang="en-US" sz="2600" dirty="0">
                <a:latin typeface="+mj-lt"/>
              </a:rPr>
              <a:t>left 2 bits of second character to first character</a:t>
            </a:r>
            <a:r>
              <a:rPr lang="en-US" sz="2600" dirty="0"/>
              <a:t>.</a:t>
            </a:r>
            <a:br>
              <a:rPr lang="en-US" sz="2600" dirty="0"/>
            </a:br>
            <a:r>
              <a:rPr lang="en-US" sz="2600" dirty="0">
                <a:latin typeface="+mj-lt"/>
              </a:rPr>
              <a:t>Left 4 bits of third</a:t>
            </a:r>
            <a:r>
              <a:rPr lang="en-US" sz="2600" dirty="0"/>
              <a:t>  </a:t>
            </a:r>
            <a:r>
              <a:rPr lang="en-US" sz="2600" dirty="0">
                <a:latin typeface="+mj-lt"/>
              </a:rPr>
              <a:t>character to second character.</a:t>
            </a:r>
            <a:br>
              <a:rPr lang="en-US" sz="2600" dirty="0">
                <a:latin typeface="+mj-lt"/>
              </a:rPr>
            </a:br>
            <a:r>
              <a:rPr lang="en-US" sz="2600" dirty="0">
                <a:latin typeface="+mj-lt"/>
              </a:rPr>
              <a:t>Right 2 bits of third character to fourth character.</a:t>
            </a:r>
            <a:br>
              <a:rPr lang="en-US" sz="2600" dirty="0">
                <a:latin typeface="+mj-lt"/>
              </a:rPr>
            </a:br>
            <a:br>
              <a:rPr lang="en-US" sz="2600" dirty="0">
                <a:latin typeface="+mj-lt"/>
              </a:rPr>
            </a:br>
            <a:r>
              <a:rPr lang="en-US" sz="2600" dirty="0">
                <a:latin typeface="+mj-lt"/>
              </a:rPr>
              <a:t>So we have : </a:t>
            </a:r>
            <a:br>
              <a:rPr lang="en-US" sz="2600" dirty="0">
                <a:latin typeface="+mj-lt"/>
              </a:rPr>
            </a:br>
            <a:r>
              <a:rPr lang="en-US" sz="2600" dirty="0">
                <a:latin typeface="+mj-lt"/>
              </a:rPr>
              <a:t>000000   10</a:t>
            </a:r>
            <a:r>
              <a:rPr lang="en-US" sz="2600" dirty="0">
                <a:solidFill>
                  <a:srgbClr val="FF0000"/>
                </a:solidFill>
                <a:latin typeface="+mj-lt"/>
              </a:rPr>
              <a:t>|</a:t>
            </a:r>
            <a:r>
              <a:rPr lang="en-US" sz="2600" dirty="0">
                <a:latin typeface="+mj-lt"/>
              </a:rPr>
              <a:t>1000    0100</a:t>
            </a:r>
            <a:r>
              <a:rPr lang="en-US" sz="2600" dirty="0">
                <a:solidFill>
                  <a:srgbClr val="FF0000"/>
                </a:solidFill>
                <a:latin typeface="+mj-lt"/>
              </a:rPr>
              <a:t>|</a:t>
            </a:r>
            <a:r>
              <a:rPr lang="en-US" sz="2600" dirty="0">
                <a:latin typeface="+mj-lt"/>
              </a:rPr>
              <a:t>11    101001</a:t>
            </a:r>
            <a:br>
              <a:rPr lang="en-US" sz="2600" dirty="0">
                <a:latin typeface="+mj-lt"/>
              </a:rPr>
            </a:br>
            <a:endParaRPr lang="en-US" sz="2600" dirty="0">
              <a:latin typeface="+mj-lt"/>
            </a:endParaRPr>
          </a:p>
          <a:p>
            <a:pPr marL="514350" indent="-514350">
              <a:buAutoNum type="arabicPeriod" startAt="3"/>
            </a:pPr>
            <a:r>
              <a:rPr lang="en-US" sz="2600" dirty="0">
                <a:latin typeface="+mj-lt"/>
              </a:rPr>
              <a:t>Put the ASCII Code of formed 8 bit characters into a new file.</a:t>
            </a:r>
            <a:br>
              <a:rPr lang="en-US" sz="2600" dirty="0">
                <a:latin typeface="+mj-lt"/>
              </a:rPr>
            </a:br>
            <a:br>
              <a:rPr lang="en-US" sz="2600" dirty="0">
                <a:latin typeface="+mj-lt"/>
              </a:rPr>
            </a:br>
            <a:r>
              <a:rPr lang="en-US" sz="2600" dirty="0"/>
              <a:t> </a:t>
            </a:r>
          </a:p>
        </p:txBody>
      </p:sp>
      <p:sp>
        <p:nvSpPr>
          <p:cNvPr id="3" name="Left Brace 2"/>
          <p:cNvSpPr/>
          <p:nvPr/>
        </p:nvSpPr>
        <p:spPr>
          <a:xfrm rot="16200000">
            <a:off x="2122451" y="3516036"/>
            <a:ext cx="137359" cy="16516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Left Brace 3"/>
          <p:cNvSpPr/>
          <p:nvPr/>
        </p:nvSpPr>
        <p:spPr>
          <a:xfrm rot="16200000">
            <a:off x="4179660" y="3502783"/>
            <a:ext cx="137359" cy="16516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rot="16200000">
            <a:off x="6170609" y="3502783"/>
            <a:ext cx="137359" cy="16516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1540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35480"/>
            <a:ext cx="10972800" cy="4586344"/>
          </a:xfrm>
        </p:spPr>
        <p:txBody>
          <a:bodyPr>
            <a:normAutofit/>
          </a:bodyPr>
          <a:lstStyle/>
          <a:p>
            <a:pPr marL="0" indent="0">
              <a:buNone/>
            </a:pPr>
            <a:r>
              <a:rPr lang="en-US" dirty="0"/>
              <a:t>   </a:t>
            </a:r>
            <a:r>
              <a:rPr lang="en-US" b="1" dirty="0"/>
              <a:t>Steps Followed:-</a:t>
            </a:r>
          </a:p>
          <a:p>
            <a:pPr marL="514350" indent="-514350">
              <a:buFont typeface="+mj-lt"/>
              <a:buAutoNum type="arabicPeriod"/>
            </a:pPr>
            <a:r>
              <a:rPr lang="en-US" dirty="0"/>
              <a:t>Map the alphabets and numbers with the integers starting from 0 in reverse order as we did in compression. </a:t>
            </a:r>
            <a:endParaRPr lang="en-US" b="1" dirty="0"/>
          </a:p>
          <a:p>
            <a:pPr marL="514350" indent="-514350">
              <a:buFont typeface="+mj-lt"/>
              <a:buAutoNum type="arabicPeriod"/>
            </a:pPr>
            <a:r>
              <a:rPr lang="en-US" dirty="0"/>
              <a:t>Obtain the corresponding binary code of characters present in  COMPRESSED FILE.</a:t>
            </a:r>
          </a:p>
          <a:p>
            <a:pPr marL="514350" indent="-514350">
              <a:buFont typeface="+mj-lt"/>
              <a:buAutoNum type="arabicPeriod"/>
            </a:pPr>
            <a:r>
              <a:rPr lang="en-US" dirty="0"/>
              <a:t>Put these binary numbers into an array of byte (8-bit array).</a:t>
            </a:r>
          </a:p>
          <a:p>
            <a:pPr marL="514350" indent="-514350">
              <a:buFont typeface="+mj-lt"/>
              <a:buAutoNum type="arabicPeriod"/>
            </a:pPr>
            <a:r>
              <a:rPr lang="en-US" dirty="0"/>
              <a:t>Rearrange the bits to get actual bits as it was in an input file.</a:t>
            </a:r>
          </a:p>
          <a:p>
            <a:pPr marL="514350" indent="-514350">
              <a:buFont typeface="+mj-lt"/>
              <a:buAutoNum type="arabicPeriod"/>
            </a:pPr>
            <a:r>
              <a:rPr lang="en-US" dirty="0"/>
              <a:t>Put the character of so formed bit after rearranging using map.</a:t>
            </a:r>
          </a:p>
          <a:p>
            <a:pPr marL="514350" indent="-514350">
              <a:buFont typeface="+mj-lt"/>
              <a:buAutoNum type="arabicPeriod"/>
            </a:pPr>
            <a:endParaRPr lang="en-US" dirty="0"/>
          </a:p>
          <a:p>
            <a:pPr marL="514350" indent="-514350">
              <a:buFont typeface="+mj-lt"/>
              <a:buAutoNum type="arabicPeriod"/>
            </a:pPr>
            <a:endParaRPr lang="en-US" dirty="0"/>
          </a:p>
        </p:txBody>
      </p:sp>
      <p:sp>
        <p:nvSpPr>
          <p:cNvPr id="3" name="Title 2"/>
          <p:cNvSpPr>
            <a:spLocks noGrp="1"/>
          </p:cNvSpPr>
          <p:nvPr>
            <p:ph type="title"/>
          </p:nvPr>
        </p:nvSpPr>
        <p:spPr>
          <a:xfrm>
            <a:off x="375138" y="645471"/>
            <a:ext cx="11922370" cy="1143000"/>
          </a:xfrm>
        </p:spPr>
        <p:txBody>
          <a:bodyPr>
            <a:normAutofit/>
          </a:bodyPr>
          <a:lstStyle/>
          <a:p>
            <a:r>
              <a:rPr lang="en-US" dirty="0"/>
              <a:t>Proposed Decompression Algorithm</a:t>
            </a:r>
          </a:p>
        </p:txBody>
      </p:sp>
    </p:spTree>
    <p:extLst>
      <p:ext uri="{BB962C8B-B14F-4D97-AF65-F5344CB8AC3E}">
        <p14:creationId xmlns:p14="http://schemas.microsoft.com/office/powerpoint/2010/main" val="56949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9276" y="1345095"/>
            <a:ext cx="9548981" cy="4431983"/>
          </a:xfrm>
          <a:prstGeom prst="rect">
            <a:avLst/>
          </a:prstGeom>
          <a:noFill/>
          <a:ln>
            <a:noFill/>
          </a:ln>
        </p:spPr>
        <p:txBody>
          <a:bodyPr wrap="square" rtlCol="0">
            <a:spAutoFit/>
          </a:bodyPr>
          <a:lstStyle/>
          <a:p>
            <a:r>
              <a:rPr lang="en-US" sz="5000" dirty="0">
                <a:latin typeface="+mj-lt"/>
              </a:rPr>
              <a:t>Mapping</a:t>
            </a:r>
          </a:p>
          <a:p>
            <a:r>
              <a:rPr lang="en-US" sz="2600" dirty="0">
                <a:latin typeface="+mj-lt"/>
              </a:rPr>
              <a:t>  </a:t>
            </a:r>
          </a:p>
          <a:p>
            <a:endParaRPr lang="en-US" sz="2600" dirty="0">
              <a:latin typeface="+mj-lt"/>
            </a:endParaRPr>
          </a:p>
          <a:p>
            <a:r>
              <a:rPr lang="en-US" sz="2600" dirty="0">
                <a:latin typeface="+mj-lt"/>
              </a:rPr>
              <a:t>  0 :  A           26 :  a           52 :  0            62 :  space           </a:t>
            </a:r>
          </a:p>
          <a:p>
            <a:r>
              <a:rPr lang="en-US" sz="2600" dirty="0">
                <a:latin typeface="+mj-lt"/>
              </a:rPr>
              <a:t>  1 :  B            27 :  b           53 :  1            63 :  new line</a:t>
            </a:r>
          </a:p>
          <a:p>
            <a:r>
              <a:rPr lang="en-US" sz="2600" dirty="0">
                <a:latin typeface="+mj-lt"/>
              </a:rPr>
              <a:t>  -  :   -             -  :   -             -  :   - </a:t>
            </a:r>
          </a:p>
          <a:p>
            <a:r>
              <a:rPr lang="en-US" sz="2600" dirty="0">
                <a:latin typeface="+mj-lt"/>
              </a:rPr>
              <a:t>  -  :   -             -  :   -             -  :   -</a:t>
            </a:r>
          </a:p>
          <a:p>
            <a:r>
              <a:rPr lang="en-US" sz="2600" dirty="0">
                <a:latin typeface="+mj-lt"/>
              </a:rPr>
              <a:t> 25 :  Z           51 :  z            61 :  9</a:t>
            </a:r>
          </a:p>
          <a:p>
            <a:endParaRPr lang="en-US" sz="5000" dirty="0">
              <a:latin typeface="+mj-lt"/>
            </a:endParaRPr>
          </a:p>
        </p:txBody>
      </p:sp>
    </p:spTree>
    <p:extLst>
      <p:ext uri="{BB962C8B-B14F-4D97-AF65-F5344CB8AC3E}">
        <p14:creationId xmlns:p14="http://schemas.microsoft.com/office/powerpoint/2010/main" val="226754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9684" y="801757"/>
            <a:ext cx="9566030" cy="6432530"/>
          </a:xfrm>
          <a:prstGeom prst="rect">
            <a:avLst/>
          </a:prstGeom>
          <a:noFill/>
          <a:ln>
            <a:noFill/>
          </a:ln>
        </p:spPr>
        <p:txBody>
          <a:bodyPr wrap="square" rtlCol="0">
            <a:spAutoFit/>
          </a:bodyPr>
          <a:lstStyle/>
          <a:p>
            <a:r>
              <a:rPr lang="en-US" sz="5000" dirty="0">
                <a:latin typeface="+mj-lt"/>
              </a:rPr>
              <a:t>Example</a:t>
            </a:r>
          </a:p>
          <a:p>
            <a:r>
              <a:rPr lang="en-US" sz="5000" dirty="0">
                <a:latin typeface="+mj-lt"/>
              </a:rPr>
              <a:t> </a:t>
            </a:r>
            <a:r>
              <a:rPr lang="en-US" sz="2600" dirty="0">
                <a:latin typeface="+mj-lt"/>
              </a:rPr>
              <a:t>Suppose our binary equivalent of compressed file is</a:t>
            </a:r>
          </a:p>
          <a:p>
            <a:r>
              <a:rPr lang="en-US" sz="2600" dirty="0">
                <a:latin typeface="+mj-lt"/>
              </a:rPr>
              <a:t>  </a:t>
            </a:r>
            <a:r>
              <a:rPr lang="en-US" sz="2600" dirty="0"/>
              <a:t>00000010 </a:t>
            </a:r>
            <a:r>
              <a:rPr lang="en-US" sz="2600" dirty="0">
                <a:solidFill>
                  <a:srgbClr val="FF0000"/>
                </a:solidFill>
              </a:rPr>
              <a:t> </a:t>
            </a:r>
            <a:r>
              <a:rPr lang="en-US" sz="2600" dirty="0"/>
              <a:t>10000100</a:t>
            </a:r>
            <a:r>
              <a:rPr lang="en-US" sz="2600" dirty="0">
                <a:solidFill>
                  <a:srgbClr val="FF0000"/>
                </a:solidFill>
              </a:rPr>
              <a:t>  </a:t>
            </a:r>
            <a:r>
              <a:rPr lang="en-US" sz="2600" dirty="0"/>
              <a:t>11101001</a:t>
            </a:r>
            <a:endParaRPr lang="en-US" sz="2600" dirty="0">
              <a:latin typeface="+mj-lt"/>
            </a:endParaRPr>
          </a:p>
          <a:p>
            <a:pPr marL="514350" indent="-514350">
              <a:buAutoNum type="arabicPeriod"/>
            </a:pPr>
            <a:r>
              <a:rPr lang="en-US" sz="2600" dirty="0">
                <a:latin typeface="+mj-lt"/>
              </a:rPr>
              <a:t>Perform the following slicing of bits</a:t>
            </a:r>
          </a:p>
          <a:p>
            <a:pPr marL="914400" lvl="1" indent="-457200">
              <a:buFont typeface="Arial" pitchFamily="34" charset="0"/>
              <a:buChar char="•"/>
            </a:pPr>
            <a:r>
              <a:rPr lang="en-US" sz="2600" dirty="0">
                <a:latin typeface="+mj-lt"/>
              </a:rPr>
              <a:t>Remove first 6 bits of first character.</a:t>
            </a:r>
          </a:p>
          <a:p>
            <a:pPr marL="914400" lvl="1" indent="-457200">
              <a:buFont typeface="Arial" pitchFamily="34" charset="0"/>
              <a:buChar char="•"/>
            </a:pPr>
            <a:r>
              <a:rPr lang="en-US" sz="2600" dirty="0">
                <a:latin typeface="+mj-lt"/>
              </a:rPr>
              <a:t>Combine right 2 bits of first character and first 4 bits of second character.</a:t>
            </a:r>
          </a:p>
          <a:p>
            <a:pPr marL="914400" lvl="1" indent="-457200">
              <a:buFont typeface="Arial" pitchFamily="34" charset="0"/>
              <a:buChar char="•"/>
            </a:pPr>
            <a:r>
              <a:rPr lang="en-US" sz="2600" dirty="0">
                <a:latin typeface="+mj-lt"/>
              </a:rPr>
              <a:t>Combine right 4 bits of second character and first 2 bits of third character.</a:t>
            </a:r>
          </a:p>
          <a:p>
            <a:pPr marL="914400" lvl="1" indent="-457200">
              <a:buFont typeface="Arial" pitchFamily="34" charset="0"/>
              <a:buChar char="•"/>
            </a:pPr>
            <a:r>
              <a:rPr lang="en-US" sz="2600" dirty="0">
                <a:latin typeface="+mj-lt"/>
              </a:rPr>
              <a:t>Remove left 6 bits of third character.</a:t>
            </a:r>
            <a:br>
              <a:rPr lang="en-US" sz="2600" dirty="0">
                <a:latin typeface="+mj-lt"/>
              </a:rPr>
            </a:br>
            <a:endParaRPr lang="en-US" sz="2600" dirty="0">
              <a:latin typeface="+mj-lt"/>
            </a:endParaRPr>
          </a:p>
          <a:p>
            <a:pPr lvl="1"/>
            <a:r>
              <a:rPr lang="en-US" sz="2600" dirty="0">
                <a:latin typeface="+mj-lt"/>
              </a:rPr>
              <a:t>     </a:t>
            </a:r>
            <a:r>
              <a:rPr lang="en-US" sz="2600" dirty="0"/>
              <a:t>000000 </a:t>
            </a:r>
            <a:r>
              <a:rPr lang="en-US" sz="2600" dirty="0">
                <a:solidFill>
                  <a:srgbClr val="FF0000"/>
                </a:solidFill>
              </a:rPr>
              <a:t>|</a:t>
            </a:r>
            <a:r>
              <a:rPr lang="en-US" sz="2600" dirty="0"/>
              <a:t> 10 </a:t>
            </a:r>
            <a:r>
              <a:rPr lang="en-US" sz="2600" dirty="0">
                <a:solidFill>
                  <a:srgbClr val="FF0000"/>
                </a:solidFill>
              </a:rPr>
              <a:t> </a:t>
            </a:r>
            <a:r>
              <a:rPr lang="en-US" sz="2600" dirty="0"/>
              <a:t>1000 </a:t>
            </a:r>
            <a:r>
              <a:rPr lang="en-US" sz="2600" dirty="0">
                <a:solidFill>
                  <a:srgbClr val="FF0000"/>
                </a:solidFill>
              </a:rPr>
              <a:t>|</a:t>
            </a:r>
            <a:r>
              <a:rPr lang="en-US" sz="2600" dirty="0"/>
              <a:t> 0100</a:t>
            </a:r>
            <a:r>
              <a:rPr lang="en-US" sz="2600" dirty="0">
                <a:solidFill>
                  <a:srgbClr val="FF0000"/>
                </a:solidFill>
              </a:rPr>
              <a:t>  </a:t>
            </a:r>
            <a:r>
              <a:rPr lang="en-US" sz="2600" dirty="0"/>
              <a:t>11 </a:t>
            </a:r>
            <a:r>
              <a:rPr lang="en-US" sz="2600" dirty="0">
                <a:solidFill>
                  <a:srgbClr val="FF0000"/>
                </a:solidFill>
              </a:rPr>
              <a:t>|</a:t>
            </a:r>
            <a:r>
              <a:rPr lang="en-US" sz="2600" dirty="0"/>
              <a:t> 101001</a:t>
            </a:r>
            <a:r>
              <a:rPr lang="en-US" sz="2600" dirty="0">
                <a:latin typeface="+mj-lt"/>
              </a:rPr>
              <a:t>   </a:t>
            </a:r>
            <a:br>
              <a:rPr lang="en-US" sz="2600" dirty="0">
                <a:latin typeface="+mj-lt"/>
              </a:rPr>
            </a:br>
            <a:r>
              <a:rPr lang="en-US" sz="2600" dirty="0">
                <a:latin typeface="+mj-lt"/>
              </a:rPr>
              <a:t> </a:t>
            </a:r>
            <a:br>
              <a:rPr lang="en-US" sz="2600" dirty="0">
                <a:latin typeface="+mj-lt"/>
              </a:rPr>
            </a:br>
            <a:r>
              <a:rPr lang="en-US" sz="2600" dirty="0">
                <a:latin typeface="+mj-lt"/>
              </a:rPr>
              <a:t>   </a:t>
            </a:r>
          </a:p>
        </p:txBody>
      </p:sp>
    </p:spTree>
    <p:extLst>
      <p:ext uri="{BB962C8B-B14F-4D97-AF65-F5344CB8AC3E}">
        <p14:creationId xmlns:p14="http://schemas.microsoft.com/office/powerpoint/2010/main" val="264548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996" y="1972535"/>
            <a:ext cx="10668000" cy="2492990"/>
          </a:xfrm>
          <a:prstGeom prst="rect">
            <a:avLst/>
          </a:prstGeom>
          <a:noFill/>
          <a:ln>
            <a:noFill/>
          </a:ln>
        </p:spPr>
        <p:txBody>
          <a:bodyPr wrap="square" rtlCol="0">
            <a:spAutoFit/>
          </a:bodyPr>
          <a:lstStyle/>
          <a:p>
            <a:r>
              <a:rPr lang="en-US" sz="2600" dirty="0">
                <a:latin typeface="+mj-lt"/>
              </a:rPr>
              <a:t>2. Print the mapped value of so obtained 6 bits.</a:t>
            </a:r>
            <a:br>
              <a:rPr lang="en-US" sz="2600" dirty="0">
                <a:latin typeface="+mj-lt"/>
              </a:rPr>
            </a:br>
            <a:r>
              <a:rPr lang="en-US" sz="2600" dirty="0">
                <a:latin typeface="+mj-lt"/>
              </a:rPr>
              <a:t>3. We have obtained our previous data.</a:t>
            </a:r>
          </a:p>
          <a:p>
            <a:endParaRPr lang="en-US" sz="2600" dirty="0">
              <a:latin typeface="+mj-lt"/>
            </a:endParaRPr>
          </a:p>
          <a:p>
            <a:endParaRPr lang="en-US" sz="2600" dirty="0">
              <a:latin typeface="+mj-lt"/>
            </a:endParaRPr>
          </a:p>
          <a:p>
            <a:endParaRPr lang="en-US" sz="2600" dirty="0">
              <a:latin typeface="+mj-lt"/>
            </a:endParaRPr>
          </a:p>
          <a:p>
            <a:endParaRPr lang="en-US" sz="2600" dirty="0">
              <a:latin typeface="+mj-lt"/>
            </a:endParaRPr>
          </a:p>
        </p:txBody>
      </p:sp>
    </p:spTree>
    <p:extLst>
      <p:ext uri="{BB962C8B-B14F-4D97-AF65-F5344CB8AC3E}">
        <p14:creationId xmlns:p14="http://schemas.microsoft.com/office/powerpoint/2010/main" val="1609980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8383" y="996220"/>
            <a:ext cx="11383617" cy="861774"/>
          </a:xfrm>
          <a:prstGeom prst="rect">
            <a:avLst/>
          </a:prstGeom>
        </p:spPr>
        <p:txBody>
          <a:bodyPr wrap="square">
            <a:spAutoFit/>
          </a:bodyPr>
          <a:lstStyle/>
          <a:p>
            <a:r>
              <a:rPr lang="en-US" sz="5000" dirty="0">
                <a:solidFill>
                  <a:srgbClr val="455F51"/>
                </a:solidFill>
                <a:latin typeface="Century Gothic"/>
                <a:ea typeface="+mj-ea"/>
                <a:cs typeface="+mj-cs"/>
              </a:rPr>
              <a:t>Compression Ratio</a:t>
            </a:r>
            <a:endParaRPr lang="en-US" dirty="0"/>
          </a:p>
        </p:txBody>
      </p:sp>
      <p:sp>
        <p:nvSpPr>
          <p:cNvPr id="7" name="Rectangle 6"/>
          <p:cNvSpPr/>
          <p:nvPr/>
        </p:nvSpPr>
        <p:spPr>
          <a:xfrm>
            <a:off x="914399" y="2211169"/>
            <a:ext cx="8905461" cy="1938992"/>
          </a:xfrm>
          <a:prstGeom prst="rect">
            <a:avLst/>
          </a:prstGeom>
        </p:spPr>
        <p:txBody>
          <a:bodyPr wrap="square">
            <a:spAutoFit/>
          </a:bodyPr>
          <a:lstStyle/>
          <a:p>
            <a:r>
              <a:rPr lang="pt-BR" sz="2400" dirty="0"/>
              <a:t>Compression ratio = Uncompressed file size .</a:t>
            </a:r>
          </a:p>
          <a:p>
            <a:r>
              <a:rPr lang="pt-BR" sz="2400" dirty="0"/>
              <a:t>                                     Compressed file size</a:t>
            </a:r>
          </a:p>
          <a:p>
            <a:endParaRPr lang="pt-BR" sz="2400" dirty="0"/>
          </a:p>
          <a:p>
            <a:r>
              <a:rPr lang="pt-BR" sz="2400" dirty="0"/>
              <a:t>The compression ratio of proposed algortihm is 1.38 and space saving comes about 38% approximately.</a:t>
            </a:r>
          </a:p>
        </p:txBody>
      </p:sp>
      <p:cxnSp>
        <p:nvCxnSpPr>
          <p:cNvPr id="9" name="Straight Connector 8"/>
          <p:cNvCxnSpPr/>
          <p:nvPr/>
        </p:nvCxnSpPr>
        <p:spPr>
          <a:xfrm flipV="1">
            <a:off x="3816626" y="2623930"/>
            <a:ext cx="3180522" cy="13253"/>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14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The proposed algorithm works efficiently on messages containing alphanumeric characters. It can be viewed as a bit-slicing operation implemented on binary code of the mapped values for respective alphanumeric characters in the given message. This algorithm will always return constant compression ratio of 1.38 approx. and the space savings will be about 38% approx. Therefore, this algorithm can be considered suitable in streaming of message data across messaging devices and applications, provided they follow the constraint of including alphanumeric characters only.</a:t>
            </a:r>
          </a:p>
          <a:p>
            <a:pPr marL="0" indent="0">
              <a:buNone/>
            </a:pPr>
            <a:endParaRPr lang="en-US" dirty="0"/>
          </a:p>
        </p:txBody>
      </p:sp>
      <p:sp>
        <p:nvSpPr>
          <p:cNvPr id="3" name="Title 2"/>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75476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744248"/>
            <a:ext cx="10972800" cy="4779135"/>
          </a:xfrm>
        </p:spPr>
        <p:txBody>
          <a:bodyPr>
            <a:noAutofit/>
          </a:bodyPr>
          <a:lstStyle/>
          <a:p>
            <a:pPr lvl="0"/>
            <a:r>
              <a:rPr lang="en-US" sz="1800" dirty="0"/>
              <a:t> Wade, Graham (1994). </a:t>
            </a:r>
            <a:r>
              <a:rPr lang="en-US" sz="1800" dirty="0">
                <a:hlinkClick r:id="rId2"/>
              </a:rPr>
              <a:t>Signal coding and processing</a:t>
            </a:r>
            <a:r>
              <a:rPr lang="en-US" sz="1800" dirty="0"/>
              <a:t> (2 ed.). Cambridge University Press. p. 34. </a:t>
            </a:r>
            <a:r>
              <a:rPr lang="en-US" sz="1800" dirty="0">
                <a:hlinkClick r:id="rId3" tooltip="International Standard Book Number"/>
              </a:rPr>
              <a:t>ISBN</a:t>
            </a:r>
            <a:r>
              <a:rPr lang="en-US" sz="1800" dirty="0"/>
              <a:t> </a:t>
            </a:r>
            <a:r>
              <a:rPr lang="en-US" sz="1800" dirty="0">
                <a:hlinkClick r:id="rId4" tooltip="Special:BookSources/978-0-521-42336-6"/>
              </a:rPr>
              <a:t>978-0-521-42336-6</a:t>
            </a:r>
            <a:r>
              <a:rPr lang="en-US" sz="1800" dirty="0"/>
              <a:t>. Retrieved 2011-12-22. The broad objective of source coding is to exploit or remove 'inefficient' redundancy in the </a:t>
            </a:r>
            <a:r>
              <a:rPr lang="en-US" sz="1800" dirty="0">
                <a:hlinkClick r:id="rId5" tooltip="Pulse-code modulation"/>
              </a:rPr>
              <a:t>PCM</a:t>
            </a:r>
            <a:r>
              <a:rPr lang="en-US" sz="1800" dirty="0"/>
              <a:t> source and thereby achieve a reduction in the overall source rate R.</a:t>
            </a:r>
          </a:p>
          <a:p>
            <a:pPr lvl="0"/>
            <a:r>
              <a:rPr lang="en-US" sz="1800" dirty="0"/>
              <a:t> Mahdi, O.A.; Mohammed, M.A.; Mohamed, A.J. (November 2012). </a:t>
            </a:r>
            <a:r>
              <a:rPr lang="en-US" sz="1800" dirty="0">
                <a:hlinkClick r:id="rId6"/>
              </a:rPr>
              <a:t>"Implementing a Novel Approach and Convert Audio Compression to Text Coding via Hybrid Technique"</a:t>
            </a:r>
            <a:r>
              <a:rPr lang="en-US" sz="1800" dirty="0"/>
              <a:t>(PDF). International Journal of Computer Science Issues. </a:t>
            </a:r>
            <a:r>
              <a:rPr lang="en-US" sz="1800" b="1" dirty="0"/>
              <a:t>9</a:t>
            </a:r>
            <a:r>
              <a:rPr lang="en-US" sz="1800" dirty="0"/>
              <a:t> (6, No. 3): 53–59. Retrieved 6 March 2013.</a:t>
            </a:r>
          </a:p>
          <a:p>
            <a:pPr lvl="0"/>
            <a:r>
              <a:rPr lang="en-US" sz="1800" dirty="0"/>
              <a:t> </a:t>
            </a:r>
            <a:r>
              <a:rPr lang="en-US" sz="1800" dirty="0" err="1"/>
              <a:t>Pujar</a:t>
            </a:r>
            <a:r>
              <a:rPr lang="en-US" sz="1800" dirty="0"/>
              <a:t>, J.H.; </a:t>
            </a:r>
            <a:r>
              <a:rPr lang="en-US" sz="1800" dirty="0" err="1"/>
              <a:t>Kadlaskar</a:t>
            </a:r>
            <a:r>
              <a:rPr lang="en-US" sz="1800" dirty="0"/>
              <a:t>, L.M. (May 2010). </a:t>
            </a:r>
            <a:r>
              <a:rPr lang="en-US" sz="1800" dirty="0">
                <a:hlinkClick r:id="rId7"/>
              </a:rPr>
              <a:t>"A New Lossless Method of Image Compression and Decompression Using Huffman Coding Techniques"</a:t>
            </a:r>
            <a:r>
              <a:rPr lang="en-US" sz="1800" dirty="0"/>
              <a:t>. Journal of Theoretical and Applied Information Technology. </a:t>
            </a:r>
            <a:r>
              <a:rPr lang="en-US" sz="1800" b="1" dirty="0"/>
              <a:t>15</a:t>
            </a:r>
            <a:r>
              <a:rPr lang="en-US" sz="1800" dirty="0"/>
              <a:t> (1): 18–23.</a:t>
            </a:r>
          </a:p>
          <a:p>
            <a:pPr lvl="0"/>
            <a:r>
              <a:rPr lang="en-US" sz="1800" dirty="0"/>
              <a:t> Salomon, David (2008). A Concise Introduction to Data Compression. Berlin: Springer. </a:t>
            </a:r>
            <a:r>
              <a:rPr lang="en-US" sz="1800" dirty="0">
                <a:hlinkClick r:id="rId3" tooltip="International Standard Book Number"/>
              </a:rPr>
              <a:t>ISBN</a:t>
            </a:r>
            <a:r>
              <a:rPr lang="en-US" sz="1800" dirty="0"/>
              <a:t> </a:t>
            </a:r>
            <a:r>
              <a:rPr lang="en-US" sz="1800" dirty="0">
                <a:hlinkClick r:id="rId8" tooltip="Special:BookSources/9781848000728"/>
              </a:rPr>
              <a:t>9781848000728</a:t>
            </a:r>
            <a:r>
              <a:rPr lang="en-US" sz="1800" dirty="0"/>
              <a:t>.</a:t>
            </a:r>
          </a:p>
          <a:p>
            <a:pPr lvl="0"/>
            <a:r>
              <a:rPr lang="en-US" sz="1800" dirty="0"/>
              <a:t> S. Mittal and J. Vetter, "</a:t>
            </a:r>
            <a:r>
              <a:rPr lang="en-US" sz="1800" dirty="0">
                <a:hlinkClick r:id="rId9"/>
              </a:rPr>
              <a:t>A Survey Of Architectural Approaches for Data Compression in Cache and Main Memory Systems</a:t>
            </a:r>
            <a:r>
              <a:rPr lang="en-US" sz="1800" dirty="0"/>
              <a:t>", IEEE Transactions on Parallel and Distributed Systems, 2015.</a:t>
            </a:r>
          </a:p>
          <a:p>
            <a:endParaRPr lang="en-US" sz="1800" dirty="0"/>
          </a:p>
        </p:txBody>
      </p:sp>
      <p:sp>
        <p:nvSpPr>
          <p:cNvPr id="3" name="Title 2"/>
          <p:cNvSpPr>
            <a:spLocks noGrp="1"/>
          </p:cNvSpPr>
          <p:nvPr>
            <p:ph type="title"/>
          </p:nvPr>
        </p:nvSpPr>
        <p:spPr>
          <a:xfrm>
            <a:off x="901148" y="677583"/>
            <a:ext cx="10972800" cy="841377"/>
          </a:xfrm>
        </p:spPr>
        <p:txBody>
          <a:bodyPr/>
          <a:lstStyle/>
          <a:p>
            <a:r>
              <a:rPr lang="en-US" dirty="0"/>
              <a:t>References</a:t>
            </a:r>
          </a:p>
        </p:txBody>
      </p:sp>
    </p:spTree>
    <p:extLst>
      <p:ext uri="{BB962C8B-B14F-4D97-AF65-F5344CB8AC3E}">
        <p14:creationId xmlns:p14="http://schemas.microsoft.com/office/powerpoint/2010/main" val="69150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31933"/>
            <a:ext cx="10972800" cy="5526067"/>
          </a:xfrm>
        </p:spPr>
        <p:txBody>
          <a:bodyPr/>
          <a:lstStyle/>
          <a:p>
            <a:r>
              <a:rPr lang="en-US" dirty="0"/>
              <a:t>Introduction</a:t>
            </a:r>
          </a:p>
          <a:p>
            <a:r>
              <a:rPr lang="en-US" dirty="0"/>
              <a:t>Why Data Compression?</a:t>
            </a:r>
          </a:p>
          <a:p>
            <a:r>
              <a:rPr lang="en-US" dirty="0"/>
              <a:t>Data Compression Methods</a:t>
            </a:r>
          </a:p>
          <a:p>
            <a:r>
              <a:rPr lang="en-US" dirty="0"/>
              <a:t>Lossy Data Compression</a:t>
            </a:r>
          </a:p>
          <a:p>
            <a:r>
              <a:rPr lang="en-US" dirty="0"/>
              <a:t>Lossless Data Compression</a:t>
            </a:r>
          </a:p>
          <a:p>
            <a:r>
              <a:rPr lang="en-US" dirty="0"/>
              <a:t>Proposed Compression algorithm</a:t>
            </a:r>
          </a:p>
          <a:p>
            <a:r>
              <a:rPr lang="en-US" dirty="0"/>
              <a:t>Proposed Decompression algorithm</a:t>
            </a:r>
          </a:p>
          <a:p>
            <a:r>
              <a:rPr lang="en-US" dirty="0"/>
              <a:t>Conclusion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a:xfrm>
            <a:off x="609600" y="811369"/>
            <a:ext cx="10972800" cy="520564"/>
          </a:xfrm>
        </p:spPr>
        <p:txBody>
          <a:bodyPr>
            <a:noAutofit/>
          </a:bodyPr>
          <a:lstStyle/>
          <a:p>
            <a:pPr algn="ctr"/>
            <a:r>
              <a:rPr lang="en-US" u="sng" dirty="0"/>
              <a:t>Table of Content</a:t>
            </a: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0087" y="1087340"/>
            <a:ext cx="10972800" cy="4389120"/>
          </a:xfrm>
        </p:spPr>
        <p:txBody>
          <a:bodyPr>
            <a:noAutofit/>
          </a:bodyPr>
          <a:lstStyle/>
          <a:p>
            <a:pPr lvl="0"/>
            <a:r>
              <a:rPr lang="en-US" sz="1800" dirty="0"/>
              <a:t>Tank, M.K. (2011). Implementation of </a:t>
            </a:r>
            <a:r>
              <a:rPr lang="en-US" sz="1800" dirty="0" err="1"/>
              <a:t>Limpel-Ziv</a:t>
            </a:r>
            <a:r>
              <a:rPr lang="en-US" sz="1800" dirty="0"/>
              <a:t> algorithm for lossless compression using VHDL. </a:t>
            </a:r>
            <a:r>
              <a:rPr lang="en-US" sz="1800" dirty="0" err="1"/>
              <a:t>Thinkquest</a:t>
            </a:r>
            <a:r>
              <a:rPr lang="en-US" sz="1800" dirty="0"/>
              <a:t> 2010: Proceedings of the First International Conference on Contours of Computing Technology. Berlin: Springer. pp. 275–283.</a:t>
            </a:r>
          </a:p>
          <a:p>
            <a:pPr lvl="0"/>
            <a:r>
              <a:rPr lang="en-US" sz="1800" dirty="0"/>
              <a:t> </a:t>
            </a:r>
            <a:r>
              <a:rPr lang="en-US" sz="1800" dirty="0" err="1"/>
              <a:t>Navqi</a:t>
            </a:r>
            <a:r>
              <a:rPr lang="en-US" sz="1800" dirty="0"/>
              <a:t>, Saud; Naqvi, R.; </a:t>
            </a:r>
            <a:r>
              <a:rPr lang="en-US" sz="1800" dirty="0" err="1"/>
              <a:t>Riaz</a:t>
            </a:r>
            <a:r>
              <a:rPr lang="en-US" sz="1800" dirty="0"/>
              <a:t>, R.A.; Siddiqui, F. (April 2011). </a:t>
            </a:r>
            <a:r>
              <a:rPr lang="en-US" sz="1800" dirty="0">
                <a:hlinkClick r:id="rId2"/>
              </a:rPr>
              <a:t>"Optimized RTL design and implementation of L</a:t>
            </a:r>
            <a:r>
              <a:rPr lang="en-US" sz="1800" u="sng" dirty="0">
                <a:hlinkClick r:id="rId2"/>
              </a:rPr>
              <a:t>ZW algorithm for high bandwidth </a:t>
            </a:r>
            <a:r>
              <a:rPr lang="en-US" sz="1800" dirty="0">
                <a:hlinkClick r:id="rId2"/>
              </a:rPr>
              <a:t>applications"</a:t>
            </a:r>
            <a:r>
              <a:rPr lang="en-US" sz="1800" dirty="0"/>
              <a:t>. Electrical Review. </a:t>
            </a:r>
            <a:r>
              <a:rPr lang="en-US" sz="1800" b="1" dirty="0"/>
              <a:t>2011</a:t>
            </a:r>
            <a:r>
              <a:rPr lang="en-US" sz="1800" dirty="0"/>
              <a:t> (4): 279–285.</a:t>
            </a:r>
          </a:p>
          <a:p>
            <a:pPr lvl="0"/>
            <a:r>
              <a:rPr lang="en-US" sz="1800" dirty="0"/>
              <a:t> Mahmud, </a:t>
            </a:r>
            <a:r>
              <a:rPr lang="en-US" sz="1800" dirty="0" err="1"/>
              <a:t>Salauddin</a:t>
            </a:r>
            <a:r>
              <a:rPr lang="en-US" sz="1800" dirty="0"/>
              <a:t> (March 2012). </a:t>
            </a:r>
            <a:r>
              <a:rPr lang="en-US" sz="1800" dirty="0">
                <a:hlinkClick r:id="rId3"/>
              </a:rPr>
              <a:t>"An Improved Data Compression Method for General Data"</a:t>
            </a:r>
            <a:r>
              <a:rPr lang="en-US" sz="1800" dirty="0"/>
              <a:t>. International Journal of Scientific &amp; Engineering Research. </a:t>
            </a:r>
            <a:r>
              <a:rPr lang="en-US" sz="1800" b="1" dirty="0"/>
              <a:t>3</a:t>
            </a:r>
            <a:r>
              <a:rPr lang="en-US" sz="1800" dirty="0"/>
              <a:t> (3): 2. Retrieved 6 March 2013.</a:t>
            </a:r>
          </a:p>
          <a:p>
            <a:pPr lvl="0"/>
            <a:r>
              <a:rPr lang="en-US" sz="1800" dirty="0" err="1"/>
              <a:t>Arcangel</a:t>
            </a:r>
            <a:r>
              <a:rPr lang="en-US" sz="1800" dirty="0"/>
              <a:t>, Cory. </a:t>
            </a:r>
            <a:r>
              <a:rPr lang="en-US" sz="1800" dirty="0">
                <a:hlinkClick r:id="rId4"/>
              </a:rPr>
              <a:t>"On Compression"</a:t>
            </a:r>
            <a:r>
              <a:rPr lang="en-US" sz="1800" dirty="0"/>
              <a:t>. Retrieved 6 March 2013.</a:t>
            </a:r>
          </a:p>
          <a:p>
            <a:pPr lvl="0"/>
            <a:r>
              <a:rPr lang="en-US" sz="1800" dirty="0"/>
              <a:t>S. </a:t>
            </a:r>
            <a:r>
              <a:rPr lang="en-US" sz="1800" dirty="0" err="1"/>
              <a:t>Porwal</a:t>
            </a:r>
            <a:r>
              <a:rPr lang="en-US" sz="1800" dirty="0"/>
              <a:t>, Y. Chaudhary, J. Joshi and M. Jain, “Data Compression Methodologies for Lossless Data and Comparison between Algorithms” International Journal of Engineering Science and Innovative Technology (IJESIT) Volume 2, Issue 2, March 2013</a:t>
            </a:r>
          </a:p>
          <a:p>
            <a:pPr lvl="0"/>
            <a:r>
              <a:rPr lang="en-US" sz="1800" dirty="0"/>
              <a:t>S. </a:t>
            </a:r>
            <a:r>
              <a:rPr lang="en-US" sz="1800" dirty="0" err="1"/>
              <a:t>Shanmugasundaram</a:t>
            </a:r>
            <a:r>
              <a:rPr lang="en-US" sz="1800" dirty="0"/>
              <a:t> and R. </a:t>
            </a:r>
            <a:r>
              <a:rPr lang="en-US" sz="1800" dirty="0" err="1"/>
              <a:t>Lourdusamy</a:t>
            </a:r>
            <a:r>
              <a:rPr lang="en-US" sz="1800" dirty="0"/>
              <a:t>, “A Comparative Study of Text Compression Algorithms” International Journal of Wisdom Based Computing, Vol. 1 (3), December 2011</a:t>
            </a:r>
          </a:p>
          <a:p>
            <a:pPr lvl="0"/>
            <a:r>
              <a:rPr lang="en-US" sz="1800" dirty="0"/>
              <a:t>S.R. </a:t>
            </a:r>
            <a:r>
              <a:rPr lang="en-US" sz="1800" dirty="0" err="1"/>
              <a:t>Kodituwakku</a:t>
            </a:r>
            <a:r>
              <a:rPr lang="en-US" sz="1800" dirty="0"/>
              <a:t> and U. S. </a:t>
            </a:r>
            <a:r>
              <a:rPr lang="en-US" sz="1800" dirty="0" err="1"/>
              <a:t>Amarasinghe</a:t>
            </a:r>
            <a:r>
              <a:rPr lang="en-US" sz="1800" dirty="0"/>
              <a:t>, "Comparison of Lossless Data Compression Algorithms for Text Data" Indian Journal of Computer Science and Engineering Vol1No. 4 416-425</a:t>
            </a:r>
          </a:p>
          <a:p>
            <a:pPr lvl="0"/>
            <a:r>
              <a:rPr lang="en-US" sz="1800" u="sng" dirty="0">
                <a:hlinkClick r:id="rId5" tooltip="Terry Welch"/>
              </a:rPr>
              <a:t>Welch, </a:t>
            </a:r>
            <a:r>
              <a:rPr lang="en-US" sz="1800" dirty="0">
                <a:hlinkClick r:id="rId5" tooltip="Terry Welch"/>
              </a:rPr>
              <a:t>Terry</a:t>
            </a:r>
            <a:r>
              <a:rPr lang="en-US" sz="1800" dirty="0"/>
              <a:t> (1984). </a:t>
            </a:r>
            <a:r>
              <a:rPr lang="en-US" sz="1800" u="sng" dirty="0">
                <a:hlinkClick r:id="rId6"/>
              </a:rPr>
              <a:t>"A Technique for High-Performance </a:t>
            </a:r>
            <a:r>
              <a:rPr lang="en-US" sz="1800" dirty="0">
                <a:hlinkClick r:id="rId6"/>
              </a:rPr>
              <a:t>Data Compression"</a:t>
            </a:r>
            <a:r>
              <a:rPr lang="en-US" sz="1800" dirty="0"/>
              <a:t>. </a:t>
            </a:r>
            <a:r>
              <a:rPr lang="en-US" sz="1800" i="1" dirty="0"/>
              <a:t>Computer</a:t>
            </a:r>
            <a:r>
              <a:rPr lang="en-US" sz="1800" dirty="0"/>
              <a:t>. </a:t>
            </a:r>
            <a:r>
              <a:rPr lang="en-US" sz="1800" b="1" dirty="0"/>
              <a:t>17</a:t>
            </a:r>
            <a:r>
              <a:rPr lang="en-US" sz="1800" dirty="0"/>
              <a:t> (6): 8–19. </a:t>
            </a:r>
            <a:r>
              <a:rPr lang="en-US" sz="1800" dirty="0">
                <a:hlinkClick r:id="rId7" tooltip="Digital object identifier"/>
              </a:rPr>
              <a:t>doi</a:t>
            </a:r>
            <a:r>
              <a:rPr lang="en-US" sz="1800" dirty="0"/>
              <a:t>:</a:t>
            </a:r>
            <a:r>
              <a:rPr lang="en-US" sz="1800" dirty="0">
                <a:hlinkClick r:id="rId8"/>
              </a:rPr>
              <a:t>10.1109/MC.1984.1659158</a:t>
            </a:r>
            <a:endParaRPr lang="en-US" sz="1800" dirty="0"/>
          </a:p>
          <a:p>
            <a:endParaRPr lang="en-US" sz="1800" dirty="0"/>
          </a:p>
        </p:txBody>
      </p:sp>
    </p:spTree>
    <p:extLst>
      <p:ext uri="{BB962C8B-B14F-4D97-AF65-F5344CB8AC3E}">
        <p14:creationId xmlns:p14="http://schemas.microsoft.com/office/powerpoint/2010/main" val="2168040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699752" y="2375063"/>
            <a:ext cx="10972800" cy="1477106"/>
          </a:xfrm>
          <a:prstGeom prst="rect">
            <a:avLst/>
          </a:prstGeom>
        </p:spPr>
        <p:txBody>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6600" dirty="0"/>
              <a:t>Thank You!</a:t>
            </a:r>
          </a:p>
        </p:txBody>
      </p:sp>
    </p:spTree>
    <p:extLst>
      <p:ext uri="{BB962C8B-B14F-4D97-AF65-F5344CB8AC3E}">
        <p14:creationId xmlns:p14="http://schemas.microsoft.com/office/powerpoint/2010/main" val="415777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Data compression is a process by which a file (Text, Audio, Video) may be transformed to another (compressed) file, such that the original file may be fully recovered from the original file without any loss of actual information.</a:t>
            </a:r>
          </a:p>
        </p:txBody>
      </p:sp>
      <p:sp>
        <p:nvSpPr>
          <p:cNvPr id="3" name="Title 2"/>
          <p:cNvSpPr>
            <a:spLocks noGrp="1"/>
          </p:cNvSpPr>
          <p:nvPr>
            <p:ph type="title"/>
          </p:nvPr>
        </p:nvSpPr>
        <p:spPr/>
        <p:txBody>
          <a:bodyPr/>
          <a:lstStyle/>
          <a:p>
            <a:pPr algn="ctr"/>
            <a:r>
              <a:rPr lang="en-US" dirty="0"/>
              <a:t>Introduction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248119" y="3727939"/>
            <a:ext cx="7135032" cy="2459970"/>
          </a:xfrm>
          <a:prstGeom prst="rect">
            <a:avLst/>
          </a:prstGeom>
        </p:spPr>
      </p:pic>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Make optimal use of limited storage space</a:t>
            </a:r>
          </a:p>
          <a:p>
            <a:r>
              <a:rPr lang="en-US" dirty="0"/>
              <a:t>Save time and help to optimize resources </a:t>
            </a:r>
          </a:p>
          <a:p>
            <a:r>
              <a:rPr lang="en-US" dirty="0"/>
              <a:t>If compression and decompression are done in I/O processor, less time is required to move data to or from storage subsystem, freeing I/O bus for other work</a:t>
            </a:r>
          </a:p>
          <a:p>
            <a:r>
              <a:rPr lang="en-US" dirty="0"/>
              <a:t>In sending data over communication line: less time to transmit and less storage to host</a:t>
            </a:r>
          </a:p>
          <a:p>
            <a:endParaRPr lang="en-US" dirty="0"/>
          </a:p>
        </p:txBody>
      </p:sp>
      <p:sp>
        <p:nvSpPr>
          <p:cNvPr id="3" name="Title 2"/>
          <p:cNvSpPr>
            <a:spLocks noGrp="1"/>
          </p:cNvSpPr>
          <p:nvPr>
            <p:ph type="title"/>
          </p:nvPr>
        </p:nvSpPr>
        <p:spPr/>
        <p:txBody>
          <a:bodyPr/>
          <a:lstStyle/>
          <a:p>
            <a:pPr algn="ctr"/>
            <a:r>
              <a:rPr lang="en-US" dirty="0"/>
              <a:t>Why Data Compression?</a:t>
            </a:r>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Data compression is about storing and sending a smaller number of bits.</a:t>
            </a:r>
          </a:p>
          <a:p>
            <a:r>
              <a:rPr lang="en-US" altLang="en-US" sz="2400" dirty="0"/>
              <a:t>There’re two major categories for methods to compress data:</a:t>
            </a:r>
          </a:p>
          <a:p>
            <a:pPr marL="0" indent="0">
              <a:buNone/>
            </a:pPr>
            <a:r>
              <a:rPr lang="en-US" altLang="en-US" sz="2400" dirty="0"/>
              <a:t>      1.Lossless data compression</a:t>
            </a:r>
          </a:p>
          <a:p>
            <a:pPr marL="0" indent="0">
              <a:buNone/>
            </a:pPr>
            <a:r>
              <a:rPr lang="en-US" altLang="en-US" sz="2400" dirty="0"/>
              <a:t>      2. Lossy data compression</a:t>
            </a:r>
          </a:p>
          <a:p>
            <a:endParaRPr lang="en-US" altLang="en-US" dirty="0"/>
          </a:p>
        </p:txBody>
      </p:sp>
      <p:sp>
        <p:nvSpPr>
          <p:cNvPr id="3" name="Title 2"/>
          <p:cNvSpPr>
            <a:spLocks noGrp="1"/>
          </p:cNvSpPr>
          <p:nvPr>
            <p:ph type="title"/>
          </p:nvPr>
        </p:nvSpPr>
        <p:spPr/>
        <p:txBody>
          <a:bodyPr/>
          <a:lstStyle/>
          <a:p>
            <a:pPr algn="ctr"/>
            <a:r>
              <a:rPr lang="en-US" dirty="0"/>
              <a:t>Data Compression Methods</a:t>
            </a:r>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314" y="4130040"/>
            <a:ext cx="7086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594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4710" y="1120462"/>
            <a:ext cx="7353836" cy="861774"/>
          </a:xfrm>
          <a:prstGeom prst="rect">
            <a:avLst/>
          </a:prstGeom>
          <a:noFill/>
          <a:ln>
            <a:noFill/>
          </a:ln>
        </p:spPr>
        <p:txBody>
          <a:bodyPr wrap="square" rtlCol="0">
            <a:spAutoFit/>
          </a:bodyPr>
          <a:lstStyle/>
          <a:p>
            <a:pPr algn="ctr"/>
            <a:r>
              <a:rPr lang="en-US" sz="5000" dirty="0">
                <a:latin typeface="Century Gothic" pitchFamily="34" charset="0"/>
              </a:rPr>
              <a:t>Lossy Compression</a:t>
            </a:r>
          </a:p>
        </p:txBody>
      </p:sp>
      <p:sp>
        <p:nvSpPr>
          <p:cNvPr id="3" name="TextBox 2"/>
          <p:cNvSpPr txBox="1"/>
          <p:nvPr/>
        </p:nvSpPr>
        <p:spPr>
          <a:xfrm>
            <a:off x="206062" y="2434107"/>
            <a:ext cx="11689724" cy="3970318"/>
          </a:xfrm>
          <a:prstGeom prst="rect">
            <a:avLst/>
          </a:prstGeom>
          <a:noFill/>
          <a:ln>
            <a:noFill/>
          </a:ln>
        </p:spPr>
        <p:txBody>
          <a:bodyPr wrap="square" rtlCol="0">
            <a:spAutoFit/>
          </a:bodyPr>
          <a:lstStyle/>
          <a:p>
            <a:pPr marL="285750" indent="-285750">
              <a:buFont typeface="Arial" pitchFamily="34" charset="0"/>
              <a:buChar char="•"/>
            </a:pPr>
            <a:r>
              <a:rPr lang="en-US" sz="2600" dirty="0"/>
              <a:t>Lossy Compression also known as irreversible compression </a:t>
            </a:r>
          </a:p>
          <a:p>
            <a:pPr marL="285750" indent="-285750">
              <a:buFont typeface="Arial" pitchFamily="34" charset="0"/>
              <a:buChar char="•"/>
            </a:pPr>
            <a:r>
              <a:rPr lang="en-US" sz="2600" dirty="0"/>
              <a:t>Data  after  decompression may  not be the same</a:t>
            </a:r>
          </a:p>
          <a:p>
            <a:pPr marL="285750" indent="-285750">
              <a:buFont typeface="Arial" pitchFamily="34" charset="0"/>
              <a:buChar char="•"/>
            </a:pPr>
            <a:r>
              <a:rPr lang="en-US" sz="2600" dirty="0"/>
              <a:t>Loss of data</a:t>
            </a:r>
          </a:p>
          <a:p>
            <a:pPr marL="285750" indent="-285750">
              <a:buFont typeface="Arial" pitchFamily="34" charset="0"/>
              <a:buChar char="•"/>
            </a:pPr>
            <a:r>
              <a:rPr lang="en-US" sz="2600" dirty="0"/>
              <a:t>Used for compress multimedia data</a:t>
            </a:r>
          </a:p>
          <a:p>
            <a:pPr marL="285750" indent="-285750">
              <a:buFont typeface="Arial" pitchFamily="34" charset="0"/>
              <a:buChar char="•"/>
            </a:pPr>
            <a:r>
              <a:rPr lang="en-US" sz="2600" dirty="0"/>
              <a:t>Methods of lossy compression</a:t>
            </a:r>
          </a:p>
          <a:p>
            <a:pPr marL="914400" lvl="1" indent="-457200">
              <a:buFont typeface="Wingdings" pitchFamily="2" charset="2"/>
              <a:buChar char="§"/>
            </a:pPr>
            <a:r>
              <a:rPr lang="en-US" sz="3200" u="sng" dirty="0"/>
              <a:t>JPEG </a:t>
            </a:r>
            <a:r>
              <a:rPr lang="en-US" sz="2600" dirty="0"/>
              <a:t>: compress pictures and graphics</a:t>
            </a:r>
          </a:p>
          <a:p>
            <a:pPr marL="914400" lvl="1" indent="-457200">
              <a:buFont typeface="Wingdings" pitchFamily="2" charset="2"/>
              <a:buChar char="§"/>
            </a:pPr>
            <a:r>
              <a:rPr lang="en-US" sz="3200" u="sng" dirty="0"/>
              <a:t>MPEG</a:t>
            </a:r>
            <a:r>
              <a:rPr lang="en-US" sz="2600" dirty="0"/>
              <a:t> : compress video</a:t>
            </a:r>
          </a:p>
          <a:p>
            <a:pPr marL="914400" lvl="1" indent="-457200">
              <a:buFont typeface="Wingdings" pitchFamily="2" charset="2"/>
              <a:buChar char="§"/>
            </a:pPr>
            <a:r>
              <a:rPr lang="en-US" sz="3200" u="sng" dirty="0"/>
              <a:t>MP3 </a:t>
            </a:r>
            <a:r>
              <a:rPr lang="en-US" sz="2600" dirty="0"/>
              <a:t> : compress audio</a:t>
            </a:r>
            <a:br>
              <a:rPr lang="en-US" sz="2600" dirty="0"/>
            </a:br>
            <a:endParaRPr lang="en-US" sz="2600" dirty="0"/>
          </a:p>
        </p:txBody>
      </p:sp>
    </p:spTree>
    <p:extLst>
      <p:ext uri="{BB962C8B-B14F-4D97-AF65-F5344CB8AC3E}">
        <p14:creationId xmlns:p14="http://schemas.microsoft.com/office/powerpoint/2010/main" val="331996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7133" y="1120462"/>
            <a:ext cx="8113690" cy="861774"/>
          </a:xfrm>
          <a:prstGeom prst="rect">
            <a:avLst/>
          </a:prstGeom>
          <a:noFill/>
          <a:ln>
            <a:noFill/>
          </a:ln>
        </p:spPr>
        <p:txBody>
          <a:bodyPr wrap="square" rtlCol="0">
            <a:spAutoFit/>
          </a:bodyPr>
          <a:lstStyle/>
          <a:p>
            <a:pPr algn="ctr"/>
            <a:r>
              <a:rPr lang="en-US" sz="5000" dirty="0">
                <a:latin typeface="Century Gothic" pitchFamily="34" charset="0"/>
              </a:rPr>
              <a:t>Lossless Compression</a:t>
            </a:r>
          </a:p>
        </p:txBody>
      </p:sp>
      <p:sp>
        <p:nvSpPr>
          <p:cNvPr id="3" name="TextBox 2"/>
          <p:cNvSpPr txBox="1"/>
          <p:nvPr/>
        </p:nvSpPr>
        <p:spPr>
          <a:xfrm>
            <a:off x="206062" y="2434107"/>
            <a:ext cx="11689724" cy="3570208"/>
          </a:xfrm>
          <a:prstGeom prst="rect">
            <a:avLst/>
          </a:prstGeom>
          <a:noFill/>
          <a:ln>
            <a:noFill/>
          </a:ln>
        </p:spPr>
        <p:txBody>
          <a:bodyPr wrap="square" rtlCol="0">
            <a:spAutoFit/>
          </a:bodyPr>
          <a:lstStyle/>
          <a:p>
            <a:pPr marL="342900" indent="-342900">
              <a:buFont typeface="Arial" pitchFamily="34" charset="0"/>
              <a:buChar char="•"/>
            </a:pPr>
            <a:r>
              <a:rPr lang="en-US" sz="2600" dirty="0"/>
              <a:t>Lossless compression is opposite of lossy compression</a:t>
            </a:r>
          </a:p>
          <a:p>
            <a:pPr marL="342900" indent="-342900">
              <a:buFont typeface="Arial" pitchFamily="34" charset="0"/>
              <a:buChar char="•"/>
            </a:pPr>
            <a:r>
              <a:rPr lang="en-US" sz="2600" dirty="0"/>
              <a:t>Data after compression and decompression  is same as original data</a:t>
            </a:r>
          </a:p>
          <a:p>
            <a:pPr marL="342900" indent="-342900">
              <a:buFont typeface="Arial" pitchFamily="34" charset="0"/>
              <a:buChar char="•"/>
            </a:pPr>
            <a:r>
              <a:rPr lang="en-US" sz="2600" dirty="0"/>
              <a:t>Mostly used for compressing important document </a:t>
            </a:r>
          </a:p>
          <a:p>
            <a:pPr marL="342900" indent="-342900">
              <a:buFont typeface="Arial" pitchFamily="34" charset="0"/>
              <a:buChar char="•"/>
            </a:pPr>
            <a:r>
              <a:rPr lang="en-US" sz="2600" dirty="0"/>
              <a:t>Redundant data is removed in compression but added in decompression</a:t>
            </a:r>
          </a:p>
          <a:p>
            <a:pPr marL="342900" indent="-342900">
              <a:buFont typeface="Arial" pitchFamily="34" charset="0"/>
              <a:buChar char="•"/>
            </a:pPr>
            <a:r>
              <a:rPr lang="en-US" sz="2600" dirty="0">
                <a:solidFill>
                  <a:prstClr val="black"/>
                </a:solidFill>
              </a:rPr>
              <a:t>Methods of lossless compression</a:t>
            </a:r>
          </a:p>
          <a:p>
            <a:pPr marL="914400" lvl="1" indent="-457200">
              <a:buFont typeface="Wingdings" pitchFamily="2" charset="2"/>
              <a:buChar char="§"/>
            </a:pPr>
            <a:r>
              <a:rPr lang="en-US" sz="3200" dirty="0">
                <a:solidFill>
                  <a:prstClr val="black"/>
                </a:solidFill>
              </a:rPr>
              <a:t>PNG : Raster graphics file format</a:t>
            </a:r>
          </a:p>
          <a:p>
            <a:pPr marL="914400" lvl="1" indent="-457200">
              <a:buFont typeface="Wingdings" pitchFamily="2" charset="2"/>
              <a:buChar char="§"/>
            </a:pPr>
            <a:r>
              <a:rPr lang="en-US" sz="3200" dirty="0">
                <a:solidFill>
                  <a:prstClr val="black"/>
                </a:solidFill>
              </a:rPr>
              <a:t>GIF : Image File</a:t>
            </a:r>
          </a:p>
          <a:p>
            <a:pPr marL="914400" lvl="1" indent="-457200">
              <a:buFont typeface="Wingdings" pitchFamily="2" charset="2"/>
              <a:buChar char="§"/>
            </a:pPr>
            <a:r>
              <a:rPr lang="en-US" sz="3200" dirty="0">
                <a:solidFill>
                  <a:prstClr val="black"/>
                </a:solidFill>
              </a:rPr>
              <a:t>ZIP : Archive file</a:t>
            </a:r>
          </a:p>
        </p:txBody>
      </p:sp>
    </p:spTree>
    <p:extLst>
      <p:ext uri="{BB962C8B-B14F-4D97-AF65-F5344CB8AC3E}">
        <p14:creationId xmlns:p14="http://schemas.microsoft.com/office/powerpoint/2010/main" val="160777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46231" y="915511"/>
            <a:ext cx="5051383" cy="861774"/>
          </a:xfrm>
          <a:prstGeom prst="rect">
            <a:avLst/>
          </a:prstGeom>
          <a:noFill/>
          <a:ln>
            <a:noFill/>
          </a:ln>
        </p:spPr>
        <p:txBody>
          <a:bodyPr wrap="none" rtlCol="0">
            <a:spAutoFit/>
          </a:bodyPr>
          <a:lstStyle/>
          <a:p>
            <a:r>
              <a:rPr lang="en-US" sz="5000" dirty="0">
                <a:latin typeface="Century Gothic" pitchFamily="34" charset="0"/>
              </a:rPr>
              <a:t>Lossless Vs Lossy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484" y="2094627"/>
            <a:ext cx="7812916" cy="4697435"/>
          </a:xfrm>
          <a:prstGeom prst="rect">
            <a:avLst/>
          </a:prstGeom>
        </p:spPr>
      </p:pic>
    </p:spTree>
    <p:extLst>
      <p:ext uri="{BB962C8B-B14F-4D97-AF65-F5344CB8AC3E}">
        <p14:creationId xmlns:p14="http://schemas.microsoft.com/office/powerpoint/2010/main" val="165421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35480"/>
            <a:ext cx="10972800" cy="4586344"/>
          </a:xfrm>
        </p:spPr>
        <p:txBody>
          <a:bodyPr>
            <a:normAutofit lnSpcReduction="10000"/>
          </a:bodyPr>
          <a:lstStyle/>
          <a:p>
            <a:r>
              <a:rPr lang="en-US" b="1" dirty="0"/>
              <a:t>Constraint</a:t>
            </a:r>
            <a:r>
              <a:rPr lang="en-US" dirty="0"/>
              <a:t> : This Algorithm is for alpha numeric data only.</a:t>
            </a:r>
          </a:p>
          <a:p>
            <a:pPr marL="0" indent="0">
              <a:buNone/>
            </a:pPr>
            <a:r>
              <a:rPr lang="en-US" b="1" dirty="0"/>
              <a:t>   About : </a:t>
            </a:r>
            <a:br>
              <a:rPr lang="en-US" dirty="0"/>
            </a:br>
            <a:r>
              <a:rPr lang="en-US" dirty="0"/>
              <a:t>    This algorithm reduces the standard 8 – bit data into 6 bit.</a:t>
            </a:r>
          </a:p>
          <a:p>
            <a:pPr marL="0" indent="0">
              <a:buNone/>
            </a:pPr>
            <a:r>
              <a:rPr lang="en-US" dirty="0"/>
              <a:t>   </a:t>
            </a:r>
            <a:r>
              <a:rPr lang="en-US" b="1" dirty="0"/>
              <a:t>Steps Followed:-</a:t>
            </a:r>
          </a:p>
          <a:p>
            <a:pPr marL="514350" indent="-514350">
              <a:buFont typeface="+mj-lt"/>
              <a:buAutoNum type="arabicPeriod"/>
            </a:pPr>
            <a:r>
              <a:rPr lang="en-US" dirty="0"/>
              <a:t>Map the alphabets and numbers with the integers starting from 0. </a:t>
            </a:r>
            <a:endParaRPr lang="en-US" b="1" dirty="0"/>
          </a:p>
          <a:p>
            <a:pPr marL="514350" indent="-514350">
              <a:buFont typeface="+mj-lt"/>
              <a:buAutoNum type="arabicPeriod"/>
            </a:pPr>
            <a:r>
              <a:rPr lang="en-US" dirty="0"/>
              <a:t>Obtain the corresponding binary code of mapped values present in  INPUT FILE.</a:t>
            </a:r>
          </a:p>
          <a:p>
            <a:pPr marL="514350" indent="-514350">
              <a:buFont typeface="+mj-lt"/>
              <a:buAutoNum type="arabicPeriod"/>
            </a:pPr>
            <a:r>
              <a:rPr lang="en-US" dirty="0"/>
              <a:t>Put these binary numbers into an array of byte (8-bit array), chop extra 2-bit from left.</a:t>
            </a:r>
          </a:p>
          <a:p>
            <a:pPr marL="514350" indent="-514350">
              <a:buFont typeface="+mj-lt"/>
              <a:buAutoNum type="arabicPeriod"/>
            </a:pPr>
            <a:r>
              <a:rPr lang="en-US" dirty="0"/>
              <a:t>Rearrange the bits to get 8 bits again.</a:t>
            </a:r>
          </a:p>
          <a:p>
            <a:pPr marL="514350" indent="-514350">
              <a:buFont typeface="+mj-lt"/>
              <a:buAutoNum type="arabicPeriod"/>
            </a:pPr>
            <a:r>
              <a:rPr lang="en-US" dirty="0"/>
              <a:t>Put the ASCII- Code of so obtained 8 bits.</a:t>
            </a:r>
          </a:p>
          <a:p>
            <a:pPr marL="514350" indent="-514350">
              <a:buFont typeface="+mj-lt"/>
              <a:buAutoNum type="arabicPeriod"/>
            </a:pPr>
            <a:endParaRPr lang="en-US" dirty="0"/>
          </a:p>
          <a:p>
            <a:pPr marL="514350" indent="-514350">
              <a:buFont typeface="+mj-lt"/>
              <a:buAutoNum type="arabicPeriod"/>
            </a:pPr>
            <a:endParaRPr lang="en-US" dirty="0"/>
          </a:p>
        </p:txBody>
      </p:sp>
      <p:sp>
        <p:nvSpPr>
          <p:cNvPr id="3" name="Title 2"/>
          <p:cNvSpPr>
            <a:spLocks noGrp="1"/>
          </p:cNvSpPr>
          <p:nvPr>
            <p:ph type="title"/>
          </p:nvPr>
        </p:nvSpPr>
        <p:spPr/>
        <p:txBody>
          <a:bodyPr/>
          <a:lstStyle/>
          <a:p>
            <a:r>
              <a:rPr lang="en-US" dirty="0">
                <a:solidFill>
                  <a:schemeClr val="tx1"/>
                </a:solidFill>
              </a:rPr>
              <a:t>Proposed Compression Algorithm</a:t>
            </a:r>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Presentation on brainstorming" id="{C229246F-E851-40FB-8E1D-535DCA6AFD71}" vid="{8D346C02-FE09-4A8E-BC58-EB73E373F0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3BE57A2-D666-4652-B423-3EEF5C79D9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brainstorming presentation</Template>
  <TotalTime>0</TotalTime>
  <Words>797</Words>
  <Application>Microsoft Office PowerPoint</Application>
  <PresentationFormat>Widescreen</PresentationFormat>
  <Paragraphs>136</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Palatino Linotype</vt:lpstr>
      <vt:lpstr>Wingdings</vt:lpstr>
      <vt:lpstr>Wingdings 2</vt:lpstr>
      <vt:lpstr>Presentation on brainstorming</vt:lpstr>
      <vt:lpstr>Madan Mohan Malaviya University of Technology, Gorakhpur (U.P.)</vt:lpstr>
      <vt:lpstr>Table of Content</vt:lpstr>
      <vt:lpstr>Introduction</vt:lpstr>
      <vt:lpstr>Why Data Compression?</vt:lpstr>
      <vt:lpstr>Data Compression Methods</vt:lpstr>
      <vt:lpstr>PowerPoint Presentation</vt:lpstr>
      <vt:lpstr>PowerPoint Presentation</vt:lpstr>
      <vt:lpstr>PowerPoint Presentation</vt:lpstr>
      <vt:lpstr>Proposed Compression Algorithm</vt:lpstr>
      <vt:lpstr>PowerPoint Presentation</vt:lpstr>
      <vt:lpstr>PowerPoint Presentation</vt:lpstr>
      <vt:lpstr>PowerPoint Presentation</vt:lpstr>
      <vt:lpstr>Proposed Decompression Algorithm</vt:lpstr>
      <vt:lpstr>PowerPoint Presentation</vt:lpstr>
      <vt:lpstr>PowerPoint Presentation</vt:lpstr>
      <vt:lpstr>PowerPoint Presentation</vt:lpstr>
      <vt:lpstr>PowerPoint Presentation</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2016-08-30T08:33:48Z</dcterms:created>
  <dcterms:modified xsi:type="dcterms:W3CDTF">2017-03-23T19:58:02Z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TC034606379991</vt:lpwstr>
  </property>
</Properties>
</file>