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0" r:id="rId3"/>
    <p:sldId id="256" r:id="rId4"/>
    <p:sldId id="257" r:id="rId5"/>
    <p:sldId id="261" r:id="rId6"/>
    <p:sldId id="259" r:id="rId7"/>
  </p:sldIdLst>
  <p:sldSz cx="178816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5200" y="1646133"/>
            <a:ext cx="1341120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2235200" y="5282989"/>
            <a:ext cx="134112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82046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3204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796520" y="535517"/>
            <a:ext cx="385572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29360" y="535517"/>
            <a:ext cx="1134364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39143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13399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0047" y="2507617"/>
            <a:ext cx="1542288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1220047" y="6731213"/>
            <a:ext cx="15422880" cy="2200274"/>
          </a:xfrm>
        </p:spPr>
        <p:txBody>
          <a:bodyPr/>
          <a:lstStyle>
            <a:lvl1pPr marL="0" indent="0">
              <a:buNone/>
              <a:defRPr sz="3520">
                <a:solidFill>
                  <a:schemeClr val="tx1">
                    <a:tint val="75000"/>
                  </a:schemeClr>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86FE0-5F51-44A7-A7B7-365D56255C18}" type="datetimeFigureOut">
              <a:rPr lang="en-PH" smtClean="0"/>
              <a:t>20/12/2023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80954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29360" y="2677584"/>
            <a:ext cx="759968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52560" y="2677584"/>
            <a:ext cx="759968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86FE0-5F51-44A7-A7B7-365D56255C18}" type="datetimeFigureOut">
              <a:rPr lang="en-PH" smtClean="0"/>
              <a:t>20/12/2023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13697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1689" y="535517"/>
            <a:ext cx="1542288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1690" y="2465706"/>
            <a:ext cx="7564754"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1231690" y="3674110"/>
            <a:ext cx="7564754"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52560" y="2465706"/>
            <a:ext cx="7602009"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9052560" y="3674110"/>
            <a:ext cx="760200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86FE0-5F51-44A7-A7B7-365D56255C18}" type="datetimeFigureOut">
              <a:rPr lang="en-PH" smtClean="0"/>
              <a:t>20/12/2023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70028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86FE0-5F51-44A7-A7B7-365D56255C18}" type="datetimeFigureOut">
              <a:rPr lang="en-PH" smtClean="0"/>
              <a:t>20/12/2023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76516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6FE0-5F51-44A7-A7B7-365D56255C18}" type="datetimeFigureOut">
              <a:rPr lang="en-PH" smtClean="0"/>
              <a:t>20/12/2023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9395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1690" y="670560"/>
            <a:ext cx="5767281"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7602009" y="1448224"/>
            <a:ext cx="905256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1690" y="3017520"/>
            <a:ext cx="576728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20/12/2023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81979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1690" y="670560"/>
            <a:ext cx="5767281"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7602009" y="1448224"/>
            <a:ext cx="905256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1231690" y="3017520"/>
            <a:ext cx="576728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20/12/2023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23320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9360" y="535517"/>
            <a:ext cx="1542288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29360" y="2677584"/>
            <a:ext cx="1542288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9360" y="9322647"/>
            <a:ext cx="402336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22286FE0-5F51-44A7-A7B7-365D56255C18}" type="datetimeFigureOut">
              <a:rPr lang="en-PH" smtClean="0"/>
              <a:t>20/12/2023</a:t>
            </a:fld>
            <a:endParaRPr lang="en-PH"/>
          </a:p>
        </p:txBody>
      </p:sp>
      <p:sp>
        <p:nvSpPr>
          <p:cNvPr id="5" name="Footer Placeholder 4"/>
          <p:cNvSpPr>
            <a:spLocks noGrp="1"/>
          </p:cNvSpPr>
          <p:nvPr>
            <p:ph type="ftr" sz="quarter" idx="3"/>
          </p:nvPr>
        </p:nvSpPr>
        <p:spPr>
          <a:xfrm>
            <a:off x="5923280" y="9322647"/>
            <a:ext cx="603504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2628880" y="9322647"/>
            <a:ext cx="402336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9B2CE3E5-857D-4DB4-8762-3D55BFE194ED}" type="slidenum">
              <a:rPr lang="en-PH" smtClean="0"/>
              <a:t>‹#›</a:t>
            </a:fld>
            <a:endParaRPr lang="en-PH"/>
          </a:p>
        </p:txBody>
      </p:sp>
    </p:spTree>
    <p:extLst>
      <p:ext uri="{BB962C8B-B14F-4D97-AF65-F5344CB8AC3E}">
        <p14:creationId xmlns:p14="http://schemas.microsoft.com/office/powerpoint/2010/main" val="41447869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png">
            <a:extLst>
              <a:ext uri="{FF2B5EF4-FFF2-40B4-BE49-F238E27FC236}">
                <a16:creationId xmlns:a16="http://schemas.microsoft.com/office/drawing/2014/main" id="{B80E2017-61BC-D01E-F3AC-059511294BD9}"/>
              </a:ext>
            </a:extLst>
          </p:cNvPr>
          <p:cNvPicPr/>
          <p:nvPr/>
        </p:nvPicPr>
        <p:blipFill>
          <a:blip r:embed="rId2"/>
          <a:srcRect/>
          <a:stretch>
            <a:fillRect/>
          </a:stretch>
        </p:blipFill>
        <p:spPr>
          <a:xfrm>
            <a:off x="7490970" y="3239111"/>
            <a:ext cx="2899661" cy="3580192"/>
          </a:xfrm>
          <a:prstGeom prst="rect">
            <a:avLst/>
          </a:prstGeom>
          <a:ln/>
        </p:spPr>
      </p:pic>
    </p:spTree>
    <p:extLst>
      <p:ext uri="{BB962C8B-B14F-4D97-AF65-F5344CB8AC3E}">
        <p14:creationId xmlns:p14="http://schemas.microsoft.com/office/powerpoint/2010/main" val="62695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361472-861A-1A0A-EE89-70D37BF2224A}"/>
              </a:ext>
            </a:extLst>
          </p:cNvPr>
          <p:cNvSpPr txBox="1"/>
          <p:nvPr/>
        </p:nvSpPr>
        <p:spPr>
          <a:xfrm>
            <a:off x="1578324" y="2446098"/>
            <a:ext cx="5660234" cy="6001643"/>
          </a:xfrm>
          <a:prstGeom prst="rect">
            <a:avLst/>
          </a:prstGeom>
          <a:noFill/>
        </p:spPr>
        <p:txBody>
          <a:bodyPr wrap="square">
            <a:spAutoFit/>
          </a:bodyPr>
          <a:lstStyle/>
          <a:p>
            <a:pPr algn="just"/>
            <a:r>
              <a:rPr lang="en-US" sz="1600" dirty="0">
                <a:latin typeface="Aptos Display" panose="020B0004020202020204" pitchFamily="34" charset="0"/>
                <a:ea typeface="Lexend" pitchFamily="2" charset="0"/>
                <a:cs typeface="Lexend" pitchFamily="2" charset="0"/>
              </a:rPr>
              <a:t>The researchers aim to make a game-based basic programming course with a goal of teaching students basic programming skills with an in-depth application and hands-on. The game will immerse students by teaching programming in a game-like structure, which makes it fun and immersive. The researchers will test its effectiveness of such game-based learning to students and provide data accordingly.</a:t>
            </a:r>
          </a:p>
          <a:p>
            <a:pPr algn="just"/>
            <a:endParaRPr lang="en-US" sz="1600" dirty="0">
              <a:latin typeface="Aptos Display" panose="020B0004020202020204" pitchFamily="34" charset="0"/>
              <a:ea typeface="Lexend" pitchFamily="2" charset="0"/>
              <a:cs typeface="Lexend" pitchFamily="2" charset="0"/>
            </a:endParaRPr>
          </a:p>
          <a:p>
            <a:pPr algn="just"/>
            <a:r>
              <a:rPr lang="en-US" sz="1600" dirty="0">
                <a:latin typeface="Aptos Display" panose="020B0004020202020204" pitchFamily="34" charset="0"/>
                <a:ea typeface="Lexend" pitchFamily="2" charset="0"/>
                <a:cs typeface="Lexend" pitchFamily="2" charset="0"/>
              </a:rPr>
              <a:t>The researchers aims to develop a game that immerse students while teaching them programming. It involves quest like lesson and materials which students can play, utilizing a block-based programming mechanic, students can code by placing blocks to attain a certain task or quest to progress. Additionally, students can test their code into a virtual robot which resides in a virtual environment. By this, students can build and personalize their own robots that interacts with the environment, complete tasks or quest which in the end might teach them basic programming knowledge.</a:t>
            </a:r>
          </a:p>
          <a:p>
            <a:pPr algn="just"/>
            <a:endParaRPr lang="en-US" sz="1600" dirty="0">
              <a:latin typeface="Aptos Display" panose="020B0004020202020204" pitchFamily="34" charset="0"/>
              <a:ea typeface="Lexend" pitchFamily="2" charset="0"/>
              <a:cs typeface="Lexend" pitchFamily="2" charset="0"/>
            </a:endParaRPr>
          </a:p>
          <a:p>
            <a:pPr algn="just"/>
            <a:r>
              <a:rPr lang="en-PH" sz="1600" dirty="0">
                <a:latin typeface="Aptos Display" panose="020B0004020202020204" pitchFamily="34" charset="0"/>
                <a:ea typeface="Lexend" pitchFamily="2" charset="0"/>
                <a:cs typeface="Lexend" pitchFamily="2" charset="0"/>
              </a:rPr>
              <a:t>In the next pages, the documentation explains all logic and mechanics used in Vblox. The figures explains what kind of mechanic it uses and how to implement it. </a:t>
            </a:r>
            <a:r>
              <a:rPr lang="en-PH" sz="1600" dirty="0">
                <a:latin typeface="Aptos Display" panose="020B0004020202020204" pitchFamily="34" charset="0"/>
              </a:rPr>
              <a:t>The documentation also explains how to apply it in code and how the techniques can be applied effectively.</a:t>
            </a:r>
            <a:endParaRPr lang="en-PH" sz="1600" dirty="0"/>
          </a:p>
        </p:txBody>
      </p:sp>
      <p:sp>
        <p:nvSpPr>
          <p:cNvPr id="9" name="Rectangle 8">
            <a:extLst>
              <a:ext uri="{FF2B5EF4-FFF2-40B4-BE49-F238E27FC236}">
                <a16:creationId xmlns:a16="http://schemas.microsoft.com/office/drawing/2014/main" id="{6F0C566B-A5CF-9586-D779-494AFFAD6BED}"/>
              </a:ext>
            </a:extLst>
          </p:cNvPr>
          <p:cNvSpPr/>
          <p:nvPr/>
        </p:nvSpPr>
        <p:spPr>
          <a:xfrm>
            <a:off x="1568434" y="1611499"/>
            <a:ext cx="3815547"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rgbClr val="00B0F0"/>
                </a:solidFill>
                <a:latin typeface="Aptos Display" panose="020B0004020202020204" pitchFamily="34" charset="0"/>
              </a:rPr>
              <a:t>What is Vblox?</a:t>
            </a:r>
            <a:endParaRPr lang="en-PH" sz="3600" dirty="0">
              <a:solidFill>
                <a:srgbClr val="00B0F0"/>
              </a:solidFill>
              <a:latin typeface="Aptos Display" panose="020B0004020202020204" pitchFamily="34" charset="0"/>
            </a:endParaRPr>
          </a:p>
        </p:txBody>
      </p:sp>
      <p:sp>
        <p:nvSpPr>
          <p:cNvPr id="10" name="Rectangle 9">
            <a:extLst>
              <a:ext uri="{FF2B5EF4-FFF2-40B4-BE49-F238E27FC236}">
                <a16:creationId xmlns:a16="http://schemas.microsoft.com/office/drawing/2014/main" id="{810C825F-BCA3-18BA-6F17-7363E430041F}"/>
              </a:ext>
            </a:extLst>
          </p:cNvPr>
          <p:cNvSpPr>
            <a:spLocks/>
          </p:cNvSpPr>
          <p:nvPr/>
        </p:nvSpPr>
        <p:spPr>
          <a:xfrm>
            <a:off x="8940800" y="-46050"/>
            <a:ext cx="8940800" cy="100775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pic>
        <p:nvPicPr>
          <p:cNvPr id="12" name="image19.png">
            <a:extLst>
              <a:ext uri="{FF2B5EF4-FFF2-40B4-BE49-F238E27FC236}">
                <a16:creationId xmlns:a16="http://schemas.microsoft.com/office/drawing/2014/main" id="{F5845E56-7B8A-C4AA-E3BB-EFCDA6E7020C}"/>
              </a:ext>
            </a:extLst>
          </p:cNvPr>
          <p:cNvPicPr/>
          <p:nvPr/>
        </p:nvPicPr>
        <p:blipFill>
          <a:blip r:embed="rId2">
            <a:biLevel thresh="50000"/>
          </a:blip>
          <a:srcRect/>
          <a:stretch>
            <a:fillRect/>
          </a:stretch>
        </p:blipFill>
        <p:spPr>
          <a:xfrm>
            <a:off x="2610923" y="9196850"/>
            <a:ext cx="2935282" cy="3624174"/>
          </a:xfrm>
          <a:prstGeom prst="rect">
            <a:avLst/>
          </a:prstGeom>
          <a:ln/>
        </p:spPr>
      </p:pic>
      <p:sp>
        <p:nvSpPr>
          <p:cNvPr id="15" name="Rectangle 14">
            <a:extLst>
              <a:ext uri="{FF2B5EF4-FFF2-40B4-BE49-F238E27FC236}">
                <a16:creationId xmlns:a16="http://schemas.microsoft.com/office/drawing/2014/main" id="{0DE6BAB6-9A85-6424-6539-CFC77C36F8D2}"/>
              </a:ext>
            </a:extLst>
          </p:cNvPr>
          <p:cNvSpPr/>
          <p:nvPr/>
        </p:nvSpPr>
        <p:spPr>
          <a:xfrm>
            <a:off x="9002658" y="1611499"/>
            <a:ext cx="3815547"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61" b="1" dirty="0">
                <a:solidFill>
                  <a:schemeClr val="bg1"/>
                </a:solidFill>
                <a:latin typeface="Aptos Display" panose="020B0004020202020204" pitchFamily="34" charset="0"/>
              </a:rPr>
              <a:t>Meet the Team</a:t>
            </a:r>
            <a:endParaRPr lang="en-PH" sz="2761" b="1" dirty="0">
              <a:solidFill>
                <a:schemeClr val="bg1"/>
              </a:solidFill>
              <a:latin typeface="Aptos Display" panose="020B0004020202020204" pitchFamily="34" charset="0"/>
            </a:endParaRPr>
          </a:p>
        </p:txBody>
      </p:sp>
      <p:sp>
        <p:nvSpPr>
          <p:cNvPr id="16" name="Rectangle 15">
            <a:extLst>
              <a:ext uri="{FF2B5EF4-FFF2-40B4-BE49-F238E27FC236}">
                <a16:creationId xmlns:a16="http://schemas.microsoft.com/office/drawing/2014/main" id="{15BCF514-B4D8-A947-30CF-E75975B2B7CF}"/>
              </a:ext>
            </a:extLst>
          </p:cNvPr>
          <p:cNvSpPr/>
          <p:nvPr/>
        </p:nvSpPr>
        <p:spPr>
          <a:xfrm>
            <a:off x="11329626" y="3108464"/>
            <a:ext cx="4348318"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61" dirty="0">
                <a:solidFill>
                  <a:schemeClr val="bg1"/>
                </a:solidFill>
                <a:latin typeface="Aptos Display" panose="020B0004020202020204" pitchFamily="34" charset="0"/>
              </a:rPr>
              <a:t>Shannja Ashley C. Malelang</a:t>
            </a:r>
            <a:endParaRPr lang="en-PH" sz="2761" dirty="0">
              <a:solidFill>
                <a:schemeClr val="bg1"/>
              </a:solidFill>
              <a:latin typeface="Aptos Display" panose="020B0004020202020204" pitchFamily="34" charset="0"/>
            </a:endParaRPr>
          </a:p>
        </p:txBody>
      </p:sp>
      <p:sp>
        <p:nvSpPr>
          <p:cNvPr id="17" name="Rectangle 16">
            <a:extLst>
              <a:ext uri="{FF2B5EF4-FFF2-40B4-BE49-F238E27FC236}">
                <a16:creationId xmlns:a16="http://schemas.microsoft.com/office/drawing/2014/main" id="{B43635BA-1FBA-3547-A0AB-9C9DFF3175F6}"/>
              </a:ext>
            </a:extLst>
          </p:cNvPr>
          <p:cNvSpPr/>
          <p:nvPr/>
        </p:nvSpPr>
        <p:spPr>
          <a:xfrm>
            <a:off x="11402672" y="3605010"/>
            <a:ext cx="4202227"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71" b="1" dirty="0">
                <a:solidFill>
                  <a:schemeClr val="bg1"/>
                </a:solidFill>
                <a:latin typeface="Aptos Display" panose="020B0004020202020204" pitchFamily="34" charset="0"/>
              </a:rPr>
              <a:t>CAPSTONE PROJECT MANAGER</a:t>
            </a:r>
            <a:endParaRPr lang="en-PH" sz="2071" b="1" dirty="0">
              <a:solidFill>
                <a:schemeClr val="bg1"/>
              </a:solidFill>
              <a:latin typeface="Aptos Display" panose="020B0004020202020204" pitchFamily="34" charset="0"/>
            </a:endParaRPr>
          </a:p>
        </p:txBody>
      </p:sp>
      <p:sp>
        <p:nvSpPr>
          <p:cNvPr id="18" name="Rectangle 17">
            <a:extLst>
              <a:ext uri="{FF2B5EF4-FFF2-40B4-BE49-F238E27FC236}">
                <a16:creationId xmlns:a16="http://schemas.microsoft.com/office/drawing/2014/main" id="{D8FB49B6-5DB7-53C2-DC52-731630639397}"/>
              </a:ext>
            </a:extLst>
          </p:cNvPr>
          <p:cNvSpPr/>
          <p:nvPr/>
        </p:nvSpPr>
        <p:spPr>
          <a:xfrm>
            <a:off x="9248466" y="4692172"/>
            <a:ext cx="4783150"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61" dirty="0">
                <a:solidFill>
                  <a:schemeClr val="bg1"/>
                </a:solidFill>
                <a:latin typeface="Aptos Display" panose="020B0004020202020204" pitchFamily="34" charset="0"/>
              </a:rPr>
              <a:t>Nica Shane G. Mijares</a:t>
            </a:r>
            <a:endParaRPr lang="en-PH" sz="2761" dirty="0">
              <a:solidFill>
                <a:schemeClr val="bg1"/>
              </a:solidFill>
              <a:latin typeface="Aptos Display" panose="020B0004020202020204" pitchFamily="34" charset="0"/>
            </a:endParaRPr>
          </a:p>
        </p:txBody>
      </p:sp>
      <p:sp>
        <p:nvSpPr>
          <p:cNvPr id="19" name="Rectangle 18">
            <a:extLst>
              <a:ext uri="{FF2B5EF4-FFF2-40B4-BE49-F238E27FC236}">
                <a16:creationId xmlns:a16="http://schemas.microsoft.com/office/drawing/2014/main" id="{A9BF6D24-AEF8-3C3D-D245-669AF0013E38}"/>
              </a:ext>
            </a:extLst>
          </p:cNvPr>
          <p:cNvSpPr/>
          <p:nvPr/>
        </p:nvSpPr>
        <p:spPr>
          <a:xfrm>
            <a:off x="9328816" y="5188718"/>
            <a:ext cx="4622450"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71" b="1" dirty="0">
                <a:solidFill>
                  <a:schemeClr val="bg1"/>
                </a:solidFill>
                <a:latin typeface="Aptos Display" panose="020B0004020202020204" pitchFamily="34" charset="0"/>
              </a:rPr>
              <a:t>RESEARCHER</a:t>
            </a:r>
            <a:endParaRPr lang="en-PH" sz="2071" b="1" dirty="0">
              <a:solidFill>
                <a:schemeClr val="bg1"/>
              </a:solidFill>
              <a:latin typeface="Aptos Display" panose="020B0004020202020204" pitchFamily="34" charset="0"/>
            </a:endParaRPr>
          </a:p>
        </p:txBody>
      </p:sp>
      <p:sp>
        <p:nvSpPr>
          <p:cNvPr id="20" name="Rectangle 19">
            <a:extLst>
              <a:ext uri="{FF2B5EF4-FFF2-40B4-BE49-F238E27FC236}">
                <a16:creationId xmlns:a16="http://schemas.microsoft.com/office/drawing/2014/main" id="{0CD370CD-FE0B-3F4D-C61B-D060628270E8}"/>
              </a:ext>
            </a:extLst>
          </p:cNvPr>
          <p:cNvSpPr/>
          <p:nvPr/>
        </p:nvSpPr>
        <p:spPr>
          <a:xfrm>
            <a:off x="13238312" y="4692172"/>
            <a:ext cx="4348318"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61" dirty="0">
                <a:solidFill>
                  <a:schemeClr val="bg1"/>
                </a:solidFill>
                <a:latin typeface="Aptos Display" panose="020B0004020202020204" pitchFamily="34" charset="0"/>
              </a:rPr>
              <a:t>Monique M. Marcos</a:t>
            </a:r>
            <a:endParaRPr lang="en-PH" sz="2761" dirty="0">
              <a:solidFill>
                <a:schemeClr val="bg1"/>
              </a:solidFill>
              <a:latin typeface="Aptos Display" panose="020B0004020202020204" pitchFamily="34" charset="0"/>
            </a:endParaRPr>
          </a:p>
        </p:txBody>
      </p:sp>
      <p:sp>
        <p:nvSpPr>
          <p:cNvPr id="21" name="Rectangle 20">
            <a:extLst>
              <a:ext uri="{FF2B5EF4-FFF2-40B4-BE49-F238E27FC236}">
                <a16:creationId xmlns:a16="http://schemas.microsoft.com/office/drawing/2014/main" id="{0088356B-F7C3-49C0-074F-337E84FB6654}"/>
              </a:ext>
            </a:extLst>
          </p:cNvPr>
          <p:cNvSpPr/>
          <p:nvPr/>
        </p:nvSpPr>
        <p:spPr>
          <a:xfrm>
            <a:off x="13311358" y="5188718"/>
            <a:ext cx="4202227"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71" b="1" dirty="0">
                <a:solidFill>
                  <a:schemeClr val="bg1"/>
                </a:solidFill>
                <a:latin typeface="Aptos Display" panose="020B0004020202020204" pitchFamily="34" charset="0"/>
              </a:rPr>
              <a:t>RESEARCHER</a:t>
            </a:r>
            <a:endParaRPr lang="en-PH" sz="2071" b="1" dirty="0">
              <a:solidFill>
                <a:schemeClr val="bg1"/>
              </a:solidFill>
              <a:latin typeface="Aptos Display" panose="020B0004020202020204" pitchFamily="34" charset="0"/>
            </a:endParaRPr>
          </a:p>
        </p:txBody>
      </p:sp>
      <p:sp>
        <p:nvSpPr>
          <p:cNvPr id="29" name="Rectangle 28">
            <a:extLst>
              <a:ext uri="{FF2B5EF4-FFF2-40B4-BE49-F238E27FC236}">
                <a16:creationId xmlns:a16="http://schemas.microsoft.com/office/drawing/2014/main" id="{C2EE789A-E0D1-751C-D905-A4FD824A7C45}"/>
              </a:ext>
            </a:extLst>
          </p:cNvPr>
          <p:cNvSpPr/>
          <p:nvPr/>
        </p:nvSpPr>
        <p:spPr>
          <a:xfrm>
            <a:off x="9248466" y="6135388"/>
            <a:ext cx="4783150"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61" dirty="0" err="1">
                <a:solidFill>
                  <a:schemeClr val="bg1"/>
                </a:solidFill>
                <a:latin typeface="Aptos Display" panose="020B0004020202020204" pitchFamily="34" charset="0"/>
              </a:rPr>
              <a:t>Aicelle</a:t>
            </a:r>
            <a:r>
              <a:rPr lang="en-US" sz="2761" dirty="0">
                <a:solidFill>
                  <a:schemeClr val="bg1"/>
                </a:solidFill>
                <a:latin typeface="Aptos Display" panose="020B0004020202020204" pitchFamily="34" charset="0"/>
              </a:rPr>
              <a:t> B. Claro</a:t>
            </a:r>
            <a:endParaRPr lang="en-PH" sz="2761" dirty="0">
              <a:solidFill>
                <a:schemeClr val="bg1"/>
              </a:solidFill>
              <a:latin typeface="Aptos Display" panose="020B0004020202020204" pitchFamily="34" charset="0"/>
            </a:endParaRPr>
          </a:p>
        </p:txBody>
      </p:sp>
      <p:sp>
        <p:nvSpPr>
          <p:cNvPr id="30" name="Rectangle 29">
            <a:extLst>
              <a:ext uri="{FF2B5EF4-FFF2-40B4-BE49-F238E27FC236}">
                <a16:creationId xmlns:a16="http://schemas.microsoft.com/office/drawing/2014/main" id="{52577624-1E5C-8110-44BB-DB43992A800D}"/>
              </a:ext>
            </a:extLst>
          </p:cNvPr>
          <p:cNvSpPr/>
          <p:nvPr/>
        </p:nvSpPr>
        <p:spPr>
          <a:xfrm>
            <a:off x="9328816" y="6631934"/>
            <a:ext cx="4622450"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71" b="1" dirty="0">
                <a:solidFill>
                  <a:schemeClr val="bg1"/>
                </a:solidFill>
                <a:latin typeface="Aptos Display" panose="020B0004020202020204" pitchFamily="34" charset="0"/>
              </a:rPr>
              <a:t>RESEARCHER</a:t>
            </a:r>
            <a:endParaRPr lang="en-PH" sz="2071" b="1" dirty="0">
              <a:solidFill>
                <a:schemeClr val="bg1"/>
              </a:solidFill>
              <a:latin typeface="Aptos Display" panose="020B0004020202020204" pitchFamily="34" charset="0"/>
            </a:endParaRPr>
          </a:p>
        </p:txBody>
      </p:sp>
      <p:sp>
        <p:nvSpPr>
          <p:cNvPr id="31" name="Rectangle 30">
            <a:extLst>
              <a:ext uri="{FF2B5EF4-FFF2-40B4-BE49-F238E27FC236}">
                <a16:creationId xmlns:a16="http://schemas.microsoft.com/office/drawing/2014/main" id="{2443379C-FAA6-D3C6-3D26-2BB034033C00}"/>
              </a:ext>
            </a:extLst>
          </p:cNvPr>
          <p:cNvSpPr/>
          <p:nvPr/>
        </p:nvSpPr>
        <p:spPr>
          <a:xfrm>
            <a:off x="13238312" y="6135388"/>
            <a:ext cx="4348318"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61" dirty="0">
                <a:solidFill>
                  <a:schemeClr val="bg1"/>
                </a:solidFill>
                <a:latin typeface="Aptos Display" panose="020B0004020202020204" pitchFamily="34" charset="0"/>
              </a:rPr>
              <a:t>Precious Nina D. </a:t>
            </a:r>
            <a:r>
              <a:rPr lang="en-US" sz="2761" dirty="0" err="1">
                <a:solidFill>
                  <a:schemeClr val="bg1"/>
                </a:solidFill>
                <a:latin typeface="Aptos Display" panose="020B0004020202020204" pitchFamily="34" charset="0"/>
              </a:rPr>
              <a:t>Sarol</a:t>
            </a:r>
            <a:endParaRPr lang="en-PH" sz="2761" dirty="0">
              <a:solidFill>
                <a:schemeClr val="bg1"/>
              </a:solidFill>
              <a:latin typeface="Aptos Display" panose="020B0004020202020204" pitchFamily="34" charset="0"/>
            </a:endParaRPr>
          </a:p>
        </p:txBody>
      </p:sp>
      <p:sp>
        <p:nvSpPr>
          <p:cNvPr id="32" name="Rectangle 31">
            <a:extLst>
              <a:ext uri="{FF2B5EF4-FFF2-40B4-BE49-F238E27FC236}">
                <a16:creationId xmlns:a16="http://schemas.microsoft.com/office/drawing/2014/main" id="{42D33C15-7079-7797-F65D-FB277FF86644}"/>
              </a:ext>
            </a:extLst>
          </p:cNvPr>
          <p:cNvSpPr/>
          <p:nvPr/>
        </p:nvSpPr>
        <p:spPr>
          <a:xfrm>
            <a:off x="13311358" y="6631934"/>
            <a:ext cx="4202227" cy="834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71" b="1" dirty="0">
                <a:solidFill>
                  <a:schemeClr val="bg1"/>
                </a:solidFill>
                <a:latin typeface="Aptos Display" panose="020B0004020202020204" pitchFamily="34" charset="0"/>
              </a:rPr>
              <a:t>RESEARCHER</a:t>
            </a:r>
            <a:endParaRPr lang="en-PH" sz="2071" b="1" dirty="0">
              <a:solidFill>
                <a:schemeClr val="bg1"/>
              </a:solidFill>
              <a:latin typeface="Aptos Display" panose="020B0004020202020204" pitchFamily="34" charset="0"/>
            </a:endParaRPr>
          </a:p>
        </p:txBody>
      </p:sp>
    </p:spTree>
    <p:extLst>
      <p:ext uri="{BB962C8B-B14F-4D97-AF65-F5344CB8AC3E}">
        <p14:creationId xmlns:p14="http://schemas.microsoft.com/office/powerpoint/2010/main" val="66961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8381225"/>
            <a:ext cx="17881600" cy="1677176"/>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8" name="TextBox 7">
            <a:extLst>
              <a:ext uri="{FF2B5EF4-FFF2-40B4-BE49-F238E27FC236}">
                <a16:creationId xmlns:a16="http://schemas.microsoft.com/office/drawing/2014/main" id="{53D0D9A2-5D23-F07E-BB11-B443848493DF}"/>
              </a:ext>
            </a:extLst>
          </p:cNvPr>
          <p:cNvSpPr txBox="1"/>
          <p:nvPr/>
        </p:nvSpPr>
        <p:spPr>
          <a:xfrm>
            <a:off x="13302356" y="8948968"/>
            <a:ext cx="4328316" cy="498726"/>
          </a:xfrm>
          <a:prstGeom prst="rect">
            <a:avLst/>
          </a:prstGeom>
          <a:noFill/>
        </p:spPr>
        <p:txBody>
          <a:bodyPr wrap="square">
            <a:spAutoFit/>
          </a:bodyPr>
          <a:lstStyle/>
          <a:p>
            <a:pPr algn="r"/>
            <a:r>
              <a:rPr lang="en-PH" sz="2641" b="1" dirty="0">
                <a:solidFill>
                  <a:schemeClr val="bg1"/>
                </a:solidFill>
                <a:latin typeface="Aptos Display" panose="020B0004020202020204" pitchFamily="34" charset="0"/>
                <a:ea typeface="Lexend" pitchFamily="2" charset="0"/>
                <a:cs typeface="Lexend" pitchFamily="2" charset="0"/>
              </a:rPr>
              <a:t>Simulation Engine Tree</a:t>
            </a:r>
            <a:endParaRPr lang="en-PH" sz="2641" b="1" dirty="0">
              <a:solidFill>
                <a:schemeClr val="bg1"/>
              </a:solidFill>
            </a:endParaRPr>
          </a:p>
        </p:txBody>
      </p:sp>
      <p:sp>
        <p:nvSpPr>
          <p:cNvPr id="10" name="Rectangle 9">
            <a:extLst>
              <a:ext uri="{FF2B5EF4-FFF2-40B4-BE49-F238E27FC236}">
                <a16:creationId xmlns:a16="http://schemas.microsoft.com/office/drawing/2014/main" id="{0719FD7B-8949-4BC4-1F13-33BB039C2AD0}"/>
              </a:ext>
            </a:extLst>
          </p:cNvPr>
          <p:cNvSpPr/>
          <p:nvPr/>
        </p:nvSpPr>
        <p:spPr>
          <a:xfrm>
            <a:off x="3965622" y="2528193"/>
            <a:ext cx="3235720"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Simulation Engine</a:t>
            </a:r>
            <a:endParaRPr lang="en-PH" sz="2641" dirty="0">
              <a:solidFill>
                <a:srgbClr val="00B0F0"/>
              </a:solidFill>
              <a:latin typeface="Aptos Display" panose="020B0004020202020204" pitchFamily="34" charset="0"/>
            </a:endParaRPr>
          </a:p>
        </p:txBody>
      </p:sp>
      <p:sp>
        <p:nvSpPr>
          <p:cNvPr id="15" name="Rectangle 14">
            <a:extLst>
              <a:ext uri="{FF2B5EF4-FFF2-40B4-BE49-F238E27FC236}">
                <a16:creationId xmlns:a16="http://schemas.microsoft.com/office/drawing/2014/main" id="{6F4D38B1-C5C6-EBA3-C3BA-2C7E7A9FA359}"/>
              </a:ext>
            </a:extLst>
          </p:cNvPr>
          <p:cNvSpPr/>
          <p:nvPr/>
        </p:nvSpPr>
        <p:spPr>
          <a:xfrm>
            <a:off x="7533556" y="3861240"/>
            <a:ext cx="3235720"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Interactable Class</a:t>
            </a:r>
            <a:endParaRPr lang="en-PH" sz="2641" dirty="0">
              <a:solidFill>
                <a:schemeClr val="tx1"/>
              </a:solidFill>
              <a:latin typeface="Aptos Display" panose="020B0004020202020204" pitchFamily="34" charset="0"/>
            </a:endParaRPr>
          </a:p>
        </p:txBody>
      </p:sp>
      <p:sp>
        <p:nvSpPr>
          <p:cNvPr id="18" name="Rectangle 17">
            <a:extLst>
              <a:ext uri="{FF2B5EF4-FFF2-40B4-BE49-F238E27FC236}">
                <a16:creationId xmlns:a16="http://schemas.microsoft.com/office/drawing/2014/main" id="{A8EE9D69-B969-2797-5FF1-DC290564E0A7}"/>
              </a:ext>
            </a:extLst>
          </p:cNvPr>
          <p:cNvSpPr/>
          <p:nvPr/>
        </p:nvSpPr>
        <p:spPr>
          <a:xfrm>
            <a:off x="521000" y="3871540"/>
            <a:ext cx="3235720"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Camera Class</a:t>
            </a:r>
            <a:endParaRPr lang="en-PH" sz="2641" dirty="0">
              <a:solidFill>
                <a:schemeClr val="tx1"/>
              </a:solidFill>
              <a:latin typeface="Aptos Display" panose="020B0004020202020204" pitchFamily="34" charset="0"/>
            </a:endParaRPr>
          </a:p>
        </p:txBody>
      </p:sp>
      <p:sp>
        <p:nvSpPr>
          <p:cNvPr id="22" name="TextBox 21">
            <a:extLst>
              <a:ext uri="{FF2B5EF4-FFF2-40B4-BE49-F238E27FC236}">
                <a16:creationId xmlns:a16="http://schemas.microsoft.com/office/drawing/2014/main" id="{74B4F58A-4FFD-968E-4B34-1DDC44DD53F6}"/>
              </a:ext>
            </a:extLst>
          </p:cNvPr>
          <p:cNvSpPr txBox="1"/>
          <p:nvPr/>
        </p:nvSpPr>
        <p:spPr>
          <a:xfrm>
            <a:off x="521000" y="4562774"/>
            <a:ext cx="3235720" cy="1175706"/>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Where user can see the simulation environment, also the responsible for movement of the player</a:t>
            </a:r>
            <a:endParaRPr lang="en-PH" sz="1760" dirty="0"/>
          </a:p>
        </p:txBody>
      </p:sp>
      <p:sp>
        <p:nvSpPr>
          <p:cNvPr id="23" name="TextBox 22">
            <a:extLst>
              <a:ext uri="{FF2B5EF4-FFF2-40B4-BE49-F238E27FC236}">
                <a16:creationId xmlns:a16="http://schemas.microsoft.com/office/drawing/2014/main" id="{A11F700B-2315-F509-DB98-D07ED705AF91}"/>
              </a:ext>
            </a:extLst>
          </p:cNvPr>
          <p:cNvSpPr txBox="1"/>
          <p:nvPr/>
        </p:nvSpPr>
        <p:spPr>
          <a:xfrm>
            <a:off x="7533556" y="4533848"/>
            <a:ext cx="3235720" cy="90486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Where all kinds of interactable have in common. From being hovered and dragged mechanics.</a:t>
            </a:r>
            <a:endParaRPr lang="en-PH" sz="1760" dirty="0"/>
          </a:p>
        </p:txBody>
      </p:sp>
      <p:sp>
        <p:nvSpPr>
          <p:cNvPr id="24" name="Rectangle 23">
            <a:extLst>
              <a:ext uri="{FF2B5EF4-FFF2-40B4-BE49-F238E27FC236}">
                <a16:creationId xmlns:a16="http://schemas.microsoft.com/office/drawing/2014/main" id="{3AD11A1A-EF9B-77E0-2D16-C85EF5663134}"/>
              </a:ext>
            </a:extLst>
          </p:cNvPr>
          <p:cNvSpPr/>
          <p:nvPr/>
        </p:nvSpPr>
        <p:spPr>
          <a:xfrm>
            <a:off x="3965622" y="482587"/>
            <a:ext cx="3235720" cy="65991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Configuration Class</a:t>
            </a:r>
            <a:endParaRPr lang="en-PH" sz="2641" dirty="0">
              <a:solidFill>
                <a:schemeClr val="tx1"/>
              </a:solidFill>
              <a:latin typeface="Aptos Display" panose="020B0004020202020204" pitchFamily="34" charset="0"/>
            </a:endParaRPr>
          </a:p>
        </p:txBody>
      </p:sp>
      <p:sp>
        <p:nvSpPr>
          <p:cNvPr id="29" name="TextBox 28">
            <a:extLst>
              <a:ext uri="{FF2B5EF4-FFF2-40B4-BE49-F238E27FC236}">
                <a16:creationId xmlns:a16="http://schemas.microsoft.com/office/drawing/2014/main" id="{3F92984F-01D8-487B-200D-BDAEF57F2887}"/>
              </a:ext>
            </a:extLst>
          </p:cNvPr>
          <p:cNvSpPr txBox="1"/>
          <p:nvPr/>
        </p:nvSpPr>
        <p:spPr>
          <a:xfrm>
            <a:off x="3965622" y="1155194"/>
            <a:ext cx="3235720" cy="90486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Where the default configuration of the game is used such as default camera speed etc.</a:t>
            </a:r>
            <a:endParaRPr lang="en-PH" sz="1760" dirty="0"/>
          </a:p>
        </p:txBody>
      </p:sp>
      <p:sp>
        <p:nvSpPr>
          <p:cNvPr id="31" name="Rectangle 30">
            <a:extLst>
              <a:ext uri="{FF2B5EF4-FFF2-40B4-BE49-F238E27FC236}">
                <a16:creationId xmlns:a16="http://schemas.microsoft.com/office/drawing/2014/main" id="{23192239-78AE-740E-31DB-5E4AD6381A3F}"/>
              </a:ext>
            </a:extLst>
          </p:cNvPr>
          <p:cNvSpPr/>
          <p:nvPr/>
        </p:nvSpPr>
        <p:spPr>
          <a:xfrm>
            <a:off x="521000" y="6201992"/>
            <a:ext cx="3235720"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Interactor Class</a:t>
            </a:r>
            <a:endParaRPr lang="en-PH" sz="2641" dirty="0">
              <a:solidFill>
                <a:schemeClr val="tx1"/>
              </a:solidFill>
              <a:latin typeface="Aptos Display" panose="020B0004020202020204" pitchFamily="34" charset="0"/>
            </a:endParaRPr>
          </a:p>
        </p:txBody>
      </p:sp>
      <p:sp>
        <p:nvSpPr>
          <p:cNvPr id="36" name="TextBox 35">
            <a:extLst>
              <a:ext uri="{FF2B5EF4-FFF2-40B4-BE49-F238E27FC236}">
                <a16:creationId xmlns:a16="http://schemas.microsoft.com/office/drawing/2014/main" id="{25B34238-0F35-7201-AF79-A47F433CEB70}"/>
              </a:ext>
            </a:extLst>
          </p:cNvPr>
          <p:cNvSpPr txBox="1"/>
          <p:nvPr/>
        </p:nvSpPr>
        <p:spPr>
          <a:xfrm>
            <a:off x="521000" y="6861909"/>
            <a:ext cx="3235720" cy="90486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Responsible for interacting with the interactable class. Dragging and Hovering them.</a:t>
            </a:r>
            <a:endParaRPr lang="en-PH" sz="1760" dirty="0"/>
          </a:p>
        </p:txBody>
      </p:sp>
      <p:cxnSp>
        <p:nvCxnSpPr>
          <p:cNvPr id="70" name="Straight Connector 69">
            <a:extLst>
              <a:ext uri="{FF2B5EF4-FFF2-40B4-BE49-F238E27FC236}">
                <a16:creationId xmlns:a16="http://schemas.microsoft.com/office/drawing/2014/main" id="{C5257E55-E9B4-AF30-A43C-2BC47988C042}"/>
              </a:ext>
            </a:extLst>
          </p:cNvPr>
          <p:cNvCxnSpPr>
            <a:cxnSpLocks/>
          </p:cNvCxnSpPr>
          <p:nvPr/>
        </p:nvCxnSpPr>
        <p:spPr>
          <a:xfrm>
            <a:off x="2138856" y="3477809"/>
            <a:ext cx="7012553" cy="2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848D709-11A3-37D1-495A-BDE9A94578D5}"/>
              </a:ext>
            </a:extLst>
          </p:cNvPr>
          <p:cNvSpPr/>
          <p:nvPr/>
        </p:nvSpPr>
        <p:spPr>
          <a:xfrm>
            <a:off x="14155474" y="4198732"/>
            <a:ext cx="3235720"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Interface</a:t>
            </a:r>
            <a:endParaRPr lang="en-PH" sz="2641" dirty="0">
              <a:solidFill>
                <a:schemeClr val="tx1"/>
              </a:solidFill>
              <a:latin typeface="Aptos Display" panose="020B0004020202020204" pitchFamily="34" charset="0"/>
            </a:endParaRPr>
          </a:p>
        </p:txBody>
      </p:sp>
      <p:sp>
        <p:nvSpPr>
          <p:cNvPr id="77" name="TextBox 76">
            <a:extLst>
              <a:ext uri="{FF2B5EF4-FFF2-40B4-BE49-F238E27FC236}">
                <a16:creationId xmlns:a16="http://schemas.microsoft.com/office/drawing/2014/main" id="{B8657331-3559-AE8C-E731-D82ED1A37C69}"/>
              </a:ext>
            </a:extLst>
          </p:cNvPr>
          <p:cNvSpPr txBox="1"/>
          <p:nvPr/>
        </p:nvSpPr>
        <p:spPr>
          <a:xfrm>
            <a:off x="14155474" y="4858646"/>
            <a:ext cx="3235720" cy="90486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Communicating what is happening on the engine to the screen.</a:t>
            </a:r>
            <a:endParaRPr lang="en-PH" sz="1760" dirty="0"/>
          </a:p>
        </p:txBody>
      </p:sp>
      <p:sp>
        <p:nvSpPr>
          <p:cNvPr id="83" name="Rectangle 82">
            <a:extLst>
              <a:ext uri="{FF2B5EF4-FFF2-40B4-BE49-F238E27FC236}">
                <a16:creationId xmlns:a16="http://schemas.microsoft.com/office/drawing/2014/main" id="{BC020DE6-27ED-317D-7BE1-730678EDEBFB}"/>
              </a:ext>
            </a:extLst>
          </p:cNvPr>
          <p:cNvSpPr/>
          <p:nvPr/>
        </p:nvSpPr>
        <p:spPr>
          <a:xfrm>
            <a:off x="14155474" y="2528193"/>
            <a:ext cx="3235720"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Debugging Engine</a:t>
            </a:r>
            <a:endParaRPr lang="en-PH" sz="2641" dirty="0">
              <a:solidFill>
                <a:srgbClr val="00B0F0"/>
              </a:solidFill>
              <a:latin typeface="Aptos Display" panose="020B0004020202020204" pitchFamily="34" charset="0"/>
            </a:endParaRPr>
          </a:p>
        </p:txBody>
      </p:sp>
      <p:sp>
        <p:nvSpPr>
          <p:cNvPr id="85" name="TextBox 84">
            <a:extLst>
              <a:ext uri="{FF2B5EF4-FFF2-40B4-BE49-F238E27FC236}">
                <a16:creationId xmlns:a16="http://schemas.microsoft.com/office/drawing/2014/main" id="{CB7756BD-129D-8094-E3F0-8446A34C190D}"/>
              </a:ext>
            </a:extLst>
          </p:cNvPr>
          <p:cNvSpPr txBox="1"/>
          <p:nvPr/>
        </p:nvSpPr>
        <p:spPr>
          <a:xfrm>
            <a:off x="14155474" y="3188107"/>
            <a:ext cx="3235720" cy="634020"/>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Responsible for checking values and finding faults in the engine.</a:t>
            </a:r>
            <a:endParaRPr lang="en-PH" sz="1760" dirty="0"/>
          </a:p>
        </p:txBody>
      </p:sp>
      <p:sp>
        <p:nvSpPr>
          <p:cNvPr id="104" name="Rectangle 103">
            <a:extLst>
              <a:ext uri="{FF2B5EF4-FFF2-40B4-BE49-F238E27FC236}">
                <a16:creationId xmlns:a16="http://schemas.microsoft.com/office/drawing/2014/main" id="{C4B2B3D0-3C20-9182-D626-2AEE03DF67C5}"/>
              </a:ext>
            </a:extLst>
          </p:cNvPr>
          <p:cNvSpPr/>
          <p:nvPr/>
        </p:nvSpPr>
        <p:spPr>
          <a:xfrm>
            <a:off x="4828643" y="6197945"/>
            <a:ext cx="2463234"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55" dirty="0">
                <a:solidFill>
                  <a:schemeClr val="tx1"/>
                </a:solidFill>
                <a:latin typeface="Aptos Display" panose="020B0004020202020204" pitchFamily="34" charset="0"/>
              </a:rPr>
              <a:t>Bracket Class</a:t>
            </a:r>
            <a:endParaRPr lang="en-PH" sz="2055" dirty="0">
              <a:solidFill>
                <a:schemeClr val="tx1"/>
              </a:solidFill>
              <a:latin typeface="Aptos Display" panose="020B0004020202020204" pitchFamily="34" charset="0"/>
            </a:endParaRPr>
          </a:p>
        </p:txBody>
      </p:sp>
      <p:sp>
        <p:nvSpPr>
          <p:cNvPr id="105" name="TextBox 104">
            <a:extLst>
              <a:ext uri="{FF2B5EF4-FFF2-40B4-BE49-F238E27FC236}">
                <a16:creationId xmlns:a16="http://schemas.microsoft.com/office/drawing/2014/main" id="{6B6FBD12-40EC-7A84-31CE-0696DD8FD84E}"/>
              </a:ext>
            </a:extLst>
          </p:cNvPr>
          <p:cNvSpPr txBox="1"/>
          <p:nvPr/>
        </p:nvSpPr>
        <p:spPr>
          <a:xfrm>
            <a:off x="4828643" y="6857862"/>
            <a:ext cx="2463234" cy="802912"/>
          </a:xfrm>
          <a:prstGeom prst="rect">
            <a:avLst/>
          </a:prstGeom>
          <a:noFill/>
        </p:spPr>
        <p:txBody>
          <a:bodyPr wrap="square">
            <a:spAutoFit/>
          </a:bodyPr>
          <a:lstStyle/>
          <a:p>
            <a:r>
              <a:rPr lang="en-PH" sz="1539" dirty="0">
                <a:latin typeface="Aptos Display" panose="020B0004020202020204" pitchFamily="34" charset="0"/>
                <a:ea typeface="Lexend" pitchFamily="2" charset="0"/>
                <a:cs typeface="Lexend" pitchFamily="2" charset="0"/>
              </a:rPr>
              <a:t>Attaching of parts to build larger structures and attach other important parts.</a:t>
            </a:r>
            <a:endParaRPr lang="en-PH" sz="1539" dirty="0"/>
          </a:p>
        </p:txBody>
      </p:sp>
      <p:cxnSp>
        <p:nvCxnSpPr>
          <p:cNvPr id="112" name="Straight Connector 111">
            <a:extLst>
              <a:ext uri="{FF2B5EF4-FFF2-40B4-BE49-F238E27FC236}">
                <a16:creationId xmlns:a16="http://schemas.microsoft.com/office/drawing/2014/main" id="{13D199EF-49BE-E48D-5772-AC41E666FA6F}"/>
              </a:ext>
            </a:extLst>
          </p:cNvPr>
          <p:cNvCxnSpPr>
            <a:cxnSpLocks/>
          </p:cNvCxnSpPr>
          <p:nvPr/>
        </p:nvCxnSpPr>
        <p:spPr>
          <a:xfrm>
            <a:off x="6060253" y="5716718"/>
            <a:ext cx="63846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64A8A63-6FB5-9D59-1CBE-E05E23BE48EC}"/>
              </a:ext>
            </a:extLst>
          </p:cNvPr>
          <p:cNvSpPr/>
          <p:nvPr/>
        </p:nvSpPr>
        <p:spPr>
          <a:xfrm>
            <a:off x="11213272" y="6205261"/>
            <a:ext cx="2463234"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55" dirty="0">
                <a:solidFill>
                  <a:schemeClr val="tx1"/>
                </a:solidFill>
                <a:latin typeface="Aptos Display" panose="020B0004020202020204" pitchFamily="34" charset="0"/>
              </a:rPr>
              <a:t>Miscellaneous</a:t>
            </a:r>
            <a:endParaRPr lang="en-PH" sz="2055"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A7C660AC-4D2C-4837-21B8-FE05C9832AA1}"/>
              </a:ext>
            </a:extLst>
          </p:cNvPr>
          <p:cNvSpPr txBox="1"/>
          <p:nvPr/>
        </p:nvSpPr>
        <p:spPr>
          <a:xfrm>
            <a:off x="11213272" y="6879763"/>
            <a:ext cx="2463234" cy="566052"/>
          </a:xfrm>
          <a:prstGeom prst="rect">
            <a:avLst/>
          </a:prstGeom>
          <a:noFill/>
        </p:spPr>
        <p:txBody>
          <a:bodyPr wrap="square">
            <a:spAutoFit/>
          </a:bodyPr>
          <a:lstStyle/>
          <a:p>
            <a:r>
              <a:rPr lang="en-PH" sz="1539" dirty="0">
                <a:latin typeface="Aptos Display" panose="020B0004020202020204" pitchFamily="34" charset="0"/>
                <a:ea typeface="Lexend" pitchFamily="2" charset="0"/>
                <a:cs typeface="Lexend" pitchFamily="2" charset="0"/>
              </a:rPr>
              <a:t>Decorator objects that are mostly aesthetics. </a:t>
            </a:r>
            <a:endParaRPr lang="en-PH" sz="1539" dirty="0"/>
          </a:p>
        </p:txBody>
      </p:sp>
      <p:sp>
        <p:nvSpPr>
          <p:cNvPr id="20" name="TextBox 19">
            <a:extLst>
              <a:ext uri="{FF2B5EF4-FFF2-40B4-BE49-F238E27FC236}">
                <a16:creationId xmlns:a16="http://schemas.microsoft.com/office/drawing/2014/main" id="{EB8FADBE-CE25-C242-FA0D-60AE80B7062B}"/>
              </a:ext>
            </a:extLst>
          </p:cNvPr>
          <p:cNvSpPr txBox="1"/>
          <p:nvPr/>
        </p:nvSpPr>
        <p:spPr>
          <a:xfrm>
            <a:off x="250928" y="8528584"/>
            <a:ext cx="12029901" cy="1276632"/>
          </a:xfrm>
          <a:prstGeom prst="rect">
            <a:avLst/>
          </a:prstGeom>
          <a:noFill/>
        </p:spPr>
        <p:txBody>
          <a:bodyPr wrap="square">
            <a:spAutoFit/>
          </a:bodyPr>
          <a:lstStyle/>
          <a:p>
            <a:r>
              <a:rPr lang="en-PH" sz="1539" b="1" dirty="0">
                <a:solidFill>
                  <a:schemeClr val="bg1"/>
                </a:solidFill>
                <a:latin typeface="Aptos Display" panose="020B0004020202020204" pitchFamily="34" charset="0"/>
                <a:ea typeface="Lexend" pitchFamily="2" charset="0"/>
                <a:cs typeface="Lexend" pitchFamily="2" charset="0"/>
              </a:rPr>
              <a:t>Figure 1.  Simulation Engine Class</a:t>
            </a:r>
          </a:p>
          <a:p>
            <a:r>
              <a:rPr lang="en-PH" sz="1539" dirty="0">
                <a:solidFill>
                  <a:schemeClr val="bg1"/>
                </a:solidFill>
                <a:latin typeface="Aptos Display" panose="020B0004020202020204" pitchFamily="34" charset="0"/>
                <a:ea typeface="Lexend" pitchFamily="2" charset="0"/>
                <a:cs typeface="Lexend" pitchFamily="2" charset="0"/>
              </a:rPr>
              <a:t>The figure above describes how the current simulation engine of Vblox works.</a:t>
            </a:r>
          </a:p>
          <a:p>
            <a:endParaRPr lang="en-PH" sz="1539" dirty="0">
              <a:solidFill>
                <a:schemeClr val="bg1"/>
              </a:solidFill>
              <a:latin typeface="Aptos Display" panose="020B0004020202020204" pitchFamily="34" charset="0"/>
              <a:ea typeface="Lexend" pitchFamily="2" charset="0"/>
              <a:cs typeface="Lexend" pitchFamily="2" charset="0"/>
            </a:endParaRPr>
          </a:p>
          <a:p>
            <a:r>
              <a:rPr lang="en-PH" sz="1539" dirty="0">
                <a:solidFill>
                  <a:schemeClr val="bg1"/>
                </a:solidFill>
                <a:latin typeface="Aptos Display" panose="020B0004020202020204" pitchFamily="34" charset="0"/>
                <a:ea typeface="Lexend" pitchFamily="2" charset="0"/>
                <a:cs typeface="Lexend" pitchFamily="2" charset="0"/>
              </a:rPr>
              <a:t>The Simulation Engine is the uppermost class that has all the necessary tools for the lower class to work. Alongside with the Debugging Engine which handles all error handling. Additionally, it also got the values from the Configuration Class to make sure that the values can be edited immediately.</a:t>
            </a:r>
          </a:p>
        </p:txBody>
      </p:sp>
      <p:sp>
        <p:nvSpPr>
          <p:cNvPr id="38" name="Rectangle 37">
            <a:extLst>
              <a:ext uri="{FF2B5EF4-FFF2-40B4-BE49-F238E27FC236}">
                <a16:creationId xmlns:a16="http://schemas.microsoft.com/office/drawing/2014/main" id="{B9E480B0-B871-F551-DDD7-247D717193A0}"/>
              </a:ext>
            </a:extLst>
          </p:cNvPr>
          <p:cNvSpPr/>
          <p:nvPr/>
        </p:nvSpPr>
        <p:spPr>
          <a:xfrm>
            <a:off x="4675304" y="3861232"/>
            <a:ext cx="9164315" cy="393427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42" name="Straight Connector 41">
            <a:extLst>
              <a:ext uri="{FF2B5EF4-FFF2-40B4-BE49-F238E27FC236}">
                <a16:creationId xmlns:a16="http://schemas.microsoft.com/office/drawing/2014/main" id="{036801B2-DF9C-7463-DA14-19FD64BBF748}"/>
              </a:ext>
            </a:extLst>
          </p:cNvPr>
          <p:cNvCxnSpPr>
            <a:cxnSpLocks/>
            <a:stCxn id="10" idx="0"/>
            <a:endCxn id="29" idx="2"/>
          </p:cNvCxnSpPr>
          <p:nvPr/>
        </p:nvCxnSpPr>
        <p:spPr>
          <a:xfrm flipV="1">
            <a:off x="5583482" y="2060057"/>
            <a:ext cx="0" cy="46813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C4E4C3E-990D-0968-3B8A-BCC245057D5A}"/>
              </a:ext>
            </a:extLst>
          </p:cNvPr>
          <p:cNvCxnSpPr>
            <a:cxnSpLocks/>
          </p:cNvCxnSpPr>
          <p:nvPr/>
        </p:nvCxnSpPr>
        <p:spPr>
          <a:xfrm flipV="1">
            <a:off x="9151409" y="3477802"/>
            <a:ext cx="0" cy="38343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E5EB0FB-82F3-BDB3-4DAD-2F06B0D33AD1}"/>
              </a:ext>
            </a:extLst>
          </p:cNvPr>
          <p:cNvCxnSpPr>
            <a:cxnSpLocks/>
          </p:cNvCxnSpPr>
          <p:nvPr/>
        </p:nvCxnSpPr>
        <p:spPr>
          <a:xfrm flipV="1">
            <a:off x="2138856" y="3488102"/>
            <a:ext cx="0" cy="38343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647D45-8B8A-9EFB-FA7E-B0A6EE3BA01C}"/>
              </a:ext>
            </a:extLst>
          </p:cNvPr>
          <p:cNvCxnSpPr>
            <a:cxnSpLocks/>
            <a:endCxn id="10" idx="2"/>
          </p:cNvCxnSpPr>
          <p:nvPr/>
        </p:nvCxnSpPr>
        <p:spPr>
          <a:xfrm flipV="1">
            <a:off x="5583477" y="3188108"/>
            <a:ext cx="0" cy="28970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367A08-1930-6A50-FFB4-888226154A20}"/>
              </a:ext>
            </a:extLst>
          </p:cNvPr>
          <p:cNvCxnSpPr>
            <a:cxnSpLocks/>
            <a:stCxn id="83" idx="1"/>
            <a:endCxn id="10" idx="3"/>
          </p:cNvCxnSpPr>
          <p:nvPr/>
        </p:nvCxnSpPr>
        <p:spPr>
          <a:xfrm flipH="1">
            <a:off x="7201341" y="2858145"/>
            <a:ext cx="6954133"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09CCFD9-F114-9F3C-7940-0C30E95C1B1E}"/>
              </a:ext>
            </a:extLst>
          </p:cNvPr>
          <p:cNvCxnSpPr>
            <a:cxnSpLocks/>
            <a:stCxn id="71" idx="0"/>
            <a:endCxn id="85" idx="2"/>
          </p:cNvCxnSpPr>
          <p:nvPr/>
        </p:nvCxnSpPr>
        <p:spPr>
          <a:xfrm flipV="1">
            <a:off x="15773334" y="3822127"/>
            <a:ext cx="0" cy="37660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1DDEE8D-22EA-D3C3-E0B9-12648F877EF6}"/>
              </a:ext>
            </a:extLst>
          </p:cNvPr>
          <p:cNvCxnSpPr>
            <a:cxnSpLocks/>
            <a:stCxn id="31" idx="0"/>
            <a:endCxn id="22" idx="2"/>
          </p:cNvCxnSpPr>
          <p:nvPr/>
        </p:nvCxnSpPr>
        <p:spPr>
          <a:xfrm flipV="1">
            <a:off x="2138860" y="5738480"/>
            <a:ext cx="0" cy="46351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00D359C-4BA4-05EF-DF6A-88A268B8E4A1}"/>
              </a:ext>
            </a:extLst>
          </p:cNvPr>
          <p:cNvCxnSpPr>
            <a:cxnSpLocks/>
            <a:stCxn id="104" idx="0"/>
          </p:cNvCxnSpPr>
          <p:nvPr/>
        </p:nvCxnSpPr>
        <p:spPr>
          <a:xfrm flipV="1">
            <a:off x="6060253" y="5716724"/>
            <a:ext cx="0" cy="48122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7591EBA-3403-E5BD-1280-00D26CFDA967}"/>
              </a:ext>
            </a:extLst>
          </p:cNvPr>
          <p:cNvCxnSpPr>
            <a:cxnSpLocks/>
            <a:endCxn id="23" idx="2"/>
          </p:cNvCxnSpPr>
          <p:nvPr/>
        </p:nvCxnSpPr>
        <p:spPr>
          <a:xfrm flipV="1">
            <a:off x="9151415" y="5438711"/>
            <a:ext cx="1" cy="278013"/>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DCE8CB4-B02B-1400-8F4A-35C8D5BA0826}"/>
              </a:ext>
            </a:extLst>
          </p:cNvPr>
          <p:cNvCxnSpPr>
            <a:cxnSpLocks/>
            <a:stCxn id="6" idx="0"/>
          </p:cNvCxnSpPr>
          <p:nvPr/>
        </p:nvCxnSpPr>
        <p:spPr>
          <a:xfrm flipH="1" flipV="1">
            <a:off x="12444888" y="5711031"/>
            <a:ext cx="2" cy="494222"/>
          </a:xfrm>
          <a:prstGeom prst="line">
            <a:avLst/>
          </a:prstGeom>
          <a:ln>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98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8381225"/>
            <a:ext cx="17881600" cy="1677176"/>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8" name="TextBox 7">
            <a:extLst>
              <a:ext uri="{FF2B5EF4-FFF2-40B4-BE49-F238E27FC236}">
                <a16:creationId xmlns:a16="http://schemas.microsoft.com/office/drawing/2014/main" id="{53D0D9A2-5D23-F07E-BB11-B443848493DF}"/>
              </a:ext>
            </a:extLst>
          </p:cNvPr>
          <p:cNvSpPr txBox="1"/>
          <p:nvPr/>
        </p:nvSpPr>
        <p:spPr>
          <a:xfrm>
            <a:off x="13291048" y="8786678"/>
            <a:ext cx="4328316" cy="905120"/>
          </a:xfrm>
          <a:prstGeom prst="rect">
            <a:avLst/>
          </a:prstGeom>
          <a:noFill/>
        </p:spPr>
        <p:txBody>
          <a:bodyPr wrap="square">
            <a:spAutoFit/>
          </a:bodyPr>
          <a:lstStyle/>
          <a:p>
            <a:pPr algn="r"/>
            <a:r>
              <a:rPr lang="en-PH" sz="2641" b="1" dirty="0">
                <a:solidFill>
                  <a:schemeClr val="bg1"/>
                </a:solidFill>
                <a:latin typeface="Aptos Display" panose="020B0004020202020204" pitchFamily="34" charset="0"/>
                <a:ea typeface="Lexend" pitchFamily="2" charset="0"/>
                <a:cs typeface="Lexend" pitchFamily="2" charset="0"/>
              </a:rPr>
              <a:t>Bracket Snapping Mechanics Logic</a:t>
            </a:r>
            <a:endParaRPr lang="en-PH" sz="264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0928" y="8528585"/>
            <a:ext cx="12029901" cy="1276632"/>
          </a:xfrm>
          <a:prstGeom prst="rect">
            <a:avLst/>
          </a:prstGeom>
          <a:noFill/>
        </p:spPr>
        <p:txBody>
          <a:bodyPr wrap="square">
            <a:spAutoFit/>
          </a:bodyPr>
          <a:lstStyle/>
          <a:p>
            <a:r>
              <a:rPr lang="en-PH" sz="1539" b="1" dirty="0">
                <a:solidFill>
                  <a:schemeClr val="bg1"/>
                </a:solidFill>
                <a:latin typeface="Aptos Display" panose="020B0004020202020204" pitchFamily="34" charset="0"/>
                <a:ea typeface="Lexend" pitchFamily="2" charset="0"/>
                <a:cs typeface="Lexend" pitchFamily="2" charset="0"/>
              </a:rPr>
              <a:t>Figure 2.  Bracket Snapping Mechanics</a:t>
            </a:r>
          </a:p>
          <a:p>
            <a:r>
              <a:rPr lang="en-PH" sz="1539" dirty="0">
                <a:solidFill>
                  <a:schemeClr val="bg1"/>
                </a:solidFill>
                <a:latin typeface="Aptos Display" panose="020B0004020202020204" pitchFamily="34" charset="0"/>
                <a:ea typeface="Lexend" pitchFamily="2" charset="0"/>
                <a:cs typeface="Lexend" pitchFamily="2" charset="0"/>
              </a:rPr>
              <a:t>The figure above describes how the current bracket mechanics of Vblox works.</a:t>
            </a:r>
          </a:p>
          <a:p>
            <a:endParaRPr lang="en-PH" sz="1539" dirty="0">
              <a:solidFill>
                <a:schemeClr val="bg1"/>
              </a:solidFill>
              <a:latin typeface="Aptos Display" panose="020B0004020202020204" pitchFamily="34" charset="0"/>
              <a:ea typeface="Lexend" pitchFamily="2" charset="0"/>
              <a:cs typeface="Lexend" pitchFamily="2" charset="0"/>
            </a:endParaRPr>
          </a:p>
          <a:p>
            <a:r>
              <a:rPr lang="en-PH" sz="1539" dirty="0">
                <a:solidFill>
                  <a:schemeClr val="bg1"/>
                </a:solidFill>
                <a:latin typeface="Aptos Display" panose="020B0004020202020204" pitchFamily="34" charset="0"/>
                <a:ea typeface="Lexend" pitchFamily="2" charset="0"/>
                <a:cs typeface="Lexend" pitchFamily="2" charset="0"/>
              </a:rPr>
              <a:t>The Bracket Class is responsible for making the brackets or the building blocks of making the robots. This is the main concepts of Vblox which is making the robot. All slot related mechanics and logics are related here.</a:t>
            </a:r>
          </a:p>
        </p:txBody>
      </p:sp>
      <p:sp>
        <p:nvSpPr>
          <p:cNvPr id="3" name="Rectangle 2">
            <a:extLst>
              <a:ext uri="{FF2B5EF4-FFF2-40B4-BE49-F238E27FC236}">
                <a16:creationId xmlns:a16="http://schemas.microsoft.com/office/drawing/2014/main" id="{8EB4658D-8C05-3CC1-8002-987ED09FD4E2}"/>
              </a:ext>
            </a:extLst>
          </p:cNvPr>
          <p:cNvSpPr/>
          <p:nvPr/>
        </p:nvSpPr>
        <p:spPr>
          <a:xfrm>
            <a:off x="845369" y="901721"/>
            <a:ext cx="4278155"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Edge to Edge Slot Snapping</a:t>
            </a:r>
            <a:endParaRPr lang="en-PH" sz="2641" dirty="0">
              <a:solidFill>
                <a:srgbClr val="00B0F0"/>
              </a:solidFill>
              <a:latin typeface="Aptos Display" panose="020B0004020202020204" pitchFamily="34" charset="0"/>
            </a:endParaRPr>
          </a:p>
        </p:txBody>
      </p:sp>
      <p:sp>
        <p:nvSpPr>
          <p:cNvPr id="4" name="Flowchart: Terminator 3">
            <a:extLst>
              <a:ext uri="{FF2B5EF4-FFF2-40B4-BE49-F238E27FC236}">
                <a16:creationId xmlns:a16="http://schemas.microsoft.com/office/drawing/2014/main" id="{A67E1E84-0779-B73A-8D77-74C7CFDB14E5}"/>
              </a:ext>
            </a:extLst>
          </p:cNvPr>
          <p:cNvSpPr/>
          <p:nvPr/>
        </p:nvSpPr>
        <p:spPr>
          <a:xfrm>
            <a:off x="2917451" y="1994270"/>
            <a:ext cx="1757849"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7" name="Oval 6">
            <a:extLst>
              <a:ext uri="{FF2B5EF4-FFF2-40B4-BE49-F238E27FC236}">
                <a16:creationId xmlns:a16="http://schemas.microsoft.com/office/drawing/2014/main" id="{F9D38382-365C-4FEE-5F02-DAD28CCB9CAD}"/>
              </a:ext>
            </a:extLst>
          </p:cNvPr>
          <p:cNvSpPr/>
          <p:nvPr/>
        </p:nvSpPr>
        <p:spPr>
          <a:xfrm>
            <a:off x="3102202" y="2104205"/>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9" name="Flowchart: Terminator 8">
            <a:extLst>
              <a:ext uri="{FF2B5EF4-FFF2-40B4-BE49-F238E27FC236}">
                <a16:creationId xmlns:a16="http://schemas.microsoft.com/office/drawing/2014/main" id="{E3CD1BDA-B267-018E-6DE2-ED1B51E99AE2}"/>
              </a:ext>
            </a:extLst>
          </p:cNvPr>
          <p:cNvSpPr/>
          <p:nvPr/>
        </p:nvSpPr>
        <p:spPr>
          <a:xfrm rot="10800000">
            <a:off x="1147320" y="3295968"/>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1" name="Oval 10">
            <a:extLst>
              <a:ext uri="{FF2B5EF4-FFF2-40B4-BE49-F238E27FC236}">
                <a16:creationId xmlns:a16="http://schemas.microsoft.com/office/drawing/2014/main" id="{CEED91E3-32F9-BDF2-9B70-C8B97536958C}"/>
              </a:ext>
            </a:extLst>
          </p:cNvPr>
          <p:cNvSpPr/>
          <p:nvPr/>
        </p:nvSpPr>
        <p:spPr>
          <a:xfrm rot="10800000">
            <a:off x="3064948" y="3414722"/>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12" name="Straight Connector 11">
            <a:extLst>
              <a:ext uri="{FF2B5EF4-FFF2-40B4-BE49-F238E27FC236}">
                <a16:creationId xmlns:a16="http://schemas.microsoft.com/office/drawing/2014/main" id="{9EC07733-DB94-EFDC-4B1D-B89F2296403B}"/>
              </a:ext>
            </a:extLst>
          </p:cNvPr>
          <p:cNvCxnSpPr>
            <a:cxnSpLocks/>
          </p:cNvCxnSpPr>
          <p:nvPr/>
        </p:nvCxnSpPr>
        <p:spPr>
          <a:xfrm flipV="1">
            <a:off x="3350444" y="2856191"/>
            <a:ext cx="0" cy="322036"/>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632FE8-725C-EE34-8EEA-A5D682DB16F6}"/>
              </a:ext>
            </a:extLst>
          </p:cNvPr>
          <p:cNvSpPr txBox="1"/>
          <p:nvPr/>
        </p:nvSpPr>
        <p:spPr>
          <a:xfrm>
            <a:off x="1185898" y="4299899"/>
            <a:ext cx="3235720" cy="1175706"/>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The edge slot of any kind brackets can snap on another edge of another slot. Regardless of position.</a:t>
            </a:r>
            <a:endParaRPr lang="en-PH" sz="1760" dirty="0"/>
          </a:p>
        </p:txBody>
      </p:sp>
      <p:sp>
        <p:nvSpPr>
          <p:cNvPr id="17" name="Oval 16">
            <a:extLst>
              <a:ext uri="{FF2B5EF4-FFF2-40B4-BE49-F238E27FC236}">
                <a16:creationId xmlns:a16="http://schemas.microsoft.com/office/drawing/2014/main" id="{04AEB6A7-F357-F4D1-4874-167A66A81046}"/>
              </a:ext>
            </a:extLst>
          </p:cNvPr>
          <p:cNvSpPr/>
          <p:nvPr/>
        </p:nvSpPr>
        <p:spPr>
          <a:xfrm rot="10800000">
            <a:off x="1287861" y="3414722"/>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 name="Oval 18">
            <a:extLst>
              <a:ext uri="{FF2B5EF4-FFF2-40B4-BE49-F238E27FC236}">
                <a16:creationId xmlns:a16="http://schemas.microsoft.com/office/drawing/2014/main" id="{1B0F500B-2ED0-4384-0482-D7F6434BB5D8}"/>
              </a:ext>
            </a:extLst>
          </p:cNvPr>
          <p:cNvSpPr/>
          <p:nvPr/>
        </p:nvSpPr>
        <p:spPr>
          <a:xfrm>
            <a:off x="2173923" y="3414722"/>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25" name="Straight Connector 24">
            <a:extLst>
              <a:ext uri="{FF2B5EF4-FFF2-40B4-BE49-F238E27FC236}">
                <a16:creationId xmlns:a16="http://schemas.microsoft.com/office/drawing/2014/main" id="{8927AF67-80AD-2632-51E3-D3AE61B84AAD}"/>
              </a:ext>
            </a:extLst>
          </p:cNvPr>
          <p:cNvCxnSpPr>
            <a:cxnSpLocks/>
          </p:cNvCxnSpPr>
          <p:nvPr/>
        </p:nvCxnSpPr>
        <p:spPr>
          <a:xfrm flipV="1">
            <a:off x="1534345" y="3014518"/>
            <a:ext cx="0" cy="191649"/>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E98D84-A80E-37E1-5973-D28C7E63C9E4}"/>
              </a:ext>
            </a:extLst>
          </p:cNvPr>
          <p:cNvCxnSpPr>
            <a:cxnSpLocks/>
          </p:cNvCxnSpPr>
          <p:nvPr/>
        </p:nvCxnSpPr>
        <p:spPr>
          <a:xfrm flipV="1">
            <a:off x="2419112" y="3014518"/>
            <a:ext cx="0" cy="16371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1208AA4-6AD7-E48F-ADA4-8F4E50C9B3FF}"/>
              </a:ext>
            </a:extLst>
          </p:cNvPr>
          <p:cNvCxnSpPr>
            <a:cxnSpLocks/>
          </p:cNvCxnSpPr>
          <p:nvPr/>
        </p:nvCxnSpPr>
        <p:spPr>
          <a:xfrm flipH="1">
            <a:off x="1534345" y="3014518"/>
            <a:ext cx="1816099" cy="0"/>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816943A1-4182-DDBE-5624-B3FF862CBBCB}"/>
              </a:ext>
            </a:extLst>
          </p:cNvPr>
          <p:cNvSpPr/>
          <p:nvPr/>
        </p:nvSpPr>
        <p:spPr>
          <a:xfrm>
            <a:off x="12758089" y="861928"/>
            <a:ext cx="4278155"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Full to Partial Slot Snapping</a:t>
            </a:r>
            <a:endParaRPr lang="en-PH" sz="2641" dirty="0">
              <a:solidFill>
                <a:srgbClr val="00B0F0"/>
              </a:solidFill>
              <a:latin typeface="Aptos Display" panose="020B0004020202020204" pitchFamily="34" charset="0"/>
            </a:endParaRPr>
          </a:p>
        </p:txBody>
      </p:sp>
      <p:cxnSp>
        <p:nvCxnSpPr>
          <p:cNvPr id="47" name="Straight Connector 46">
            <a:extLst>
              <a:ext uri="{FF2B5EF4-FFF2-40B4-BE49-F238E27FC236}">
                <a16:creationId xmlns:a16="http://schemas.microsoft.com/office/drawing/2014/main" id="{C9986FFA-9A06-76A4-6A6E-D27AF62FCFA8}"/>
              </a:ext>
            </a:extLst>
          </p:cNvPr>
          <p:cNvCxnSpPr>
            <a:cxnSpLocks/>
          </p:cNvCxnSpPr>
          <p:nvPr/>
        </p:nvCxnSpPr>
        <p:spPr>
          <a:xfrm flipV="1">
            <a:off x="15672526" y="2808973"/>
            <a:ext cx="0" cy="322036"/>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FBC11B-9BC1-F376-76DC-6C3EE3F13EA4}"/>
              </a:ext>
            </a:extLst>
          </p:cNvPr>
          <p:cNvSpPr txBox="1"/>
          <p:nvPr/>
        </p:nvSpPr>
        <p:spPr>
          <a:xfrm>
            <a:off x="13279307" y="4372078"/>
            <a:ext cx="3235720" cy="90486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All the slots of a bracket can fit into another bracket which is more of its slot size.</a:t>
            </a:r>
            <a:endParaRPr lang="en-PH" sz="1760" dirty="0"/>
          </a:p>
        </p:txBody>
      </p:sp>
      <p:grpSp>
        <p:nvGrpSpPr>
          <p:cNvPr id="135" name="Group 134">
            <a:extLst>
              <a:ext uri="{FF2B5EF4-FFF2-40B4-BE49-F238E27FC236}">
                <a16:creationId xmlns:a16="http://schemas.microsoft.com/office/drawing/2014/main" id="{200A2071-64B4-D161-A32B-22443037E074}"/>
              </a:ext>
            </a:extLst>
          </p:cNvPr>
          <p:cNvGrpSpPr/>
          <p:nvPr/>
        </p:nvGrpSpPr>
        <p:grpSpPr>
          <a:xfrm>
            <a:off x="13469402" y="3248752"/>
            <a:ext cx="2584053" cy="768349"/>
            <a:chOff x="13469402" y="3248752"/>
            <a:chExt cx="2584053" cy="768349"/>
          </a:xfrm>
        </p:grpSpPr>
        <p:sp>
          <p:nvSpPr>
            <p:cNvPr id="41" name="Flowchart: Terminator 40">
              <a:extLst>
                <a:ext uri="{FF2B5EF4-FFF2-40B4-BE49-F238E27FC236}">
                  <a16:creationId xmlns:a16="http://schemas.microsoft.com/office/drawing/2014/main" id="{9B811318-AF5B-62DE-4BEA-5DC8F7B7BA5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44" name="Oval 43">
              <a:extLst>
                <a:ext uri="{FF2B5EF4-FFF2-40B4-BE49-F238E27FC236}">
                  <a16:creationId xmlns:a16="http://schemas.microsoft.com/office/drawing/2014/main" id="{A6810093-0482-8C53-D2FA-DF07B235BE81}"/>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50" name="Oval 49">
              <a:extLst>
                <a:ext uri="{FF2B5EF4-FFF2-40B4-BE49-F238E27FC236}">
                  <a16:creationId xmlns:a16="http://schemas.microsoft.com/office/drawing/2014/main" id="{BC02EB6B-3263-E453-9300-5CD243FFA5BC}"/>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52" name="Oval 51">
              <a:extLst>
                <a:ext uri="{FF2B5EF4-FFF2-40B4-BE49-F238E27FC236}">
                  <a16:creationId xmlns:a16="http://schemas.microsoft.com/office/drawing/2014/main" id="{A7B8001B-0BDF-BE1E-1F78-74F808A64F2A}"/>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56" name="Straight Connector 55">
            <a:extLst>
              <a:ext uri="{FF2B5EF4-FFF2-40B4-BE49-F238E27FC236}">
                <a16:creationId xmlns:a16="http://schemas.microsoft.com/office/drawing/2014/main" id="{A1FC1E6C-76A8-F1BA-DDE9-74E8F0DE83C8}"/>
              </a:ext>
            </a:extLst>
          </p:cNvPr>
          <p:cNvCxnSpPr>
            <a:cxnSpLocks/>
          </p:cNvCxnSpPr>
          <p:nvPr/>
        </p:nvCxnSpPr>
        <p:spPr>
          <a:xfrm flipV="1">
            <a:off x="14741192" y="2808973"/>
            <a:ext cx="0" cy="32203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E574ACD7-81E2-BD7E-DCC4-D823DD4255C6}"/>
              </a:ext>
            </a:extLst>
          </p:cNvPr>
          <p:cNvCxnSpPr>
            <a:cxnSpLocks/>
          </p:cNvCxnSpPr>
          <p:nvPr/>
        </p:nvCxnSpPr>
        <p:spPr>
          <a:xfrm flipH="1" flipV="1">
            <a:off x="14741198" y="2959262"/>
            <a:ext cx="931334" cy="8045"/>
          </a:xfrm>
          <a:prstGeom prst="line">
            <a:avLst/>
          </a:prstGeom>
          <a:ln>
            <a:prstDash val="solid"/>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5F43C64-452F-2960-0FE2-3545061EE441}"/>
              </a:ext>
            </a:extLst>
          </p:cNvPr>
          <p:cNvGrpSpPr/>
          <p:nvPr/>
        </p:nvGrpSpPr>
        <p:grpSpPr>
          <a:xfrm>
            <a:off x="14304599" y="1929817"/>
            <a:ext cx="1748856" cy="768349"/>
            <a:chOff x="14304599" y="1929817"/>
            <a:chExt cx="1748856" cy="768349"/>
          </a:xfrm>
        </p:grpSpPr>
        <p:sp>
          <p:nvSpPr>
            <p:cNvPr id="39" name="Flowchart: Terminator 38">
              <a:extLst>
                <a:ext uri="{FF2B5EF4-FFF2-40B4-BE49-F238E27FC236}">
                  <a16:creationId xmlns:a16="http://schemas.microsoft.com/office/drawing/2014/main" id="{9F97F7B2-2F68-FD68-FC57-9E77824CDD12}"/>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0" name="Oval 59">
              <a:extLst>
                <a:ext uri="{FF2B5EF4-FFF2-40B4-BE49-F238E27FC236}">
                  <a16:creationId xmlns:a16="http://schemas.microsoft.com/office/drawing/2014/main" id="{B2CEAF48-BE87-6FB8-1737-D28434E1B800}"/>
                </a:ext>
              </a:extLst>
            </p:cNvPr>
            <p:cNvSpPr/>
            <p:nvPr/>
          </p:nvSpPr>
          <p:spPr>
            <a:xfrm rot="10800000">
              <a:off x="15345305"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1" name="Oval 60">
              <a:extLst>
                <a:ext uri="{FF2B5EF4-FFF2-40B4-BE49-F238E27FC236}">
                  <a16:creationId xmlns:a16="http://schemas.microsoft.com/office/drawing/2014/main" id="{58EB88B0-718F-43C4-B729-76370F7AB205}"/>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sp>
        <p:nvSpPr>
          <p:cNvPr id="66" name="Rectangle 65">
            <a:extLst>
              <a:ext uri="{FF2B5EF4-FFF2-40B4-BE49-F238E27FC236}">
                <a16:creationId xmlns:a16="http://schemas.microsoft.com/office/drawing/2014/main" id="{DB6056B2-3807-C2F3-171C-F7193E9A4C09}"/>
              </a:ext>
            </a:extLst>
          </p:cNvPr>
          <p:cNvSpPr/>
          <p:nvPr/>
        </p:nvSpPr>
        <p:spPr>
          <a:xfrm>
            <a:off x="336059" y="6125137"/>
            <a:ext cx="8262991" cy="203132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7" name="Rectangle 66">
            <a:extLst>
              <a:ext uri="{FF2B5EF4-FFF2-40B4-BE49-F238E27FC236}">
                <a16:creationId xmlns:a16="http://schemas.microsoft.com/office/drawing/2014/main" id="{1ACBB671-DB95-197F-BAD7-5495D896D2B6}"/>
              </a:ext>
            </a:extLst>
          </p:cNvPr>
          <p:cNvSpPr/>
          <p:nvPr/>
        </p:nvSpPr>
        <p:spPr>
          <a:xfrm>
            <a:off x="343526" y="6121052"/>
            <a:ext cx="3544978"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What is a bracket?</a:t>
            </a:r>
            <a:endParaRPr lang="en-PH" sz="2641" dirty="0">
              <a:solidFill>
                <a:schemeClr val="tx1"/>
              </a:solidFill>
              <a:latin typeface="Aptos Display" panose="020B0004020202020204" pitchFamily="34" charset="0"/>
            </a:endParaRPr>
          </a:p>
        </p:txBody>
      </p:sp>
      <p:sp>
        <p:nvSpPr>
          <p:cNvPr id="89" name="TextBox 88">
            <a:extLst>
              <a:ext uri="{FF2B5EF4-FFF2-40B4-BE49-F238E27FC236}">
                <a16:creationId xmlns:a16="http://schemas.microsoft.com/office/drawing/2014/main" id="{D71C4B06-3A9B-B521-AB49-AAC6C6A5D3E2}"/>
              </a:ext>
            </a:extLst>
          </p:cNvPr>
          <p:cNvSpPr txBox="1"/>
          <p:nvPr/>
        </p:nvSpPr>
        <p:spPr>
          <a:xfrm>
            <a:off x="5783430" y="7662114"/>
            <a:ext cx="963746" cy="363176"/>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Bracket</a:t>
            </a:r>
            <a:endParaRPr lang="en-PH" sz="1760" dirty="0"/>
          </a:p>
        </p:txBody>
      </p:sp>
      <p:sp>
        <p:nvSpPr>
          <p:cNvPr id="90" name="TextBox 89">
            <a:extLst>
              <a:ext uri="{FF2B5EF4-FFF2-40B4-BE49-F238E27FC236}">
                <a16:creationId xmlns:a16="http://schemas.microsoft.com/office/drawing/2014/main" id="{910473B4-CD64-5EE1-880F-06272A49BE9C}"/>
              </a:ext>
            </a:extLst>
          </p:cNvPr>
          <p:cNvSpPr txBox="1"/>
          <p:nvPr/>
        </p:nvSpPr>
        <p:spPr>
          <a:xfrm>
            <a:off x="7746240" y="6577828"/>
            <a:ext cx="963746" cy="363176"/>
          </a:xfrm>
          <a:prstGeom prst="rect">
            <a:avLst/>
          </a:prstGeom>
          <a:noFill/>
        </p:spPr>
        <p:txBody>
          <a:bodyPr wrap="square">
            <a:spAutoFit/>
          </a:bodyPr>
          <a:lstStyle/>
          <a:p>
            <a:r>
              <a:rPr lang="en-PH" sz="1760" dirty="0">
                <a:solidFill>
                  <a:srgbClr val="00B0F0"/>
                </a:solidFill>
                <a:latin typeface="Aptos Display" panose="020B0004020202020204" pitchFamily="34" charset="0"/>
                <a:ea typeface="Lexend" pitchFamily="2" charset="0"/>
                <a:cs typeface="Lexend" pitchFamily="2" charset="0"/>
              </a:rPr>
              <a:t>Slot</a:t>
            </a:r>
            <a:endParaRPr lang="en-PH" sz="1760" dirty="0">
              <a:solidFill>
                <a:srgbClr val="00B0F0"/>
              </a:solidFill>
            </a:endParaRPr>
          </a:p>
        </p:txBody>
      </p:sp>
      <p:grpSp>
        <p:nvGrpSpPr>
          <p:cNvPr id="96" name="Group 95">
            <a:extLst>
              <a:ext uri="{FF2B5EF4-FFF2-40B4-BE49-F238E27FC236}">
                <a16:creationId xmlns:a16="http://schemas.microsoft.com/office/drawing/2014/main" id="{3D221183-6102-1D82-C550-161666A3BB33}"/>
              </a:ext>
            </a:extLst>
          </p:cNvPr>
          <p:cNvGrpSpPr/>
          <p:nvPr/>
        </p:nvGrpSpPr>
        <p:grpSpPr>
          <a:xfrm rot="5400000">
            <a:off x="5623209" y="5556784"/>
            <a:ext cx="1326170" cy="2903567"/>
            <a:chOff x="13572957" y="1727587"/>
            <a:chExt cx="904207" cy="1979705"/>
          </a:xfrm>
        </p:grpSpPr>
        <p:grpSp>
          <p:nvGrpSpPr>
            <p:cNvPr id="74" name="Group 73">
              <a:extLst>
                <a:ext uri="{FF2B5EF4-FFF2-40B4-BE49-F238E27FC236}">
                  <a16:creationId xmlns:a16="http://schemas.microsoft.com/office/drawing/2014/main" id="{9907C2FA-A7A7-64A9-799E-F02DACB00134}"/>
                </a:ext>
              </a:extLst>
            </p:cNvPr>
            <p:cNvGrpSpPr/>
            <p:nvPr/>
          </p:nvGrpSpPr>
          <p:grpSpPr>
            <a:xfrm rot="5400000">
              <a:off x="12953968" y="2564427"/>
              <a:ext cx="1761854" cy="523875"/>
              <a:chOff x="9482578" y="771525"/>
              <a:chExt cx="1761854" cy="523875"/>
            </a:xfrm>
          </p:grpSpPr>
          <p:sp>
            <p:nvSpPr>
              <p:cNvPr id="68" name="Flowchart: Terminator 67">
                <a:extLst>
                  <a:ext uri="{FF2B5EF4-FFF2-40B4-BE49-F238E27FC236}">
                    <a16:creationId xmlns:a16="http://schemas.microsoft.com/office/drawing/2014/main" id="{9DBA4238-BA42-F7B7-DBBE-42A5C64C025E}"/>
                  </a:ext>
                </a:extLst>
              </p:cNvPr>
              <p:cNvSpPr/>
              <p:nvPr/>
            </p:nvSpPr>
            <p:spPr>
              <a:xfrm rot="10800000">
                <a:off x="9482578" y="771525"/>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9" name="Oval 68">
                <a:extLst>
                  <a:ext uri="{FF2B5EF4-FFF2-40B4-BE49-F238E27FC236}">
                    <a16:creationId xmlns:a16="http://schemas.microsoft.com/office/drawing/2014/main" id="{5D731413-BB0F-B36D-B116-D1029080DBAD}"/>
                  </a:ext>
                </a:extLst>
              </p:cNvPr>
              <p:cNvSpPr/>
              <p:nvPr/>
            </p:nvSpPr>
            <p:spPr>
              <a:xfrm rot="10800000">
                <a:off x="10790048"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72" name="Oval 71">
                <a:extLst>
                  <a:ext uri="{FF2B5EF4-FFF2-40B4-BE49-F238E27FC236}">
                    <a16:creationId xmlns:a16="http://schemas.microsoft.com/office/drawing/2014/main" id="{98A00E51-F594-7E8B-592A-1ED5DDF595C7}"/>
                  </a:ext>
                </a:extLst>
              </p:cNvPr>
              <p:cNvSpPr/>
              <p:nvPr/>
            </p:nvSpPr>
            <p:spPr>
              <a:xfrm rot="10800000">
                <a:off x="9578397"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73" name="Oval 72">
                <a:extLst>
                  <a:ext uri="{FF2B5EF4-FFF2-40B4-BE49-F238E27FC236}">
                    <a16:creationId xmlns:a16="http://schemas.microsoft.com/office/drawing/2014/main" id="{D612270F-81E2-36D8-B3F2-B06FE771BB1E}"/>
                  </a:ext>
                </a:extLst>
              </p:cNvPr>
              <p:cNvSpPr/>
              <p:nvPr/>
            </p:nvSpPr>
            <p:spPr>
              <a:xfrm>
                <a:off x="10182530"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75" name="Straight Connector 74">
              <a:extLst>
                <a:ext uri="{FF2B5EF4-FFF2-40B4-BE49-F238E27FC236}">
                  <a16:creationId xmlns:a16="http://schemas.microsoft.com/office/drawing/2014/main" id="{6699FA3D-87CF-F7BC-BCD9-3E1537BBB104}"/>
                </a:ext>
              </a:extLst>
            </p:cNvPr>
            <p:cNvCxnSpPr>
              <a:cxnSpLocks/>
            </p:cNvCxnSpPr>
            <p:nvPr/>
          </p:nvCxnSpPr>
          <p:spPr>
            <a:xfrm rot="16200000" flipV="1">
              <a:off x="14233846" y="1826642"/>
              <a:ext cx="0" cy="23759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6885664-657D-78E7-5E50-00C84766D7C4}"/>
                </a:ext>
              </a:extLst>
            </p:cNvPr>
            <p:cNvCxnSpPr>
              <a:cxnSpLocks/>
            </p:cNvCxnSpPr>
            <p:nvPr/>
          </p:nvCxnSpPr>
          <p:spPr>
            <a:xfrm rot="16200000" flipH="1" flipV="1">
              <a:off x="14224737" y="3579388"/>
              <a:ext cx="1" cy="25580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960297-9457-A4EF-1C3E-8799F0A5C84B}"/>
                </a:ext>
              </a:extLst>
            </p:cNvPr>
            <p:cNvCxnSpPr>
              <a:cxnSpLocks/>
            </p:cNvCxnSpPr>
            <p:nvPr/>
          </p:nvCxnSpPr>
          <p:spPr>
            <a:xfrm flipV="1">
              <a:off x="14352997" y="1945437"/>
              <a:ext cx="0" cy="176185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994E020-AC7A-3116-04A9-85D701D39E6F}"/>
                </a:ext>
              </a:extLst>
            </p:cNvPr>
            <p:cNvCxnSpPr>
              <a:cxnSpLocks/>
            </p:cNvCxnSpPr>
            <p:nvPr/>
          </p:nvCxnSpPr>
          <p:spPr>
            <a:xfrm flipH="1">
              <a:off x="14352997" y="2747932"/>
              <a:ext cx="124167" cy="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706DE083-A393-8EF7-510B-881628689BE8}"/>
                </a:ext>
              </a:extLst>
            </p:cNvPr>
            <p:cNvCxnSpPr>
              <a:cxnSpLocks/>
            </p:cNvCxnSpPr>
            <p:nvPr/>
          </p:nvCxnSpPr>
          <p:spPr>
            <a:xfrm flipV="1">
              <a:off x="13854296" y="1727587"/>
              <a:ext cx="0" cy="319038"/>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6E63FF8B-B6B7-B690-C4AF-6CB072EF1D96}"/>
              </a:ext>
            </a:extLst>
          </p:cNvPr>
          <p:cNvSpPr txBox="1"/>
          <p:nvPr/>
        </p:nvSpPr>
        <p:spPr>
          <a:xfrm>
            <a:off x="370838" y="6872641"/>
            <a:ext cx="4417729" cy="171739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A bracket is like a building block.</a:t>
            </a:r>
          </a:p>
          <a:p>
            <a:endParaRPr lang="en-PH" sz="1760" dirty="0">
              <a:latin typeface="Aptos Display" panose="020B0004020202020204" pitchFamily="34" charset="0"/>
            </a:endParaRPr>
          </a:p>
          <a:p>
            <a:r>
              <a:rPr lang="en-PH" sz="1760" dirty="0">
                <a:latin typeface="Aptos Display" panose="020B0004020202020204" pitchFamily="34" charset="0"/>
              </a:rPr>
              <a:t>It is a major part of the core mechanic. It allows users / players to build robots.</a:t>
            </a:r>
          </a:p>
          <a:p>
            <a:endParaRPr lang="en-PH" sz="1760" dirty="0">
              <a:latin typeface="Aptos Display" panose="020B0004020202020204" pitchFamily="34" charset="0"/>
            </a:endParaRPr>
          </a:p>
          <a:p>
            <a:endParaRPr lang="en-PH" sz="1760" dirty="0"/>
          </a:p>
        </p:txBody>
      </p:sp>
      <p:sp>
        <p:nvSpPr>
          <p:cNvPr id="95" name="Rectangle 94">
            <a:extLst>
              <a:ext uri="{FF2B5EF4-FFF2-40B4-BE49-F238E27FC236}">
                <a16:creationId xmlns:a16="http://schemas.microsoft.com/office/drawing/2014/main" id="{717A680C-5057-22FC-7A3D-B5CBC93D044B}"/>
              </a:ext>
            </a:extLst>
          </p:cNvPr>
          <p:cNvSpPr/>
          <p:nvPr/>
        </p:nvSpPr>
        <p:spPr>
          <a:xfrm>
            <a:off x="6722120" y="897053"/>
            <a:ext cx="4437374"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Partial to Partial Slot Snapping</a:t>
            </a:r>
            <a:endParaRPr lang="en-PH" sz="2641" dirty="0">
              <a:solidFill>
                <a:srgbClr val="00B0F0"/>
              </a:solidFill>
              <a:latin typeface="Aptos Display" panose="020B0004020202020204" pitchFamily="34" charset="0"/>
            </a:endParaRPr>
          </a:p>
        </p:txBody>
      </p:sp>
      <p:sp>
        <p:nvSpPr>
          <p:cNvPr id="102" name="Oval 101">
            <a:extLst>
              <a:ext uri="{FF2B5EF4-FFF2-40B4-BE49-F238E27FC236}">
                <a16:creationId xmlns:a16="http://schemas.microsoft.com/office/drawing/2014/main" id="{BF3851D3-0F42-D894-AEB8-8DC279E98AA2}"/>
              </a:ext>
            </a:extLst>
          </p:cNvPr>
          <p:cNvSpPr/>
          <p:nvPr/>
        </p:nvSpPr>
        <p:spPr>
          <a:xfrm rot="10800000">
            <a:off x="3990347" y="2092286"/>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06" name="Flowchart: Terminator 105">
            <a:extLst>
              <a:ext uri="{FF2B5EF4-FFF2-40B4-BE49-F238E27FC236}">
                <a16:creationId xmlns:a16="http://schemas.microsoft.com/office/drawing/2014/main" id="{A539E95B-A6CC-3B6E-6450-FEEC8CEA63D2}"/>
              </a:ext>
            </a:extLst>
          </p:cNvPr>
          <p:cNvSpPr/>
          <p:nvPr/>
        </p:nvSpPr>
        <p:spPr>
          <a:xfrm>
            <a:off x="7916891" y="2083685"/>
            <a:ext cx="2584050"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07" name="Flowchart: Terminator 106">
            <a:extLst>
              <a:ext uri="{FF2B5EF4-FFF2-40B4-BE49-F238E27FC236}">
                <a16:creationId xmlns:a16="http://schemas.microsoft.com/office/drawing/2014/main" id="{6A92422B-0AF5-1F4C-2FAF-807CC421C801}"/>
              </a:ext>
            </a:extLst>
          </p:cNvPr>
          <p:cNvSpPr/>
          <p:nvPr/>
        </p:nvSpPr>
        <p:spPr>
          <a:xfrm rot="10800000">
            <a:off x="7081685" y="340262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08" name="Oval 107">
            <a:extLst>
              <a:ext uri="{FF2B5EF4-FFF2-40B4-BE49-F238E27FC236}">
                <a16:creationId xmlns:a16="http://schemas.microsoft.com/office/drawing/2014/main" id="{7C7E1320-E2B9-A918-4A3B-B5123269D716}"/>
              </a:ext>
            </a:extLst>
          </p:cNvPr>
          <p:cNvSpPr/>
          <p:nvPr/>
        </p:nvSpPr>
        <p:spPr>
          <a:xfrm rot="10800000">
            <a:off x="8999314" y="352137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109" name="Straight Connector 108">
            <a:extLst>
              <a:ext uri="{FF2B5EF4-FFF2-40B4-BE49-F238E27FC236}">
                <a16:creationId xmlns:a16="http://schemas.microsoft.com/office/drawing/2014/main" id="{FCD24494-644E-CC32-1B65-CF901EA2C000}"/>
              </a:ext>
            </a:extLst>
          </p:cNvPr>
          <p:cNvCxnSpPr>
            <a:cxnSpLocks/>
          </p:cNvCxnSpPr>
          <p:nvPr/>
        </p:nvCxnSpPr>
        <p:spPr>
          <a:xfrm flipV="1">
            <a:off x="9284810" y="2962843"/>
            <a:ext cx="0" cy="322036"/>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B3B2BE26-C3D3-BB84-454F-D5D8945CD0FE}"/>
              </a:ext>
            </a:extLst>
          </p:cNvPr>
          <p:cNvSpPr/>
          <p:nvPr/>
        </p:nvSpPr>
        <p:spPr>
          <a:xfrm rot="10800000">
            <a:off x="7222227" y="352137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11" name="Oval 110">
            <a:extLst>
              <a:ext uri="{FF2B5EF4-FFF2-40B4-BE49-F238E27FC236}">
                <a16:creationId xmlns:a16="http://schemas.microsoft.com/office/drawing/2014/main" id="{CF4B4E5B-7F6E-87ED-4669-651ED6E73430}"/>
              </a:ext>
            </a:extLst>
          </p:cNvPr>
          <p:cNvSpPr/>
          <p:nvPr/>
        </p:nvSpPr>
        <p:spPr>
          <a:xfrm>
            <a:off x="8108286" y="352137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113" name="Straight Connector 112">
            <a:extLst>
              <a:ext uri="{FF2B5EF4-FFF2-40B4-BE49-F238E27FC236}">
                <a16:creationId xmlns:a16="http://schemas.microsoft.com/office/drawing/2014/main" id="{947CAE05-112D-48B2-40F5-C244645AF355}"/>
              </a:ext>
            </a:extLst>
          </p:cNvPr>
          <p:cNvCxnSpPr>
            <a:cxnSpLocks/>
          </p:cNvCxnSpPr>
          <p:nvPr/>
        </p:nvCxnSpPr>
        <p:spPr>
          <a:xfrm flipV="1">
            <a:off x="8353475" y="2962843"/>
            <a:ext cx="0" cy="32203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71A730F2-7BFF-43D8-2C1A-B737F34E786E}"/>
              </a:ext>
            </a:extLst>
          </p:cNvPr>
          <p:cNvCxnSpPr>
            <a:cxnSpLocks/>
          </p:cNvCxnSpPr>
          <p:nvPr/>
        </p:nvCxnSpPr>
        <p:spPr>
          <a:xfrm flipH="1" flipV="1">
            <a:off x="8353481" y="3113132"/>
            <a:ext cx="931334" cy="8045"/>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8A20956-3C0E-9096-B86F-7067D331F056}"/>
              </a:ext>
            </a:extLst>
          </p:cNvPr>
          <p:cNvSpPr/>
          <p:nvPr/>
        </p:nvSpPr>
        <p:spPr>
          <a:xfrm rot="10800000">
            <a:off x="8957589" y="220343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16" name="Oval 115">
            <a:extLst>
              <a:ext uri="{FF2B5EF4-FFF2-40B4-BE49-F238E27FC236}">
                <a16:creationId xmlns:a16="http://schemas.microsoft.com/office/drawing/2014/main" id="{F02C89EC-EAE7-FA07-4EE9-B4138C111030}"/>
              </a:ext>
            </a:extLst>
          </p:cNvPr>
          <p:cNvSpPr/>
          <p:nvPr/>
        </p:nvSpPr>
        <p:spPr>
          <a:xfrm>
            <a:off x="8066562" y="220343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17" name="Oval 116">
            <a:extLst>
              <a:ext uri="{FF2B5EF4-FFF2-40B4-BE49-F238E27FC236}">
                <a16:creationId xmlns:a16="http://schemas.microsoft.com/office/drawing/2014/main" id="{ADEC62BE-0FBA-8851-BA8A-3355B8A03619}"/>
              </a:ext>
            </a:extLst>
          </p:cNvPr>
          <p:cNvSpPr/>
          <p:nvPr/>
        </p:nvSpPr>
        <p:spPr>
          <a:xfrm rot="10800000">
            <a:off x="9848616" y="2202434"/>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18" name="TextBox 117">
            <a:extLst>
              <a:ext uri="{FF2B5EF4-FFF2-40B4-BE49-F238E27FC236}">
                <a16:creationId xmlns:a16="http://schemas.microsoft.com/office/drawing/2014/main" id="{6348801B-A3C8-59E5-DC99-673F36CF379E}"/>
              </a:ext>
            </a:extLst>
          </p:cNvPr>
          <p:cNvSpPr txBox="1"/>
          <p:nvPr/>
        </p:nvSpPr>
        <p:spPr>
          <a:xfrm>
            <a:off x="7322947" y="4329975"/>
            <a:ext cx="3235720" cy="904863"/>
          </a:xfrm>
          <a:prstGeom prst="rect">
            <a:avLst/>
          </a:prstGeom>
          <a:noFill/>
        </p:spPr>
        <p:txBody>
          <a:bodyPr wrap="square">
            <a:spAutoFit/>
          </a:bodyPr>
          <a:lstStyle/>
          <a:p>
            <a:r>
              <a:rPr lang="en-US" sz="1760" dirty="0">
                <a:latin typeface="Aptos Display" panose="020B0004020202020204" pitchFamily="34" charset="0"/>
              </a:rPr>
              <a:t>The mode is that only a partial of a bracket’s slots are occupied by another </a:t>
            </a:r>
            <a:endParaRPr lang="en-PH" sz="1760" dirty="0"/>
          </a:p>
        </p:txBody>
      </p:sp>
      <p:sp>
        <p:nvSpPr>
          <p:cNvPr id="119" name="Rectangle 118">
            <a:extLst>
              <a:ext uri="{FF2B5EF4-FFF2-40B4-BE49-F238E27FC236}">
                <a16:creationId xmlns:a16="http://schemas.microsoft.com/office/drawing/2014/main" id="{6E1EC894-757C-3EFB-554E-261774D15522}"/>
              </a:ext>
            </a:extLst>
          </p:cNvPr>
          <p:cNvSpPr/>
          <p:nvPr/>
        </p:nvSpPr>
        <p:spPr>
          <a:xfrm>
            <a:off x="8915070" y="6138937"/>
            <a:ext cx="7753138" cy="203132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0" name="Flowchart: Terminator 119">
            <a:extLst>
              <a:ext uri="{FF2B5EF4-FFF2-40B4-BE49-F238E27FC236}">
                <a16:creationId xmlns:a16="http://schemas.microsoft.com/office/drawing/2014/main" id="{5521AF4C-F418-BD86-209E-AA9408B38C4D}"/>
              </a:ext>
            </a:extLst>
          </p:cNvPr>
          <p:cNvSpPr/>
          <p:nvPr/>
        </p:nvSpPr>
        <p:spPr>
          <a:xfrm rot="10800000">
            <a:off x="9105191" y="7206366"/>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1" name="Oval 120">
            <a:extLst>
              <a:ext uri="{FF2B5EF4-FFF2-40B4-BE49-F238E27FC236}">
                <a16:creationId xmlns:a16="http://schemas.microsoft.com/office/drawing/2014/main" id="{6870D0D4-3150-6D9B-0240-DD145FE606CC}"/>
              </a:ext>
            </a:extLst>
          </p:cNvPr>
          <p:cNvSpPr/>
          <p:nvPr/>
        </p:nvSpPr>
        <p:spPr>
          <a:xfrm rot="10800000">
            <a:off x="11022819" y="732511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2" name="Oval 121">
            <a:extLst>
              <a:ext uri="{FF2B5EF4-FFF2-40B4-BE49-F238E27FC236}">
                <a16:creationId xmlns:a16="http://schemas.microsoft.com/office/drawing/2014/main" id="{3093B998-BD78-EC2E-8688-B39D6726DDE3}"/>
              </a:ext>
            </a:extLst>
          </p:cNvPr>
          <p:cNvSpPr/>
          <p:nvPr/>
        </p:nvSpPr>
        <p:spPr>
          <a:xfrm rot="10800000">
            <a:off x="9245732" y="732511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3" name="Oval 122">
            <a:extLst>
              <a:ext uri="{FF2B5EF4-FFF2-40B4-BE49-F238E27FC236}">
                <a16:creationId xmlns:a16="http://schemas.microsoft.com/office/drawing/2014/main" id="{48E258CA-A7BA-C717-467B-6A82AEE146C9}"/>
              </a:ext>
            </a:extLst>
          </p:cNvPr>
          <p:cNvSpPr/>
          <p:nvPr/>
        </p:nvSpPr>
        <p:spPr>
          <a:xfrm>
            <a:off x="10131794" y="732511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128" name="Group 127">
            <a:extLst>
              <a:ext uri="{FF2B5EF4-FFF2-40B4-BE49-F238E27FC236}">
                <a16:creationId xmlns:a16="http://schemas.microsoft.com/office/drawing/2014/main" id="{131F79A5-7FEE-D1C1-DEDF-182AA5F8C266}"/>
              </a:ext>
            </a:extLst>
          </p:cNvPr>
          <p:cNvGrpSpPr/>
          <p:nvPr/>
        </p:nvGrpSpPr>
        <p:grpSpPr>
          <a:xfrm rot="8979881">
            <a:off x="10772419" y="6769003"/>
            <a:ext cx="2584053" cy="768349"/>
            <a:chOff x="8564669" y="4577954"/>
            <a:chExt cx="1761854" cy="523875"/>
          </a:xfrm>
        </p:grpSpPr>
        <p:sp>
          <p:nvSpPr>
            <p:cNvPr id="124" name="Flowchart: Terminator 123">
              <a:extLst>
                <a:ext uri="{FF2B5EF4-FFF2-40B4-BE49-F238E27FC236}">
                  <a16:creationId xmlns:a16="http://schemas.microsoft.com/office/drawing/2014/main" id="{3477417E-3820-2FDA-75D9-D0764BCE98A5}"/>
                </a:ext>
              </a:extLst>
            </p:cNvPr>
            <p:cNvSpPr/>
            <p:nvPr/>
          </p:nvSpPr>
          <p:spPr>
            <a:xfrm rot="10800000">
              <a:off x="8564669" y="4577954"/>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5" name="Oval 124">
              <a:extLst>
                <a:ext uri="{FF2B5EF4-FFF2-40B4-BE49-F238E27FC236}">
                  <a16:creationId xmlns:a16="http://schemas.microsoft.com/office/drawing/2014/main" id="{0EEC10D8-2E93-85BC-A2DF-BB68FA1CFAF2}"/>
                </a:ext>
              </a:extLst>
            </p:cNvPr>
            <p:cNvSpPr/>
            <p:nvPr/>
          </p:nvSpPr>
          <p:spPr>
            <a:xfrm rot="10800000">
              <a:off x="9872139" y="4658918"/>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6" name="Oval 125">
              <a:extLst>
                <a:ext uri="{FF2B5EF4-FFF2-40B4-BE49-F238E27FC236}">
                  <a16:creationId xmlns:a16="http://schemas.microsoft.com/office/drawing/2014/main" id="{9D0E11A2-A782-DFF1-FAE0-6802142B7EE9}"/>
                </a:ext>
              </a:extLst>
            </p:cNvPr>
            <p:cNvSpPr/>
            <p:nvPr/>
          </p:nvSpPr>
          <p:spPr>
            <a:xfrm rot="10800000">
              <a:off x="8660488"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7" name="Oval 126">
              <a:extLst>
                <a:ext uri="{FF2B5EF4-FFF2-40B4-BE49-F238E27FC236}">
                  <a16:creationId xmlns:a16="http://schemas.microsoft.com/office/drawing/2014/main" id="{47126A51-887E-76A1-04BC-795BEE9C017B}"/>
                </a:ext>
              </a:extLst>
            </p:cNvPr>
            <p:cNvSpPr/>
            <p:nvPr/>
          </p:nvSpPr>
          <p:spPr>
            <a:xfrm>
              <a:off x="9264621"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sp>
        <p:nvSpPr>
          <p:cNvPr id="129" name="Rectangle 128">
            <a:extLst>
              <a:ext uri="{FF2B5EF4-FFF2-40B4-BE49-F238E27FC236}">
                <a16:creationId xmlns:a16="http://schemas.microsoft.com/office/drawing/2014/main" id="{F946C8F0-2128-AF41-588B-DE26F388F740}"/>
              </a:ext>
            </a:extLst>
          </p:cNvPr>
          <p:cNvSpPr/>
          <p:nvPr/>
        </p:nvSpPr>
        <p:spPr>
          <a:xfrm>
            <a:off x="8908583" y="6149631"/>
            <a:ext cx="2584055" cy="65991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chemeClr val="tx1"/>
                </a:solidFill>
                <a:latin typeface="Aptos Display" panose="020B0004020202020204" pitchFamily="34" charset="0"/>
              </a:rPr>
              <a:t>Slot Rotation</a:t>
            </a:r>
            <a:endParaRPr lang="en-PH" sz="2641" dirty="0">
              <a:solidFill>
                <a:schemeClr val="tx1"/>
              </a:solidFill>
              <a:latin typeface="Aptos Display" panose="020B0004020202020204" pitchFamily="34" charset="0"/>
            </a:endParaRPr>
          </a:p>
        </p:txBody>
      </p:sp>
      <p:sp>
        <p:nvSpPr>
          <p:cNvPr id="130" name="TextBox 129">
            <a:extLst>
              <a:ext uri="{FF2B5EF4-FFF2-40B4-BE49-F238E27FC236}">
                <a16:creationId xmlns:a16="http://schemas.microsoft.com/office/drawing/2014/main" id="{8EE73E04-BAB7-9124-50AD-9AFBDB0F362A}"/>
              </a:ext>
            </a:extLst>
          </p:cNvPr>
          <p:cNvSpPr txBox="1"/>
          <p:nvPr/>
        </p:nvSpPr>
        <p:spPr>
          <a:xfrm>
            <a:off x="13385668" y="6272938"/>
            <a:ext cx="3302591" cy="1717393"/>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User can rotate the bracket when attaching it on another.</a:t>
            </a:r>
          </a:p>
          <a:p>
            <a:endParaRPr lang="en-PH" sz="1760" dirty="0">
              <a:latin typeface="Aptos Display" panose="020B0004020202020204" pitchFamily="34" charset="0"/>
            </a:endParaRPr>
          </a:p>
          <a:p>
            <a:r>
              <a:rPr lang="en-PH" sz="1760" dirty="0">
                <a:latin typeface="Aptos Display" panose="020B0004020202020204" pitchFamily="34" charset="0"/>
              </a:rPr>
              <a:t>This way, it can offer you a lot more freedom to design whatever the user wants to make.</a:t>
            </a:r>
            <a:endParaRPr lang="en-PH" sz="1760" dirty="0"/>
          </a:p>
        </p:txBody>
      </p:sp>
      <p:cxnSp>
        <p:nvCxnSpPr>
          <p:cNvPr id="131" name="Straight Connector 130">
            <a:extLst>
              <a:ext uri="{FF2B5EF4-FFF2-40B4-BE49-F238E27FC236}">
                <a16:creationId xmlns:a16="http://schemas.microsoft.com/office/drawing/2014/main" id="{FB320071-A3F9-C97C-450D-8EF79BE0DC83}"/>
              </a:ext>
            </a:extLst>
          </p:cNvPr>
          <p:cNvCxnSpPr>
            <a:cxnSpLocks/>
          </p:cNvCxnSpPr>
          <p:nvPr/>
        </p:nvCxnSpPr>
        <p:spPr>
          <a:xfrm flipV="1">
            <a:off x="5895982" y="1107774"/>
            <a:ext cx="0" cy="404648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B29D767-5EC5-77F1-8EB2-341F6FB0558D}"/>
              </a:ext>
            </a:extLst>
          </p:cNvPr>
          <p:cNvCxnSpPr>
            <a:cxnSpLocks/>
          </p:cNvCxnSpPr>
          <p:nvPr/>
        </p:nvCxnSpPr>
        <p:spPr>
          <a:xfrm flipV="1">
            <a:off x="12037459" y="991283"/>
            <a:ext cx="0" cy="4046484"/>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418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8381225"/>
            <a:ext cx="17881600" cy="1677176"/>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8" name="TextBox 7">
            <a:extLst>
              <a:ext uri="{FF2B5EF4-FFF2-40B4-BE49-F238E27FC236}">
                <a16:creationId xmlns:a16="http://schemas.microsoft.com/office/drawing/2014/main" id="{53D0D9A2-5D23-F07E-BB11-B443848493DF}"/>
              </a:ext>
            </a:extLst>
          </p:cNvPr>
          <p:cNvSpPr txBox="1"/>
          <p:nvPr/>
        </p:nvSpPr>
        <p:spPr>
          <a:xfrm>
            <a:off x="13291048" y="8786679"/>
            <a:ext cx="4328316" cy="905120"/>
          </a:xfrm>
          <a:prstGeom prst="rect">
            <a:avLst/>
          </a:prstGeom>
          <a:noFill/>
        </p:spPr>
        <p:txBody>
          <a:bodyPr wrap="square">
            <a:spAutoFit/>
          </a:bodyPr>
          <a:lstStyle/>
          <a:p>
            <a:pPr algn="r"/>
            <a:r>
              <a:rPr lang="en-PH" sz="264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264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0928" y="8528589"/>
            <a:ext cx="12029901" cy="1039772"/>
          </a:xfrm>
          <a:prstGeom prst="rect">
            <a:avLst/>
          </a:prstGeom>
          <a:noFill/>
        </p:spPr>
        <p:txBody>
          <a:bodyPr wrap="square">
            <a:spAutoFit/>
          </a:bodyPr>
          <a:lstStyle/>
          <a:p>
            <a:r>
              <a:rPr lang="en-PH" sz="1539" b="1" dirty="0">
                <a:solidFill>
                  <a:schemeClr val="bg1"/>
                </a:solidFill>
                <a:latin typeface="Aptos Display" panose="020B0004020202020204" pitchFamily="34" charset="0"/>
                <a:ea typeface="Lexend" pitchFamily="2" charset="0"/>
                <a:cs typeface="Lexend" pitchFamily="2" charset="0"/>
              </a:rPr>
              <a:t>Figure 3.  Bracket Snapping Mechanics</a:t>
            </a:r>
          </a:p>
          <a:p>
            <a:r>
              <a:rPr lang="en-PH" sz="1539"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1539" dirty="0">
              <a:solidFill>
                <a:schemeClr val="bg1"/>
              </a:solidFill>
              <a:latin typeface="Aptos Display" panose="020B0004020202020204" pitchFamily="34" charset="0"/>
              <a:ea typeface="Lexend" pitchFamily="2" charset="0"/>
              <a:cs typeface="Lexend" pitchFamily="2" charset="0"/>
            </a:endParaRPr>
          </a:p>
          <a:p>
            <a:r>
              <a:rPr lang="en-PH" sz="1539"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a:t>
            </a:r>
          </a:p>
        </p:txBody>
      </p:sp>
      <p:sp>
        <p:nvSpPr>
          <p:cNvPr id="48" name="Rectangle 47">
            <a:extLst>
              <a:ext uri="{FF2B5EF4-FFF2-40B4-BE49-F238E27FC236}">
                <a16:creationId xmlns:a16="http://schemas.microsoft.com/office/drawing/2014/main" id="{E4D1C903-FFDD-B07D-D45C-7DE950283DFC}"/>
              </a:ext>
            </a:extLst>
          </p:cNvPr>
          <p:cNvSpPr/>
          <p:nvPr/>
        </p:nvSpPr>
        <p:spPr>
          <a:xfrm>
            <a:off x="294388" y="314752"/>
            <a:ext cx="2997455"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Slot Positioning</a:t>
            </a:r>
            <a:endParaRPr lang="en-PH" sz="2641" dirty="0">
              <a:solidFill>
                <a:srgbClr val="00B0F0"/>
              </a:solidFill>
              <a:latin typeface="Aptos Display" panose="020B0004020202020204" pitchFamily="34" charset="0"/>
            </a:endParaRPr>
          </a:p>
        </p:txBody>
      </p:sp>
      <p:sp>
        <p:nvSpPr>
          <p:cNvPr id="53" name="TextBox 52">
            <a:extLst>
              <a:ext uri="{FF2B5EF4-FFF2-40B4-BE49-F238E27FC236}">
                <a16:creationId xmlns:a16="http://schemas.microsoft.com/office/drawing/2014/main" id="{956534B0-A93B-2299-850A-0BA87B200250}"/>
              </a:ext>
            </a:extLst>
          </p:cNvPr>
          <p:cNvSpPr txBox="1"/>
          <p:nvPr/>
        </p:nvSpPr>
        <p:spPr>
          <a:xfrm>
            <a:off x="242113" y="987651"/>
            <a:ext cx="3203119" cy="1175706"/>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Finding the midpoint of the slots detected in attaching bracket will be the base to place the current bracket.</a:t>
            </a:r>
            <a:endParaRPr lang="en-PH" sz="1760" dirty="0"/>
          </a:p>
        </p:txBody>
      </p:sp>
      <p:sp>
        <p:nvSpPr>
          <p:cNvPr id="55" name="Rectangle 54">
            <a:extLst>
              <a:ext uri="{FF2B5EF4-FFF2-40B4-BE49-F238E27FC236}">
                <a16:creationId xmlns:a16="http://schemas.microsoft.com/office/drawing/2014/main" id="{B9EF72F4-FA8F-2BE9-2B1D-623596134E57}"/>
              </a:ext>
            </a:extLst>
          </p:cNvPr>
          <p:cNvSpPr/>
          <p:nvPr/>
        </p:nvSpPr>
        <p:spPr>
          <a:xfrm>
            <a:off x="161483" y="167388"/>
            <a:ext cx="8233326" cy="595401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2" name="Group 1">
            <a:extLst>
              <a:ext uri="{FF2B5EF4-FFF2-40B4-BE49-F238E27FC236}">
                <a16:creationId xmlns:a16="http://schemas.microsoft.com/office/drawing/2014/main" id="{841C7CB8-86F8-C2D5-3DD4-07E02A8B9DD2}"/>
              </a:ext>
            </a:extLst>
          </p:cNvPr>
          <p:cNvGrpSpPr/>
          <p:nvPr/>
        </p:nvGrpSpPr>
        <p:grpSpPr>
          <a:xfrm>
            <a:off x="3808058" y="1288494"/>
            <a:ext cx="1949267" cy="579601"/>
            <a:chOff x="171087" y="879907"/>
            <a:chExt cx="1761854" cy="523875"/>
          </a:xfrm>
        </p:grpSpPr>
        <p:sp>
          <p:nvSpPr>
            <p:cNvPr id="3" name="Flowchart: Terminator 2">
              <a:extLst>
                <a:ext uri="{FF2B5EF4-FFF2-40B4-BE49-F238E27FC236}">
                  <a16:creationId xmlns:a16="http://schemas.microsoft.com/office/drawing/2014/main" id="{5BE80357-1C61-7A7B-FE06-E55AB30771FE}"/>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4" name="Oval 3">
              <a:extLst>
                <a:ext uri="{FF2B5EF4-FFF2-40B4-BE49-F238E27FC236}">
                  <a16:creationId xmlns:a16="http://schemas.microsoft.com/office/drawing/2014/main" id="{333EE389-0DC9-0AD6-9A9F-2857F5C6B1D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5" name="Oval 4">
              <a:extLst>
                <a:ext uri="{FF2B5EF4-FFF2-40B4-BE49-F238E27FC236}">
                  <a16:creationId xmlns:a16="http://schemas.microsoft.com/office/drawing/2014/main" id="{731FD10C-667B-7350-5300-1B550B9A65E7}"/>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 name="Oval 5">
              <a:extLst>
                <a:ext uri="{FF2B5EF4-FFF2-40B4-BE49-F238E27FC236}">
                  <a16:creationId xmlns:a16="http://schemas.microsoft.com/office/drawing/2014/main" id="{7638E23C-028B-584F-C6B5-F741E82C5E8D}"/>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7" name="Group 6">
            <a:extLst>
              <a:ext uri="{FF2B5EF4-FFF2-40B4-BE49-F238E27FC236}">
                <a16:creationId xmlns:a16="http://schemas.microsoft.com/office/drawing/2014/main" id="{A598299C-7B56-EB91-A108-88A1908EEFE2}"/>
              </a:ext>
            </a:extLst>
          </p:cNvPr>
          <p:cNvGrpSpPr/>
          <p:nvPr/>
        </p:nvGrpSpPr>
        <p:grpSpPr>
          <a:xfrm>
            <a:off x="4480199" y="598228"/>
            <a:ext cx="1949267" cy="579601"/>
            <a:chOff x="171087" y="879907"/>
            <a:chExt cx="1761854" cy="523875"/>
          </a:xfrm>
        </p:grpSpPr>
        <p:sp>
          <p:nvSpPr>
            <p:cNvPr id="9" name="Flowchart: Terminator 8">
              <a:extLst>
                <a:ext uri="{FF2B5EF4-FFF2-40B4-BE49-F238E27FC236}">
                  <a16:creationId xmlns:a16="http://schemas.microsoft.com/office/drawing/2014/main" id="{F0035ABB-C141-74B6-9AC0-C6E6D14CACBB}"/>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0" name="Oval 9">
              <a:extLst>
                <a:ext uri="{FF2B5EF4-FFF2-40B4-BE49-F238E27FC236}">
                  <a16:creationId xmlns:a16="http://schemas.microsoft.com/office/drawing/2014/main" id="{AF4BF5B2-98E8-A83F-7AFA-00A7D35516FB}"/>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1" name="Oval 10">
              <a:extLst>
                <a:ext uri="{FF2B5EF4-FFF2-40B4-BE49-F238E27FC236}">
                  <a16:creationId xmlns:a16="http://schemas.microsoft.com/office/drawing/2014/main" id="{0BC24778-019D-3D46-87BD-BDBC091E8F1C}"/>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 name="Oval 11">
              <a:extLst>
                <a:ext uri="{FF2B5EF4-FFF2-40B4-BE49-F238E27FC236}">
                  <a16:creationId xmlns:a16="http://schemas.microsoft.com/office/drawing/2014/main" id="{8E8DCA30-B649-E546-6088-9953A2EB874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sp>
        <p:nvSpPr>
          <p:cNvPr id="15" name="TextBox 14">
            <a:extLst>
              <a:ext uri="{FF2B5EF4-FFF2-40B4-BE49-F238E27FC236}">
                <a16:creationId xmlns:a16="http://schemas.microsoft.com/office/drawing/2014/main" id="{97BCFC3A-6A0E-4A80-E1AE-C528AEAA9133}"/>
              </a:ext>
            </a:extLst>
          </p:cNvPr>
          <p:cNvSpPr txBox="1"/>
          <p:nvPr/>
        </p:nvSpPr>
        <p:spPr>
          <a:xfrm>
            <a:off x="6516499" y="567120"/>
            <a:ext cx="1496831" cy="702115"/>
          </a:xfrm>
          <a:prstGeom prst="rect">
            <a:avLst/>
          </a:prstGeom>
          <a:noFill/>
        </p:spPr>
        <p:txBody>
          <a:bodyPr wrap="square">
            <a:spAutoFit/>
          </a:bodyPr>
          <a:lstStyle/>
          <a:p>
            <a:r>
              <a:rPr lang="en-US" sz="1321" dirty="0">
                <a:solidFill>
                  <a:srgbClr val="00B0F0"/>
                </a:solidFill>
                <a:latin typeface="Aptos Display" panose="020B0004020202020204" pitchFamily="34" charset="0"/>
              </a:rPr>
              <a:t>The current bracket</a:t>
            </a:r>
          </a:p>
          <a:p>
            <a:r>
              <a:rPr lang="en-US" sz="1321" dirty="0">
                <a:solidFill>
                  <a:srgbClr val="00B0F0"/>
                </a:solidFill>
                <a:latin typeface="Aptos Display" panose="020B0004020202020204" pitchFamily="34" charset="0"/>
              </a:rPr>
              <a:t>The one the user is interacting to.</a:t>
            </a:r>
            <a:endParaRPr lang="en-PH" sz="1321" dirty="0">
              <a:solidFill>
                <a:srgbClr val="00B0F0"/>
              </a:solidFill>
            </a:endParaRPr>
          </a:p>
        </p:txBody>
      </p:sp>
      <p:sp>
        <p:nvSpPr>
          <p:cNvPr id="16" name="TextBox 15">
            <a:extLst>
              <a:ext uri="{FF2B5EF4-FFF2-40B4-BE49-F238E27FC236}">
                <a16:creationId xmlns:a16="http://schemas.microsoft.com/office/drawing/2014/main" id="{860175EB-9F1D-7B60-81E8-F0A8BB69EDE3}"/>
              </a:ext>
            </a:extLst>
          </p:cNvPr>
          <p:cNvSpPr txBox="1"/>
          <p:nvPr/>
        </p:nvSpPr>
        <p:spPr>
          <a:xfrm>
            <a:off x="5863337" y="1269235"/>
            <a:ext cx="2082090" cy="702115"/>
          </a:xfrm>
          <a:prstGeom prst="rect">
            <a:avLst/>
          </a:prstGeom>
          <a:noFill/>
        </p:spPr>
        <p:txBody>
          <a:bodyPr wrap="square">
            <a:spAutoFit/>
          </a:bodyPr>
          <a:lstStyle/>
          <a:p>
            <a:r>
              <a:rPr lang="en-US" sz="1321" dirty="0">
                <a:latin typeface="Aptos Display" panose="020B0004020202020204" pitchFamily="34" charset="0"/>
              </a:rPr>
              <a:t>The attaching bracket. The bracket we are attempting to connect to.</a:t>
            </a:r>
            <a:endParaRPr lang="en-PH" sz="1321" dirty="0"/>
          </a:p>
        </p:txBody>
      </p:sp>
      <p:sp>
        <p:nvSpPr>
          <p:cNvPr id="17" name="Rectangle 16">
            <a:extLst>
              <a:ext uri="{FF2B5EF4-FFF2-40B4-BE49-F238E27FC236}">
                <a16:creationId xmlns:a16="http://schemas.microsoft.com/office/drawing/2014/main" id="{68EB452A-FBEC-F65F-D0A5-4EB4A011A716}"/>
              </a:ext>
            </a:extLst>
          </p:cNvPr>
          <p:cNvSpPr/>
          <p:nvPr/>
        </p:nvSpPr>
        <p:spPr>
          <a:xfrm>
            <a:off x="3533310" y="314752"/>
            <a:ext cx="4725378" cy="184860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19" name="Group 18">
            <a:extLst>
              <a:ext uri="{FF2B5EF4-FFF2-40B4-BE49-F238E27FC236}">
                <a16:creationId xmlns:a16="http://schemas.microsoft.com/office/drawing/2014/main" id="{C7D7E0AF-36AF-0C9A-A62D-036F8D0A3D53}"/>
              </a:ext>
            </a:extLst>
          </p:cNvPr>
          <p:cNvGrpSpPr/>
          <p:nvPr/>
        </p:nvGrpSpPr>
        <p:grpSpPr>
          <a:xfrm>
            <a:off x="414001" y="3545630"/>
            <a:ext cx="2926413" cy="870149"/>
            <a:chOff x="171087" y="879907"/>
            <a:chExt cx="1761854" cy="523875"/>
          </a:xfrm>
        </p:grpSpPr>
        <p:sp>
          <p:nvSpPr>
            <p:cNvPr id="23" name="Flowchart: Terminator 22">
              <a:extLst>
                <a:ext uri="{FF2B5EF4-FFF2-40B4-BE49-F238E27FC236}">
                  <a16:creationId xmlns:a16="http://schemas.microsoft.com/office/drawing/2014/main" id="{77560AF7-EC43-8975-C135-7A1830DCCC51}"/>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4" name="Oval 23">
              <a:extLst>
                <a:ext uri="{FF2B5EF4-FFF2-40B4-BE49-F238E27FC236}">
                  <a16:creationId xmlns:a16="http://schemas.microsoft.com/office/drawing/2014/main" id="{736D0E27-3A39-9256-B751-F3367A69314E}"/>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5" name="Oval 24">
              <a:extLst>
                <a:ext uri="{FF2B5EF4-FFF2-40B4-BE49-F238E27FC236}">
                  <a16:creationId xmlns:a16="http://schemas.microsoft.com/office/drawing/2014/main" id="{4E6B0CA9-092B-EC5E-147A-AD87EABB5338}"/>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6" name="Oval 25">
              <a:extLst>
                <a:ext uri="{FF2B5EF4-FFF2-40B4-BE49-F238E27FC236}">
                  <a16:creationId xmlns:a16="http://schemas.microsoft.com/office/drawing/2014/main" id="{0EA7F9D3-B7F2-089E-5B3B-2A2A4ADA5B33}"/>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34" name="Group 33">
            <a:extLst>
              <a:ext uri="{FF2B5EF4-FFF2-40B4-BE49-F238E27FC236}">
                <a16:creationId xmlns:a16="http://schemas.microsoft.com/office/drawing/2014/main" id="{323BE759-3A11-F182-ADFC-103761F0DC38}"/>
              </a:ext>
            </a:extLst>
          </p:cNvPr>
          <p:cNvGrpSpPr/>
          <p:nvPr/>
        </p:nvGrpSpPr>
        <p:grpSpPr>
          <a:xfrm>
            <a:off x="1404522" y="2509573"/>
            <a:ext cx="1987066" cy="870149"/>
            <a:chOff x="442564" y="2186619"/>
            <a:chExt cx="1934876" cy="847294"/>
          </a:xfrm>
        </p:grpSpPr>
        <p:sp>
          <p:nvSpPr>
            <p:cNvPr id="37" name="Flowchart: Terminator 36">
              <a:extLst>
                <a:ext uri="{FF2B5EF4-FFF2-40B4-BE49-F238E27FC236}">
                  <a16:creationId xmlns:a16="http://schemas.microsoft.com/office/drawing/2014/main" id="{86D0BA7E-6124-4175-A1B6-E7088C0688EB}"/>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9" name="Oval 38">
              <a:extLst>
                <a:ext uri="{FF2B5EF4-FFF2-40B4-BE49-F238E27FC236}">
                  <a16:creationId xmlns:a16="http://schemas.microsoft.com/office/drawing/2014/main" id="{8AA5E759-6FE7-4E8A-1B75-8EAFE51E359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41" name="Oval 40">
              <a:extLst>
                <a:ext uri="{FF2B5EF4-FFF2-40B4-BE49-F238E27FC236}">
                  <a16:creationId xmlns:a16="http://schemas.microsoft.com/office/drawing/2014/main" id="{62A1DFF0-4E75-2C17-DE3B-F80F7E631744}"/>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42" name="Straight Connector 41">
            <a:extLst>
              <a:ext uri="{FF2B5EF4-FFF2-40B4-BE49-F238E27FC236}">
                <a16:creationId xmlns:a16="http://schemas.microsoft.com/office/drawing/2014/main" id="{B720632D-377D-46C8-B275-59A4AD579318}"/>
              </a:ext>
            </a:extLst>
          </p:cNvPr>
          <p:cNvCxnSpPr>
            <a:cxnSpLocks/>
          </p:cNvCxnSpPr>
          <p:nvPr/>
        </p:nvCxnSpPr>
        <p:spPr>
          <a:xfrm flipV="1">
            <a:off x="1874262" y="2488043"/>
            <a:ext cx="0" cy="223299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55206D4-BCE7-5A47-121D-75B588DE092E}"/>
              </a:ext>
            </a:extLst>
          </p:cNvPr>
          <p:cNvCxnSpPr>
            <a:cxnSpLocks/>
          </p:cNvCxnSpPr>
          <p:nvPr/>
        </p:nvCxnSpPr>
        <p:spPr>
          <a:xfrm flipV="1">
            <a:off x="2865141" y="2482543"/>
            <a:ext cx="0" cy="223849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F1A1AB-EDE5-E54F-9ED7-3B6ACC2296B1}"/>
              </a:ext>
            </a:extLst>
          </p:cNvPr>
          <p:cNvCxnSpPr>
            <a:cxnSpLocks/>
          </p:cNvCxnSpPr>
          <p:nvPr/>
        </p:nvCxnSpPr>
        <p:spPr>
          <a:xfrm flipV="1">
            <a:off x="2380696" y="2509573"/>
            <a:ext cx="0" cy="190070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C005338-87E4-2324-608F-E6E6309CD9EC}"/>
              </a:ext>
            </a:extLst>
          </p:cNvPr>
          <p:cNvCxnSpPr>
            <a:cxnSpLocks/>
          </p:cNvCxnSpPr>
          <p:nvPr/>
        </p:nvCxnSpPr>
        <p:spPr>
          <a:xfrm flipV="1">
            <a:off x="1360571" y="3540130"/>
            <a:ext cx="0" cy="87014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3616086C-68E4-B1F2-B47B-5E15AD91DA7E}"/>
              </a:ext>
            </a:extLst>
          </p:cNvPr>
          <p:cNvCxnSpPr>
            <a:cxnSpLocks/>
          </p:cNvCxnSpPr>
          <p:nvPr/>
        </p:nvCxnSpPr>
        <p:spPr>
          <a:xfrm flipV="1">
            <a:off x="856184" y="3540130"/>
            <a:ext cx="0" cy="118090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29A4D8E6-57B9-2FA8-F70A-ED842DDD8EF4}"/>
              </a:ext>
            </a:extLst>
          </p:cNvPr>
          <p:cNvSpPr txBox="1"/>
          <p:nvPr/>
        </p:nvSpPr>
        <p:spPr>
          <a:xfrm>
            <a:off x="1967005" y="4425440"/>
            <a:ext cx="827382" cy="295594"/>
          </a:xfrm>
          <a:prstGeom prst="rect">
            <a:avLst/>
          </a:prstGeom>
          <a:noFill/>
        </p:spPr>
        <p:txBody>
          <a:bodyPr wrap="square">
            <a:spAutoFit/>
          </a:bodyPr>
          <a:lstStyle/>
          <a:p>
            <a:pPr algn="ctr"/>
            <a:r>
              <a:rPr lang="en-US" sz="1321" dirty="0">
                <a:latin typeface="Aptos Display" panose="020B0004020202020204" pitchFamily="34" charset="0"/>
              </a:rPr>
              <a:t>0.187</a:t>
            </a:r>
            <a:endParaRPr lang="en-PH" sz="1321" dirty="0"/>
          </a:p>
        </p:txBody>
      </p:sp>
      <p:sp>
        <p:nvSpPr>
          <p:cNvPr id="68" name="TextBox 67">
            <a:extLst>
              <a:ext uri="{FF2B5EF4-FFF2-40B4-BE49-F238E27FC236}">
                <a16:creationId xmlns:a16="http://schemas.microsoft.com/office/drawing/2014/main" id="{C1731F6C-632D-B900-9FF3-54A201762523}"/>
              </a:ext>
            </a:extLst>
          </p:cNvPr>
          <p:cNvSpPr txBox="1"/>
          <p:nvPr/>
        </p:nvSpPr>
        <p:spPr>
          <a:xfrm>
            <a:off x="924119" y="4425440"/>
            <a:ext cx="847393" cy="295594"/>
          </a:xfrm>
          <a:prstGeom prst="rect">
            <a:avLst/>
          </a:prstGeom>
          <a:noFill/>
        </p:spPr>
        <p:txBody>
          <a:bodyPr wrap="square">
            <a:spAutoFit/>
          </a:bodyPr>
          <a:lstStyle/>
          <a:p>
            <a:pPr algn="ctr"/>
            <a:r>
              <a:rPr lang="en-US" sz="1321" dirty="0">
                <a:latin typeface="Aptos Display" panose="020B0004020202020204" pitchFamily="34" charset="0"/>
              </a:rPr>
              <a:t>-0.187</a:t>
            </a:r>
            <a:endParaRPr lang="en-PH" sz="1321" dirty="0"/>
          </a:p>
        </p:txBody>
      </p:sp>
      <p:sp>
        <p:nvSpPr>
          <p:cNvPr id="70" name="TextBox 69">
            <a:extLst>
              <a:ext uri="{FF2B5EF4-FFF2-40B4-BE49-F238E27FC236}">
                <a16:creationId xmlns:a16="http://schemas.microsoft.com/office/drawing/2014/main" id="{F1B0B123-CB36-E2FD-ADD0-6D10011E16B3}"/>
              </a:ext>
            </a:extLst>
          </p:cNvPr>
          <p:cNvSpPr txBox="1"/>
          <p:nvPr/>
        </p:nvSpPr>
        <p:spPr>
          <a:xfrm>
            <a:off x="1527867" y="4724405"/>
            <a:ext cx="692789"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0</a:t>
            </a:r>
            <a:endParaRPr lang="en-PH" sz="1321" dirty="0">
              <a:solidFill>
                <a:srgbClr val="00B0F0"/>
              </a:solidFill>
            </a:endParaRPr>
          </a:p>
        </p:txBody>
      </p:sp>
      <p:sp>
        <p:nvSpPr>
          <p:cNvPr id="72" name="TextBox 71">
            <a:extLst>
              <a:ext uri="{FF2B5EF4-FFF2-40B4-BE49-F238E27FC236}">
                <a16:creationId xmlns:a16="http://schemas.microsoft.com/office/drawing/2014/main" id="{DB4D366A-5174-4FDA-484F-A1787F4C474E}"/>
              </a:ext>
            </a:extLst>
          </p:cNvPr>
          <p:cNvSpPr txBox="1"/>
          <p:nvPr/>
        </p:nvSpPr>
        <p:spPr>
          <a:xfrm>
            <a:off x="2518746" y="4724405"/>
            <a:ext cx="692789"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0.374</a:t>
            </a:r>
            <a:endParaRPr lang="en-PH" sz="1321" dirty="0">
              <a:solidFill>
                <a:srgbClr val="00B0F0"/>
              </a:solidFill>
            </a:endParaRPr>
          </a:p>
        </p:txBody>
      </p:sp>
      <p:sp>
        <p:nvSpPr>
          <p:cNvPr id="73" name="TextBox 72">
            <a:extLst>
              <a:ext uri="{FF2B5EF4-FFF2-40B4-BE49-F238E27FC236}">
                <a16:creationId xmlns:a16="http://schemas.microsoft.com/office/drawing/2014/main" id="{3314A990-47BC-ADA3-F57F-7123EE101A74}"/>
              </a:ext>
            </a:extLst>
          </p:cNvPr>
          <p:cNvSpPr txBox="1"/>
          <p:nvPr/>
        </p:nvSpPr>
        <p:spPr>
          <a:xfrm>
            <a:off x="506970" y="4724405"/>
            <a:ext cx="692789"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-0.374</a:t>
            </a:r>
            <a:endParaRPr lang="en-PH" sz="1321" dirty="0">
              <a:solidFill>
                <a:srgbClr val="00B0F0"/>
              </a:solidFill>
            </a:endParaRPr>
          </a:p>
        </p:txBody>
      </p:sp>
      <p:sp>
        <p:nvSpPr>
          <p:cNvPr id="74" name="TextBox 73">
            <a:extLst>
              <a:ext uri="{FF2B5EF4-FFF2-40B4-BE49-F238E27FC236}">
                <a16:creationId xmlns:a16="http://schemas.microsoft.com/office/drawing/2014/main" id="{DCF06826-C2CF-E2A7-040E-A83ADB39B998}"/>
              </a:ext>
            </a:extLst>
          </p:cNvPr>
          <p:cNvSpPr txBox="1"/>
          <p:nvPr/>
        </p:nvSpPr>
        <p:spPr>
          <a:xfrm>
            <a:off x="3443603" y="3725776"/>
            <a:ext cx="1170627" cy="498855"/>
          </a:xfrm>
          <a:prstGeom prst="rect">
            <a:avLst/>
          </a:prstGeom>
          <a:noFill/>
        </p:spPr>
        <p:txBody>
          <a:bodyPr wrap="square">
            <a:spAutoFit/>
          </a:bodyPr>
          <a:lstStyle/>
          <a:p>
            <a:r>
              <a:rPr lang="en-US" sz="1321" dirty="0">
                <a:latin typeface="Aptos Display" panose="020B0004020202020204" pitchFamily="34" charset="0"/>
              </a:rPr>
              <a:t>The attaching </a:t>
            </a:r>
          </a:p>
          <a:p>
            <a:r>
              <a:rPr lang="en-US" sz="1321" dirty="0">
                <a:latin typeface="Aptos Display" panose="020B0004020202020204" pitchFamily="34" charset="0"/>
              </a:rPr>
              <a:t>bracket. </a:t>
            </a:r>
            <a:endParaRPr lang="en-PH" sz="1321" dirty="0"/>
          </a:p>
        </p:txBody>
      </p:sp>
      <p:sp>
        <p:nvSpPr>
          <p:cNvPr id="75" name="TextBox 74">
            <a:extLst>
              <a:ext uri="{FF2B5EF4-FFF2-40B4-BE49-F238E27FC236}">
                <a16:creationId xmlns:a16="http://schemas.microsoft.com/office/drawing/2014/main" id="{720357C5-5BA5-E011-666B-0822334A31E0}"/>
              </a:ext>
            </a:extLst>
          </p:cNvPr>
          <p:cNvSpPr txBox="1"/>
          <p:nvPr/>
        </p:nvSpPr>
        <p:spPr>
          <a:xfrm>
            <a:off x="3445232" y="2691855"/>
            <a:ext cx="1313941" cy="498855"/>
          </a:xfrm>
          <a:prstGeom prst="rect">
            <a:avLst/>
          </a:prstGeom>
          <a:noFill/>
        </p:spPr>
        <p:txBody>
          <a:bodyPr wrap="square">
            <a:spAutoFit/>
          </a:bodyPr>
          <a:lstStyle/>
          <a:p>
            <a:r>
              <a:rPr lang="en-US" sz="1321" dirty="0">
                <a:solidFill>
                  <a:srgbClr val="00B0F0"/>
                </a:solidFill>
                <a:latin typeface="Aptos Display" panose="020B0004020202020204" pitchFamily="34" charset="0"/>
              </a:rPr>
              <a:t>The current </a:t>
            </a:r>
          </a:p>
          <a:p>
            <a:r>
              <a:rPr lang="en-US" sz="1321" dirty="0">
                <a:solidFill>
                  <a:srgbClr val="00B0F0"/>
                </a:solidFill>
                <a:latin typeface="Aptos Display" panose="020B0004020202020204" pitchFamily="34" charset="0"/>
              </a:rPr>
              <a:t>bracket. </a:t>
            </a:r>
            <a:endParaRPr lang="en-PH" sz="1321" dirty="0">
              <a:solidFill>
                <a:srgbClr val="00B0F0"/>
              </a:solidFill>
            </a:endParaRPr>
          </a:p>
        </p:txBody>
      </p:sp>
      <p:sp>
        <p:nvSpPr>
          <p:cNvPr id="78" name="TextBox 77">
            <a:extLst>
              <a:ext uri="{FF2B5EF4-FFF2-40B4-BE49-F238E27FC236}">
                <a16:creationId xmlns:a16="http://schemas.microsoft.com/office/drawing/2014/main" id="{3D4EF82F-25C7-E376-928E-5C6B7DE654A1}"/>
              </a:ext>
            </a:extLst>
          </p:cNvPr>
          <p:cNvSpPr txBox="1"/>
          <p:nvPr/>
        </p:nvSpPr>
        <p:spPr>
          <a:xfrm>
            <a:off x="4746968" y="2574775"/>
            <a:ext cx="3100990" cy="702115"/>
          </a:xfrm>
          <a:prstGeom prst="rect">
            <a:avLst/>
          </a:prstGeom>
          <a:noFill/>
        </p:spPr>
        <p:txBody>
          <a:bodyPr wrap="square">
            <a:spAutoFit/>
          </a:bodyPr>
          <a:lstStyle/>
          <a:p>
            <a:r>
              <a:rPr lang="en-US" sz="1321" dirty="0">
                <a:latin typeface="Aptos Display" panose="020B0004020202020204" pitchFamily="34" charset="0"/>
              </a:rPr>
              <a:t>The attaching bracket will have its slots be detected by the current bracket. Passing its locations to be computed.</a:t>
            </a:r>
            <a:endParaRPr lang="en-PH" sz="1321" dirty="0"/>
          </a:p>
        </p:txBody>
      </p:sp>
      <p:cxnSp>
        <p:nvCxnSpPr>
          <p:cNvPr id="79" name="Straight Connector 78">
            <a:extLst>
              <a:ext uri="{FF2B5EF4-FFF2-40B4-BE49-F238E27FC236}">
                <a16:creationId xmlns:a16="http://schemas.microsoft.com/office/drawing/2014/main" id="{EF27936F-2C2F-7D30-2D2E-EAA6C0B35C9C}"/>
              </a:ext>
            </a:extLst>
          </p:cNvPr>
          <p:cNvCxnSpPr>
            <a:cxnSpLocks/>
          </p:cNvCxnSpPr>
          <p:nvPr/>
        </p:nvCxnSpPr>
        <p:spPr>
          <a:xfrm flipH="1">
            <a:off x="1874261" y="5465623"/>
            <a:ext cx="2806978"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40C8FA6F-5DE4-18AA-5C99-1BE6854B3820}"/>
              </a:ext>
            </a:extLst>
          </p:cNvPr>
          <p:cNvCxnSpPr>
            <a:cxnSpLocks/>
            <a:endCxn id="70" idx="2"/>
          </p:cNvCxnSpPr>
          <p:nvPr/>
        </p:nvCxnSpPr>
        <p:spPr>
          <a:xfrm flipV="1">
            <a:off x="1874262" y="5019999"/>
            <a:ext cx="0" cy="445624"/>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F9EA59E-9574-71E2-5AAB-1D4C16654000}"/>
              </a:ext>
            </a:extLst>
          </p:cNvPr>
          <p:cNvCxnSpPr>
            <a:cxnSpLocks/>
          </p:cNvCxnSpPr>
          <p:nvPr/>
        </p:nvCxnSpPr>
        <p:spPr>
          <a:xfrm flipV="1">
            <a:off x="2865140" y="5013584"/>
            <a:ext cx="0" cy="297556"/>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6906394-4025-2575-B7D8-422F90AAE7E2}"/>
              </a:ext>
            </a:extLst>
          </p:cNvPr>
          <p:cNvCxnSpPr>
            <a:cxnSpLocks/>
          </p:cNvCxnSpPr>
          <p:nvPr/>
        </p:nvCxnSpPr>
        <p:spPr>
          <a:xfrm flipH="1">
            <a:off x="2865140" y="5307984"/>
            <a:ext cx="1816099"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908ECDA6-CBE7-9E91-F503-FFA1C9ABC5FA}"/>
              </a:ext>
            </a:extLst>
          </p:cNvPr>
          <p:cNvSpPr txBox="1"/>
          <p:nvPr/>
        </p:nvSpPr>
        <p:spPr>
          <a:xfrm>
            <a:off x="4746968" y="3338074"/>
            <a:ext cx="3100996" cy="498855"/>
          </a:xfrm>
          <a:prstGeom prst="rect">
            <a:avLst/>
          </a:prstGeom>
          <a:noFill/>
        </p:spPr>
        <p:txBody>
          <a:bodyPr wrap="square">
            <a:spAutoFit/>
          </a:bodyPr>
          <a:lstStyle/>
          <a:p>
            <a:r>
              <a:rPr lang="en-US" sz="1321" dirty="0">
                <a:solidFill>
                  <a:srgbClr val="00B0F0"/>
                </a:solidFill>
                <a:latin typeface="Aptos Display" panose="020B0004020202020204" pitchFamily="34" charset="0"/>
              </a:rPr>
              <a:t>Using the midpoint formula, the attaching bracket occupied slot can find its midpoint.</a:t>
            </a:r>
            <a:endParaRPr lang="en-PH" sz="1321" dirty="0">
              <a:solidFill>
                <a:srgbClr val="00B0F0"/>
              </a:solidFill>
            </a:endParaRPr>
          </a:p>
        </p:txBody>
      </p:sp>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5DBA4309-FB25-D78C-2359-2A39C1DCE948}"/>
                  </a:ext>
                </a:extLst>
              </p:cNvPr>
              <p:cNvSpPr txBox="1"/>
              <p:nvPr/>
            </p:nvSpPr>
            <p:spPr>
              <a:xfrm>
                <a:off x="5364117" y="4224631"/>
                <a:ext cx="1810897" cy="47275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i="1" dirty="0">
                              <a:solidFill>
                                <a:srgbClr val="00B0F0"/>
                              </a:solidFill>
                              <a:latin typeface="Cambria Math" panose="02040503050406030204" pitchFamily="18" charset="0"/>
                            </a:rPr>
                            <m:t>𝑠</m:t>
                          </m:r>
                          <m:r>
                            <a:rPr lang="en-US" sz="1321" b="0" i="1" dirty="0" smtClean="0">
                              <a:solidFill>
                                <a:srgbClr val="00B0F0"/>
                              </a:solidFill>
                              <a:latin typeface="Cambria Math" panose="02040503050406030204" pitchFamily="18" charset="0"/>
                            </a:rPr>
                            <m:t>𝑀𝑖𝑛</m:t>
                          </m:r>
                          <m:r>
                            <a:rPr lang="en-US" sz="1321" i="1" dirty="0">
                              <a:solidFill>
                                <a:srgbClr val="00B0F0"/>
                              </a:solidFill>
                              <a:latin typeface="Cambria Math" panose="02040503050406030204" pitchFamily="18" charset="0"/>
                            </a:rPr>
                            <m:t> + </m:t>
                          </m:r>
                          <m:r>
                            <a:rPr lang="en-US" sz="1321" i="1" dirty="0">
                              <a:solidFill>
                                <a:srgbClr val="00B0F0"/>
                              </a:solidFill>
                              <a:latin typeface="Cambria Math" panose="02040503050406030204" pitchFamily="18" charset="0"/>
                            </a:rPr>
                            <m:t>𝑠𝑀𝑎𝑥</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93" name="TextBox 92">
                <a:extLst>
                  <a:ext uri="{FF2B5EF4-FFF2-40B4-BE49-F238E27FC236}">
                    <a16:creationId xmlns:a16="http://schemas.microsoft.com/office/drawing/2014/main" id="{5DBA4309-FB25-D78C-2359-2A39C1DCE948}"/>
                  </a:ext>
                </a:extLst>
              </p:cNvPr>
              <p:cNvSpPr txBox="1">
                <a:spLocks noRot="1" noChangeAspect="1" noMove="1" noResize="1" noEditPoints="1" noAdjustHandles="1" noChangeArrowheads="1" noChangeShapeType="1" noTextEdit="1"/>
              </p:cNvSpPr>
              <p:nvPr/>
            </p:nvSpPr>
            <p:spPr>
              <a:xfrm>
                <a:off x="5364117" y="4224631"/>
                <a:ext cx="1810897" cy="472758"/>
              </a:xfrm>
              <a:prstGeom prst="rect">
                <a:avLst/>
              </a:prstGeom>
              <a:blipFill>
                <a:blip r:embed="rId2"/>
                <a:stretch>
                  <a:fillRect b="-2564"/>
                </a:stretch>
              </a:blipFill>
            </p:spPr>
            <p:txBody>
              <a:bodyPr/>
              <a:lstStyle/>
              <a:p>
                <a:r>
                  <a:rPr lang="en-PH">
                    <a:noFill/>
                  </a:rPr>
                  <a:t> </a:t>
                </a:r>
              </a:p>
            </p:txBody>
          </p:sp>
        </mc:Fallback>
      </mc:AlternateContent>
      <p:sp>
        <p:nvSpPr>
          <p:cNvPr id="94" name="Rectangle 93">
            <a:extLst>
              <a:ext uri="{FF2B5EF4-FFF2-40B4-BE49-F238E27FC236}">
                <a16:creationId xmlns:a16="http://schemas.microsoft.com/office/drawing/2014/main" id="{D3D78903-D241-9B92-F6B3-B0370BACE47F}"/>
              </a:ext>
            </a:extLst>
          </p:cNvPr>
          <p:cNvSpPr/>
          <p:nvPr/>
        </p:nvSpPr>
        <p:spPr>
          <a:xfrm>
            <a:off x="4822564" y="4020355"/>
            <a:ext cx="2926410" cy="870149"/>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1B9AA24-01FD-6690-2524-8C246675D8D9}"/>
                  </a:ext>
                </a:extLst>
              </p:cNvPr>
              <p:cNvSpPr txBox="1"/>
              <p:nvPr/>
            </p:nvSpPr>
            <p:spPr>
              <a:xfrm>
                <a:off x="4681239" y="5119973"/>
                <a:ext cx="1614172" cy="47275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b="0" i="1" dirty="0" smtClean="0">
                              <a:solidFill>
                                <a:srgbClr val="00B0F0"/>
                              </a:solidFill>
                              <a:latin typeface="Cambria Math" panose="02040503050406030204" pitchFamily="18" charset="0"/>
                            </a:rPr>
                            <m:t>0</m:t>
                          </m:r>
                          <m:r>
                            <a:rPr lang="en-US" sz="1321" i="1" dirty="0">
                              <a:solidFill>
                                <a:srgbClr val="00B0F0"/>
                              </a:solidFill>
                              <a:latin typeface="Cambria Math" panose="02040503050406030204" pitchFamily="18" charset="0"/>
                            </a:rPr>
                            <m:t> +</m:t>
                          </m:r>
                          <m:r>
                            <a:rPr lang="en-US" sz="1321" b="0" i="1" dirty="0" smtClean="0">
                              <a:solidFill>
                                <a:srgbClr val="00B0F0"/>
                              </a:solidFill>
                              <a:latin typeface="Cambria Math" panose="02040503050406030204" pitchFamily="18" charset="0"/>
                            </a:rPr>
                            <m:t>0.374</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96" name="TextBox 95">
                <a:extLst>
                  <a:ext uri="{FF2B5EF4-FFF2-40B4-BE49-F238E27FC236}">
                    <a16:creationId xmlns:a16="http://schemas.microsoft.com/office/drawing/2014/main" id="{C1B9AA24-01FD-6690-2524-8C246675D8D9}"/>
                  </a:ext>
                </a:extLst>
              </p:cNvPr>
              <p:cNvSpPr txBox="1">
                <a:spLocks noRot="1" noChangeAspect="1" noMove="1" noResize="1" noEditPoints="1" noAdjustHandles="1" noChangeArrowheads="1" noChangeShapeType="1" noTextEdit="1"/>
              </p:cNvSpPr>
              <p:nvPr/>
            </p:nvSpPr>
            <p:spPr>
              <a:xfrm>
                <a:off x="4681239" y="5119973"/>
                <a:ext cx="1614172" cy="472758"/>
              </a:xfrm>
              <a:prstGeom prst="rect">
                <a:avLst/>
              </a:prstGeom>
              <a:blipFill>
                <a:blip r:embed="rId3"/>
                <a:stretch>
                  <a:fillRect b="-2597"/>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9D030716-2125-7AF7-AF66-4360A2E7E328}"/>
                  </a:ext>
                </a:extLst>
              </p:cNvPr>
              <p:cNvSpPr txBox="1"/>
              <p:nvPr/>
            </p:nvSpPr>
            <p:spPr>
              <a:xfrm>
                <a:off x="4512802" y="5629655"/>
                <a:ext cx="1614172" cy="295594"/>
              </a:xfrm>
              <a:prstGeom prst="rect">
                <a:avLst/>
              </a:prstGeom>
              <a:noFill/>
              <a:ln>
                <a:noFill/>
              </a:ln>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chemeClr val="tx1"/>
                          </a:solidFill>
                          <a:latin typeface="Cambria Math" panose="02040503050406030204" pitchFamily="18" charset="0"/>
                        </a:rPr>
                        <m:t>𝑚𝑑</m:t>
                      </m:r>
                      <m:r>
                        <a:rPr lang="en-US" sz="1321" i="1" dirty="0" smtClean="0">
                          <a:solidFill>
                            <a:schemeClr val="tx1"/>
                          </a:solidFill>
                          <a:latin typeface="Cambria Math" panose="02040503050406030204" pitchFamily="18" charset="0"/>
                        </a:rPr>
                        <m:t> =0.187</m:t>
                      </m:r>
                    </m:oMath>
                  </m:oMathPara>
                </a14:m>
                <a:endParaRPr lang="en-PH" sz="1321" i="1" dirty="0">
                  <a:solidFill>
                    <a:schemeClr val="tx1"/>
                  </a:solidFill>
                </a:endParaRPr>
              </a:p>
            </p:txBody>
          </p:sp>
        </mc:Choice>
        <mc:Fallback>
          <p:sp>
            <p:nvSpPr>
              <p:cNvPr id="99" name="TextBox 98">
                <a:extLst>
                  <a:ext uri="{FF2B5EF4-FFF2-40B4-BE49-F238E27FC236}">
                    <a16:creationId xmlns:a16="http://schemas.microsoft.com/office/drawing/2014/main" id="{9D030716-2125-7AF7-AF66-4360A2E7E328}"/>
                  </a:ext>
                </a:extLst>
              </p:cNvPr>
              <p:cNvSpPr txBox="1">
                <a:spLocks noRot="1" noChangeAspect="1" noMove="1" noResize="1" noEditPoints="1" noAdjustHandles="1" noChangeArrowheads="1" noChangeShapeType="1" noTextEdit="1"/>
              </p:cNvSpPr>
              <p:nvPr/>
            </p:nvSpPr>
            <p:spPr>
              <a:xfrm>
                <a:off x="4512802" y="5629655"/>
                <a:ext cx="1614172" cy="295594"/>
              </a:xfrm>
              <a:prstGeom prst="rect">
                <a:avLst/>
              </a:prstGeom>
              <a:blipFill>
                <a:blip r:embed="rId4"/>
                <a:stretch>
                  <a:fillRect/>
                </a:stretch>
              </a:blipFill>
              <a:ln>
                <a:noFill/>
              </a:ln>
            </p:spPr>
            <p:txBody>
              <a:bodyPr/>
              <a:lstStyle/>
              <a:p>
                <a:r>
                  <a:rPr lang="en-PH">
                    <a:noFill/>
                  </a:rPr>
                  <a:t> </a:t>
                </a:r>
              </a:p>
            </p:txBody>
          </p:sp>
        </mc:Fallback>
      </mc:AlternateContent>
      <p:cxnSp>
        <p:nvCxnSpPr>
          <p:cNvPr id="100" name="Straight Connector 99">
            <a:extLst>
              <a:ext uri="{FF2B5EF4-FFF2-40B4-BE49-F238E27FC236}">
                <a16:creationId xmlns:a16="http://schemas.microsoft.com/office/drawing/2014/main" id="{97E43E34-F7CE-E0D3-A841-26F5A5E5E1FB}"/>
              </a:ext>
            </a:extLst>
          </p:cNvPr>
          <p:cNvCxnSpPr>
            <a:cxnSpLocks/>
          </p:cNvCxnSpPr>
          <p:nvPr/>
        </p:nvCxnSpPr>
        <p:spPr>
          <a:xfrm flipH="1">
            <a:off x="2380696" y="5800077"/>
            <a:ext cx="2301548" cy="0"/>
          </a:xfrm>
          <a:prstGeom prst="line">
            <a:avLst/>
          </a:prstGeom>
          <a:ln>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B8BD3290-38CA-2177-C303-73A6C1C7A924}"/>
              </a:ext>
            </a:extLst>
          </p:cNvPr>
          <p:cNvCxnSpPr>
            <a:cxnSpLocks/>
          </p:cNvCxnSpPr>
          <p:nvPr/>
        </p:nvCxnSpPr>
        <p:spPr>
          <a:xfrm>
            <a:off x="4681239" y="5312098"/>
            <a:ext cx="0" cy="153525"/>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5595102-14FB-F085-DFC9-86FB13335DBA}"/>
              </a:ext>
            </a:extLst>
          </p:cNvPr>
          <p:cNvCxnSpPr>
            <a:cxnSpLocks/>
          </p:cNvCxnSpPr>
          <p:nvPr/>
        </p:nvCxnSpPr>
        <p:spPr>
          <a:xfrm>
            <a:off x="4681239" y="5388860"/>
            <a:ext cx="123049"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D29F7F18-4BFA-DBE0-CF97-1870B744683A}"/>
              </a:ext>
            </a:extLst>
          </p:cNvPr>
          <p:cNvCxnSpPr>
            <a:cxnSpLocks/>
            <a:endCxn id="60" idx="2"/>
          </p:cNvCxnSpPr>
          <p:nvPr/>
        </p:nvCxnSpPr>
        <p:spPr>
          <a:xfrm flipV="1">
            <a:off x="2380696" y="4721034"/>
            <a:ext cx="0" cy="1079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79CADA0C-751D-AA0A-02CA-16381DE8BE3E}"/>
              </a:ext>
            </a:extLst>
          </p:cNvPr>
          <p:cNvSpPr/>
          <p:nvPr/>
        </p:nvSpPr>
        <p:spPr>
          <a:xfrm>
            <a:off x="8656377" y="168702"/>
            <a:ext cx="4395186" cy="809899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122" name="Group 121">
            <a:extLst>
              <a:ext uri="{FF2B5EF4-FFF2-40B4-BE49-F238E27FC236}">
                <a16:creationId xmlns:a16="http://schemas.microsoft.com/office/drawing/2014/main" id="{B54B448A-06A9-8FFF-CF81-B41D7D423037}"/>
              </a:ext>
            </a:extLst>
          </p:cNvPr>
          <p:cNvGrpSpPr/>
          <p:nvPr/>
        </p:nvGrpSpPr>
        <p:grpSpPr>
          <a:xfrm>
            <a:off x="8883005" y="1280508"/>
            <a:ext cx="2926413" cy="870149"/>
            <a:chOff x="171087" y="879907"/>
            <a:chExt cx="1761854" cy="523875"/>
          </a:xfrm>
        </p:grpSpPr>
        <p:sp>
          <p:nvSpPr>
            <p:cNvPr id="123" name="Flowchart: Terminator 122">
              <a:extLst>
                <a:ext uri="{FF2B5EF4-FFF2-40B4-BE49-F238E27FC236}">
                  <a16:creationId xmlns:a16="http://schemas.microsoft.com/office/drawing/2014/main" id="{ED5918B9-BBCB-4244-4A67-4FDD7F1CCA7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4" name="Oval 123">
              <a:extLst>
                <a:ext uri="{FF2B5EF4-FFF2-40B4-BE49-F238E27FC236}">
                  <a16:creationId xmlns:a16="http://schemas.microsoft.com/office/drawing/2014/main" id="{15443392-0015-1043-96F7-7D7AF14CBF5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5" name="Oval 124">
              <a:extLst>
                <a:ext uri="{FF2B5EF4-FFF2-40B4-BE49-F238E27FC236}">
                  <a16:creationId xmlns:a16="http://schemas.microsoft.com/office/drawing/2014/main" id="{AA6C5EA6-6338-C0A1-6581-AF81EE5090A0}"/>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26" name="Oval 125">
              <a:extLst>
                <a:ext uri="{FF2B5EF4-FFF2-40B4-BE49-F238E27FC236}">
                  <a16:creationId xmlns:a16="http://schemas.microsoft.com/office/drawing/2014/main" id="{31FF6F12-E58B-D3B6-E175-ECCBEB881B47}"/>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129" name="Group 128">
            <a:extLst>
              <a:ext uri="{FF2B5EF4-FFF2-40B4-BE49-F238E27FC236}">
                <a16:creationId xmlns:a16="http://schemas.microsoft.com/office/drawing/2014/main" id="{999885BF-C71D-13DA-1C42-E6DD1A829896}"/>
              </a:ext>
            </a:extLst>
          </p:cNvPr>
          <p:cNvGrpSpPr/>
          <p:nvPr/>
        </p:nvGrpSpPr>
        <p:grpSpPr>
          <a:xfrm>
            <a:off x="8892031" y="307092"/>
            <a:ext cx="879734" cy="879734"/>
            <a:chOff x="8821815" y="1282491"/>
            <a:chExt cx="879734" cy="879734"/>
          </a:xfrm>
        </p:grpSpPr>
        <p:sp>
          <p:nvSpPr>
            <p:cNvPr id="127" name="Oval 126">
              <a:extLst>
                <a:ext uri="{FF2B5EF4-FFF2-40B4-BE49-F238E27FC236}">
                  <a16:creationId xmlns:a16="http://schemas.microsoft.com/office/drawing/2014/main" id="{948105ED-84D0-9E50-BA26-E8A4E6F2DA6E}"/>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dirty="0"/>
            </a:p>
          </p:txBody>
        </p:sp>
        <p:sp>
          <p:nvSpPr>
            <p:cNvPr id="128" name="Oval 127">
              <a:extLst>
                <a:ext uri="{FF2B5EF4-FFF2-40B4-BE49-F238E27FC236}">
                  <a16:creationId xmlns:a16="http://schemas.microsoft.com/office/drawing/2014/main" id="{13223E86-CD7E-EEB5-5390-2DB802362AF3}"/>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130" name="Straight Connector 129">
            <a:extLst>
              <a:ext uri="{FF2B5EF4-FFF2-40B4-BE49-F238E27FC236}">
                <a16:creationId xmlns:a16="http://schemas.microsoft.com/office/drawing/2014/main" id="{1931AE5D-EFF9-5FB0-982A-6B2B3BECF739}"/>
              </a:ext>
            </a:extLst>
          </p:cNvPr>
          <p:cNvCxnSpPr>
            <a:cxnSpLocks/>
          </p:cNvCxnSpPr>
          <p:nvPr/>
        </p:nvCxnSpPr>
        <p:spPr>
          <a:xfrm flipV="1">
            <a:off x="9331898" y="323584"/>
            <a:ext cx="0" cy="182707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BB97387B-C445-2861-654E-0C650460ECD3}"/>
              </a:ext>
            </a:extLst>
          </p:cNvPr>
          <p:cNvSpPr txBox="1"/>
          <p:nvPr/>
        </p:nvSpPr>
        <p:spPr>
          <a:xfrm>
            <a:off x="9862598" y="497531"/>
            <a:ext cx="1169376" cy="498855"/>
          </a:xfrm>
          <a:prstGeom prst="rect">
            <a:avLst/>
          </a:prstGeom>
          <a:noFill/>
        </p:spPr>
        <p:txBody>
          <a:bodyPr wrap="square">
            <a:spAutoFit/>
          </a:bodyPr>
          <a:lstStyle/>
          <a:p>
            <a:r>
              <a:rPr lang="en-US" sz="1321" dirty="0">
                <a:solidFill>
                  <a:srgbClr val="00B0F0"/>
                </a:solidFill>
                <a:latin typeface="Aptos Display" panose="020B0004020202020204" pitchFamily="34" charset="0"/>
              </a:rPr>
              <a:t>The current </a:t>
            </a:r>
          </a:p>
          <a:p>
            <a:r>
              <a:rPr lang="en-US" sz="1321" dirty="0">
                <a:solidFill>
                  <a:srgbClr val="00B0F0"/>
                </a:solidFill>
                <a:latin typeface="Aptos Display" panose="020B0004020202020204" pitchFamily="34" charset="0"/>
              </a:rPr>
              <a:t>bracket. </a:t>
            </a:r>
            <a:endParaRPr lang="en-PH" sz="1321" dirty="0">
              <a:solidFill>
                <a:srgbClr val="00B0F0"/>
              </a:solidFill>
            </a:endParaRPr>
          </a:p>
        </p:txBody>
      </p:sp>
      <p:sp>
        <p:nvSpPr>
          <p:cNvPr id="134" name="TextBox 133">
            <a:extLst>
              <a:ext uri="{FF2B5EF4-FFF2-40B4-BE49-F238E27FC236}">
                <a16:creationId xmlns:a16="http://schemas.microsoft.com/office/drawing/2014/main" id="{5C4D87E9-F6CC-9E5C-591D-65FF91AC8E8A}"/>
              </a:ext>
            </a:extLst>
          </p:cNvPr>
          <p:cNvSpPr txBox="1"/>
          <p:nvPr/>
        </p:nvSpPr>
        <p:spPr>
          <a:xfrm>
            <a:off x="11837394" y="1459795"/>
            <a:ext cx="1170627" cy="498855"/>
          </a:xfrm>
          <a:prstGeom prst="rect">
            <a:avLst/>
          </a:prstGeom>
          <a:noFill/>
        </p:spPr>
        <p:txBody>
          <a:bodyPr wrap="square">
            <a:spAutoFit/>
          </a:bodyPr>
          <a:lstStyle/>
          <a:p>
            <a:r>
              <a:rPr lang="en-US" sz="1321" dirty="0">
                <a:latin typeface="Aptos Display" panose="020B0004020202020204" pitchFamily="34" charset="0"/>
              </a:rPr>
              <a:t>The attaching </a:t>
            </a:r>
          </a:p>
          <a:p>
            <a:r>
              <a:rPr lang="en-US" sz="1321" dirty="0">
                <a:latin typeface="Aptos Display" panose="020B0004020202020204" pitchFamily="34" charset="0"/>
              </a:rPr>
              <a:t>bracket. </a:t>
            </a:r>
            <a:endParaRPr lang="en-PH" sz="1321" dirty="0"/>
          </a:p>
        </p:txBody>
      </p:sp>
      <p:sp>
        <p:nvSpPr>
          <p:cNvPr id="144" name="Rectangle 143">
            <a:extLst>
              <a:ext uri="{FF2B5EF4-FFF2-40B4-BE49-F238E27FC236}">
                <a16:creationId xmlns:a16="http://schemas.microsoft.com/office/drawing/2014/main" id="{4635A6D8-891C-07F5-AD3E-A7E14328C940}"/>
              </a:ext>
            </a:extLst>
          </p:cNvPr>
          <p:cNvSpPr/>
          <p:nvPr/>
        </p:nvSpPr>
        <p:spPr>
          <a:xfrm>
            <a:off x="11178986" y="462107"/>
            <a:ext cx="1654925" cy="5172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Example</a:t>
            </a:r>
            <a:endParaRPr lang="en-PH" sz="2641" dirty="0">
              <a:solidFill>
                <a:srgbClr val="00B0F0"/>
              </a:solidFill>
              <a:latin typeface="Aptos Display" panose="020B0004020202020204" pitchFamily="34" charset="0"/>
            </a:endParaRPr>
          </a:p>
        </p:txBody>
      </p:sp>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4F951157-E349-5AF3-2F40-6852D2DA1BDB}"/>
                  </a:ext>
                </a:extLst>
              </p:cNvPr>
              <p:cNvSpPr txBox="1"/>
              <p:nvPr/>
            </p:nvSpPr>
            <p:spPr>
              <a:xfrm>
                <a:off x="11068283" y="2686516"/>
                <a:ext cx="1810897" cy="47275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i="1" dirty="0">
                              <a:solidFill>
                                <a:srgbClr val="00B0F0"/>
                              </a:solidFill>
                              <a:latin typeface="Cambria Math" panose="02040503050406030204" pitchFamily="18" charset="0"/>
                            </a:rPr>
                            <m:t>𝑠</m:t>
                          </m:r>
                          <m:r>
                            <a:rPr lang="en-US" sz="1321" b="0" i="1" dirty="0" smtClean="0">
                              <a:solidFill>
                                <a:srgbClr val="00B0F0"/>
                              </a:solidFill>
                              <a:latin typeface="Cambria Math" panose="02040503050406030204" pitchFamily="18" charset="0"/>
                            </a:rPr>
                            <m:t>𝑀𝑖𝑛</m:t>
                          </m:r>
                          <m:r>
                            <a:rPr lang="en-US" sz="1321" i="1" dirty="0">
                              <a:solidFill>
                                <a:srgbClr val="00B0F0"/>
                              </a:solidFill>
                              <a:latin typeface="Cambria Math" panose="02040503050406030204" pitchFamily="18" charset="0"/>
                            </a:rPr>
                            <m:t> + </m:t>
                          </m:r>
                          <m:r>
                            <a:rPr lang="en-US" sz="1321" i="1" dirty="0">
                              <a:solidFill>
                                <a:srgbClr val="00B0F0"/>
                              </a:solidFill>
                              <a:latin typeface="Cambria Math" panose="02040503050406030204" pitchFamily="18" charset="0"/>
                            </a:rPr>
                            <m:t>𝑠𝑀𝑎𝑥</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145" name="TextBox 144">
                <a:extLst>
                  <a:ext uri="{FF2B5EF4-FFF2-40B4-BE49-F238E27FC236}">
                    <a16:creationId xmlns:a16="http://schemas.microsoft.com/office/drawing/2014/main" id="{4F951157-E349-5AF3-2F40-6852D2DA1BDB}"/>
                  </a:ext>
                </a:extLst>
              </p:cNvPr>
              <p:cNvSpPr txBox="1">
                <a:spLocks noRot="1" noChangeAspect="1" noMove="1" noResize="1" noEditPoints="1" noAdjustHandles="1" noChangeArrowheads="1" noChangeShapeType="1" noTextEdit="1"/>
              </p:cNvSpPr>
              <p:nvPr/>
            </p:nvSpPr>
            <p:spPr>
              <a:xfrm>
                <a:off x="11068283" y="2686516"/>
                <a:ext cx="1810897" cy="472758"/>
              </a:xfrm>
              <a:prstGeom prst="rect">
                <a:avLst/>
              </a:prstGeom>
              <a:blipFill>
                <a:blip r:embed="rId5"/>
                <a:stretch>
                  <a:fillRect b="-2597"/>
                </a:stretch>
              </a:blipFill>
            </p:spPr>
            <p:txBody>
              <a:bodyPr/>
              <a:lstStyle/>
              <a:p>
                <a:r>
                  <a:rPr lang="en-PH">
                    <a:noFill/>
                  </a:rPr>
                  <a:t> </a:t>
                </a:r>
              </a:p>
            </p:txBody>
          </p:sp>
        </mc:Fallback>
      </mc:AlternateContent>
      <p:sp>
        <p:nvSpPr>
          <p:cNvPr id="146" name="Rectangle 145">
            <a:extLst>
              <a:ext uri="{FF2B5EF4-FFF2-40B4-BE49-F238E27FC236}">
                <a16:creationId xmlns:a16="http://schemas.microsoft.com/office/drawing/2014/main" id="{95EA4B41-6CA1-11F2-7CBA-FAE82A151672}"/>
              </a:ext>
            </a:extLst>
          </p:cNvPr>
          <p:cNvSpPr/>
          <p:nvPr/>
        </p:nvSpPr>
        <p:spPr>
          <a:xfrm>
            <a:off x="11002786" y="2544698"/>
            <a:ext cx="1957934" cy="748172"/>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147" name="Straight Connector 146">
            <a:extLst>
              <a:ext uri="{FF2B5EF4-FFF2-40B4-BE49-F238E27FC236}">
                <a16:creationId xmlns:a16="http://schemas.microsoft.com/office/drawing/2014/main" id="{ABF406A1-8FCC-7ED8-7028-D757183D42BE}"/>
              </a:ext>
            </a:extLst>
          </p:cNvPr>
          <p:cNvCxnSpPr>
            <a:cxnSpLocks/>
            <a:stCxn id="123" idx="0"/>
          </p:cNvCxnSpPr>
          <p:nvPr/>
        </p:nvCxnSpPr>
        <p:spPr>
          <a:xfrm flipH="1" flipV="1">
            <a:off x="10343596" y="1280508"/>
            <a:ext cx="2615" cy="87014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73AF1426-D5B6-478B-FF66-D296B3B04088}"/>
              </a:ext>
            </a:extLst>
          </p:cNvPr>
          <p:cNvCxnSpPr>
            <a:cxnSpLocks/>
          </p:cNvCxnSpPr>
          <p:nvPr/>
        </p:nvCxnSpPr>
        <p:spPr>
          <a:xfrm flipH="1" flipV="1">
            <a:off x="11355290" y="1263446"/>
            <a:ext cx="2615" cy="87014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746E5D38-17F2-CAAE-5EA8-773DD63DC424}"/>
              </a:ext>
            </a:extLst>
          </p:cNvPr>
          <p:cNvSpPr txBox="1"/>
          <p:nvPr/>
        </p:nvSpPr>
        <p:spPr>
          <a:xfrm>
            <a:off x="10968852" y="2163357"/>
            <a:ext cx="827382"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sp>
        <p:nvSpPr>
          <p:cNvPr id="157" name="TextBox 156">
            <a:extLst>
              <a:ext uri="{FF2B5EF4-FFF2-40B4-BE49-F238E27FC236}">
                <a16:creationId xmlns:a16="http://schemas.microsoft.com/office/drawing/2014/main" id="{14EFE761-EB48-399A-7653-D614E3F5D4C7}"/>
              </a:ext>
            </a:extLst>
          </p:cNvPr>
          <p:cNvSpPr txBox="1"/>
          <p:nvPr/>
        </p:nvSpPr>
        <p:spPr>
          <a:xfrm>
            <a:off x="9941545" y="2163357"/>
            <a:ext cx="827382" cy="295594"/>
          </a:xfrm>
          <a:prstGeom prst="rect">
            <a:avLst/>
          </a:prstGeom>
          <a:noFill/>
        </p:spPr>
        <p:txBody>
          <a:bodyPr wrap="square">
            <a:spAutoFit/>
          </a:bodyPr>
          <a:lstStyle/>
          <a:p>
            <a:pPr algn="ctr"/>
            <a:r>
              <a:rPr lang="en-US" sz="1321" dirty="0">
                <a:latin typeface="Aptos Display" panose="020B0004020202020204" pitchFamily="34" charset="0"/>
              </a:rPr>
              <a:t>0</a:t>
            </a:r>
            <a:endParaRPr lang="en-PH" sz="1321" dirty="0"/>
          </a:p>
        </p:txBody>
      </p:sp>
      <p:sp>
        <p:nvSpPr>
          <p:cNvPr id="159" name="TextBox 158">
            <a:extLst>
              <a:ext uri="{FF2B5EF4-FFF2-40B4-BE49-F238E27FC236}">
                <a16:creationId xmlns:a16="http://schemas.microsoft.com/office/drawing/2014/main" id="{65BA1369-9F1E-1D22-2E9A-9A41BD08D99B}"/>
              </a:ext>
            </a:extLst>
          </p:cNvPr>
          <p:cNvSpPr txBox="1"/>
          <p:nvPr/>
        </p:nvSpPr>
        <p:spPr>
          <a:xfrm>
            <a:off x="8994529" y="2163810"/>
            <a:ext cx="692789"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-0.374</a:t>
            </a:r>
            <a:endParaRPr lang="en-PH" sz="1321" dirty="0">
              <a:solidFill>
                <a:srgbClr val="00B0F0"/>
              </a:solidFill>
            </a:endParaRPr>
          </a:p>
        </p:txBody>
      </p:sp>
      <p:sp>
        <p:nvSpPr>
          <p:cNvPr id="160" name="TextBox 159">
            <a:extLst>
              <a:ext uri="{FF2B5EF4-FFF2-40B4-BE49-F238E27FC236}">
                <a16:creationId xmlns:a16="http://schemas.microsoft.com/office/drawing/2014/main" id="{95941F1D-1B12-FFAD-C996-75AB5BDB9705}"/>
              </a:ext>
            </a:extLst>
          </p:cNvPr>
          <p:cNvSpPr txBox="1"/>
          <p:nvPr/>
        </p:nvSpPr>
        <p:spPr>
          <a:xfrm>
            <a:off x="8751387" y="2563517"/>
            <a:ext cx="1170627" cy="702115"/>
          </a:xfrm>
          <a:prstGeom prst="rect">
            <a:avLst/>
          </a:prstGeom>
          <a:noFill/>
        </p:spPr>
        <p:txBody>
          <a:bodyPr wrap="square">
            <a:spAutoFit/>
          </a:bodyPr>
          <a:lstStyle/>
          <a:p>
            <a:r>
              <a:rPr lang="en-US" sz="1321" dirty="0">
                <a:latin typeface="Aptos Display" panose="020B0004020202020204" pitchFamily="34" charset="0"/>
              </a:rPr>
              <a:t>The attaching </a:t>
            </a:r>
          </a:p>
          <a:p>
            <a:r>
              <a:rPr lang="en-US" sz="1321" dirty="0">
                <a:latin typeface="Aptos Display" panose="020B0004020202020204" pitchFamily="34" charset="0"/>
              </a:rPr>
              <a:t>bracket’s slots occupied</a:t>
            </a:r>
            <a:endParaRPr lang="en-PH" sz="1321" dirty="0"/>
          </a:p>
        </p:txBody>
      </p:sp>
      <p:cxnSp>
        <p:nvCxnSpPr>
          <p:cNvPr id="161" name="Straight Connector 160">
            <a:extLst>
              <a:ext uri="{FF2B5EF4-FFF2-40B4-BE49-F238E27FC236}">
                <a16:creationId xmlns:a16="http://schemas.microsoft.com/office/drawing/2014/main" id="{33BA07DB-B683-5E1B-6C4F-487C77675EED}"/>
              </a:ext>
            </a:extLst>
          </p:cNvPr>
          <p:cNvCxnSpPr>
            <a:cxnSpLocks/>
          </p:cNvCxnSpPr>
          <p:nvPr/>
        </p:nvCxnSpPr>
        <p:spPr>
          <a:xfrm flipV="1">
            <a:off x="9988465" y="2631925"/>
            <a:ext cx="0" cy="5806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8" name="TextBox 167">
                <a:extLst>
                  <a:ext uri="{FF2B5EF4-FFF2-40B4-BE49-F238E27FC236}">
                    <a16:creationId xmlns:a16="http://schemas.microsoft.com/office/drawing/2014/main" id="{60AF8A9A-B726-4FA4-4EB2-4221388DB50E}"/>
                  </a:ext>
                </a:extLst>
              </p:cNvPr>
              <p:cNvSpPr txBox="1"/>
              <p:nvPr/>
            </p:nvSpPr>
            <p:spPr>
              <a:xfrm>
                <a:off x="10069282" y="2592092"/>
                <a:ext cx="756936" cy="2955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latin typeface="Cambria Math" panose="02040503050406030204" pitchFamily="18" charset="0"/>
                        </a:rPr>
                        <m:t>[−0.374]</m:t>
                      </m:r>
                    </m:oMath>
                  </m:oMathPara>
                </a14:m>
                <a:endParaRPr lang="en-PH" sz="1321" dirty="0"/>
              </a:p>
            </p:txBody>
          </p:sp>
        </mc:Choice>
        <mc:Fallback>
          <p:sp>
            <p:nvSpPr>
              <p:cNvPr id="168" name="TextBox 167">
                <a:extLst>
                  <a:ext uri="{FF2B5EF4-FFF2-40B4-BE49-F238E27FC236}">
                    <a16:creationId xmlns:a16="http://schemas.microsoft.com/office/drawing/2014/main" id="{60AF8A9A-B726-4FA4-4EB2-4221388DB50E}"/>
                  </a:ext>
                </a:extLst>
              </p:cNvPr>
              <p:cNvSpPr txBox="1">
                <a:spLocks noRot="1" noChangeAspect="1" noMove="1" noResize="1" noEditPoints="1" noAdjustHandles="1" noChangeArrowheads="1" noChangeShapeType="1" noTextEdit="1"/>
              </p:cNvSpPr>
              <p:nvPr/>
            </p:nvSpPr>
            <p:spPr>
              <a:xfrm>
                <a:off x="10069282" y="2592092"/>
                <a:ext cx="756936" cy="295594"/>
              </a:xfrm>
              <a:prstGeom prst="rect">
                <a:avLst/>
              </a:prstGeom>
              <a:blipFill>
                <a:blip r:embed="rId6"/>
                <a:stretch>
                  <a:fillRect r="-9677" b="-8163"/>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1D5D8053-5344-89FC-DFB1-BAC94F0F63E8}"/>
                  </a:ext>
                </a:extLst>
              </p:cNvPr>
              <p:cNvSpPr txBox="1"/>
              <p:nvPr/>
            </p:nvSpPr>
            <p:spPr>
              <a:xfrm>
                <a:off x="10097857" y="2915028"/>
                <a:ext cx="756936" cy="2955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b="0" i="1" dirty="0" smtClean="0">
                          <a:latin typeface="Cambria Math" panose="02040503050406030204" pitchFamily="18" charset="0"/>
                        </a:rPr>
                        <m:t>𝑠𝑙𝑜𝑡</m:t>
                      </m:r>
                      <m:r>
                        <a:rPr lang="en-US" sz="1321" b="0" i="1" dirty="0" smtClean="0">
                          <a:latin typeface="Cambria Math" panose="02040503050406030204" pitchFamily="18" charset="0"/>
                        </a:rPr>
                        <m:t> 0</m:t>
                      </m:r>
                    </m:oMath>
                  </m:oMathPara>
                </a14:m>
                <a:endParaRPr lang="en-PH" sz="1321" dirty="0"/>
              </a:p>
            </p:txBody>
          </p:sp>
        </mc:Choice>
        <mc:Fallback>
          <p:sp>
            <p:nvSpPr>
              <p:cNvPr id="169" name="TextBox 168">
                <a:extLst>
                  <a:ext uri="{FF2B5EF4-FFF2-40B4-BE49-F238E27FC236}">
                    <a16:creationId xmlns:a16="http://schemas.microsoft.com/office/drawing/2014/main" id="{1D5D8053-5344-89FC-DFB1-BAC94F0F63E8}"/>
                  </a:ext>
                </a:extLst>
              </p:cNvPr>
              <p:cNvSpPr txBox="1">
                <a:spLocks noRot="1" noChangeAspect="1" noMove="1" noResize="1" noEditPoints="1" noAdjustHandles="1" noChangeArrowheads="1" noChangeShapeType="1" noTextEdit="1"/>
              </p:cNvSpPr>
              <p:nvPr/>
            </p:nvSpPr>
            <p:spPr>
              <a:xfrm>
                <a:off x="10097857" y="2915028"/>
                <a:ext cx="756936" cy="295594"/>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0" name="TextBox 169">
                <a:extLst>
                  <a:ext uri="{FF2B5EF4-FFF2-40B4-BE49-F238E27FC236}">
                    <a16:creationId xmlns:a16="http://schemas.microsoft.com/office/drawing/2014/main" id="{C652F744-B624-21EC-2D17-3F7C660DAB0A}"/>
                  </a:ext>
                </a:extLst>
              </p:cNvPr>
              <p:cNvSpPr txBox="1"/>
              <p:nvPr/>
            </p:nvSpPr>
            <p:spPr>
              <a:xfrm>
                <a:off x="10901837" y="3396113"/>
                <a:ext cx="2143787" cy="4780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b="0" i="1" dirty="0" smtClean="0">
                              <a:solidFill>
                                <a:srgbClr val="00B0F0"/>
                              </a:solidFill>
                              <a:latin typeface="Cambria Math" panose="02040503050406030204" pitchFamily="18" charset="0"/>
                            </a:rPr>
                            <m:t>−0.374+(−0.374)</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170" name="TextBox 169">
                <a:extLst>
                  <a:ext uri="{FF2B5EF4-FFF2-40B4-BE49-F238E27FC236}">
                    <a16:creationId xmlns:a16="http://schemas.microsoft.com/office/drawing/2014/main" id="{C652F744-B624-21EC-2D17-3F7C660DAB0A}"/>
                  </a:ext>
                </a:extLst>
              </p:cNvPr>
              <p:cNvSpPr txBox="1">
                <a:spLocks noRot="1" noChangeAspect="1" noMove="1" noResize="1" noEditPoints="1" noAdjustHandles="1" noChangeArrowheads="1" noChangeShapeType="1" noTextEdit="1"/>
              </p:cNvSpPr>
              <p:nvPr/>
            </p:nvSpPr>
            <p:spPr>
              <a:xfrm>
                <a:off x="10901837" y="3396113"/>
                <a:ext cx="2143787" cy="478016"/>
              </a:xfrm>
              <a:prstGeom prst="rect">
                <a:avLst/>
              </a:prstGeom>
              <a:blipFill>
                <a:blip r:embed="rId8"/>
                <a:stretch>
                  <a:fillRect b="-2532"/>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3" name="TextBox 172">
                <a:extLst>
                  <a:ext uri="{FF2B5EF4-FFF2-40B4-BE49-F238E27FC236}">
                    <a16:creationId xmlns:a16="http://schemas.microsoft.com/office/drawing/2014/main" id="{245D7699-3036-EF59-8C76-F244A4537996}"/>
                  </a:ext>
                </a:extLst>
              </p:cNvPr>
              <p:cNvSpPr txBox="1"/>
              <p:nvPr/>
            </p:nvSpPr>
            <p:spPr>
              <a:xfrm>
                <a:off x="8751387" y="3403633"/>
                <a:ext cx="2161280" cy="702115"/>
              </a:xfrm>
              <a:prstGeom prst="rect">
                <a:avLst/>
              </a:prstGeom>
              <a:noFill/>
            </p:spPr>
            <p:txBody>
              <a:bodyPr wrap="square">
                <a:spAutoFit/>
              </a:bodyPr>
              <a:lstStyle/>
              <a:p>
                <a:r>
                  <a:rPr lang="en-US" sz="1321" dirty="0">
                    <a:latin typeface="Aptos Display" panose="020B0004020202020204" pitchFamily="34" charset="0"/>
                  </a:rPr>
                  <a:t>The </a:t>
                </a:r>
                <a14:m>
                  <m:oMath xmlns:m="http://schemas.openxmlformats.org/officeDocument/2006/math">
                    <m:r>
                      <a:rPr lang="en-US" sz="1321" i="1" dirty="0" smtClean="0">
                        <a:solidFill>
                          <a:srgbClr val="00B0F0"/>
                        </a:solidFill>
                        <a:latin typeface="Cambria Math" panose="02040503050406030204" pitchFamily="18" charset="0"/>
                      </a:rPr>
                      <m:t>𝑠𝑀𝑖𝑛</m:t>
                    </m:r>
                  </m:oMath>
                </a14:m>
                <a:r>
                  <a:rPr lang="en-US" sz="1321" dirty="0">
                    <a:latin typeface="Aptos Display" panose="020B0004020202020204" pitchFamily="34" charset="0"/>
                  </a:rPr>
                  <a:t> or Slots Occupied Minimum is the array’s first or 0</a:t>
                </a:r>
                <a:r>
                  <a:rPr lang="en-US" sz="1321" baseline="30000" dirty="0">
                    <a:latin typeface="Aptos Display" panose="020B0004020202020204" pitchFamily="34" charset="0"/>
                  </a:rPr>
                  <a:t>th</a:t>
                </a:r>
                <a:r>
                  <a:rPr lang="en-US" sz="1321" dirty="0">
                    <a:latin typeface="Aptos Display" panose="020B0004020202020204" pitchFamily="34" charset="0"/>
                  </a:rPr>
                  <a:t> value.</a:t>
                </a:r>
                <a:endParaRPr lang="en-PH" sz="1321" dirty="0"/>
              </a:p>
            </p:txBody>
          </p:sp>
        </mc:Choice>
        <mc:Fallback>
          <p:sp>
            <p:nvSpPr>
              <p:cNvPr id="173" name="TextBox 172">
                <a:extLst>
                  <a:ext uri="{FF2B5EF4-FFF2-40B4-BE49-F238E27FC236}">
                    <a16:creationId xmlns:a16="http://schemas.microsoft.com/office/drawing/2014/main" id="{245D7699-3036-EF59-8C76-F244A4537996}"/>
                  </a:ext>
                </a:extLst>
              </p:cNvPr>
              <p:cNvSpPr txBox="1">
                <a:spLocks noRot="1" noChangeAspect="1" noMove="1" noResize="1" noEditPoints="1" noAdjustHandles="1" noChangeArrowheads="1" noChangeShapeType="1" noTextEdit="1"/>
              </p:cNvSpPr>
              <p:nvPr/>
            </p:nvSpPr>
            <p:spPr>
              <a:xfrm>
                <a:off x="8751387" y="3403633"/>
                <a:ext cx="2161280" cy="702115"/>
              </a:xfrm>
              <a:prstGeom prst="rect">
                <a:avLst/>
              </a:prstGeom>
              <a:blipFill>
                <a:blip r:embed="rId9"/>
                <a:stretch>
                  <a:fillRect l="-847" t="-862" r="-1977" b="-775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56700F8B-38A3-FB24-F166-8AD824C17D33}"/>
                  </a:ext>
                </a:extLst>
              </p:cNvPr>
              <p:cNvSpPr txBox="1"/>
              <p:nvPr/>
            </p:nvSpPr>
            <p:spPr>
              <a:xfrm>
                <a:off x="8751387" y="4170792"/>
                <a:ext cx="2161280" cy="702115"/>
              </a:xfrm>
              <a:prstGeom prst="rect">
                <a:avLst/>
              </a:prstGeom>
              <a:noFill/>
            </p:spPr>
            <p:txBody>
              <a:bodyPr wrap="square">
                <a:spAutoFit/>
              </a:bodyPr>
              <a:lstStyle/>
              <a:p>
                <a:r>
                  <a:rPr lang="en-US" sz="1321" dirty="0">
                    <a:latin typeface="Aptos Display" panose="020B0004020202020204" pitchFamily="34" charset="0"/>
                  </a:rPr>
                  <a:t>The </a:t>
                </a:r>
                <a14:m>
                  <m:oMath xmlns:m="http://schemas.openxmlformats.org/officeDocument/2006/math">
                    <m:r>
                      <a:rPr lang="en-US" sz="1321" i="1" dirty="0" smtClean="0">
                        <a:solidFill>
                          <a:srgbClr val="00B0F0"/>
                        </a:solidFill>
                        <a:latin typeface="Cambria Math" panose="02040503050406030204" pitchFamily="18" charset="0"/>
                      </a:rPr>
                      <m:t>𝑠</m:t>
                    </m:r>
                    <m:r>
                      <a:rPr lang="en-US" sz="1321" b="0" i="1" dirty="0" smtClean="0">
                        <a:solidFill>
                          <a:srgbClr val="00B0F0"/>
                        </a:solidFill>
                        <a:latin typeface="Cambria Math" panose="02040503050406030204" pitchFamily="18" charset="0"/>
                      </a:rPr>
                      <m:t>𝑀𝑎𝑥</m:t>
                    </m:r>
                  </m:oMath>
                </a14:m>
                <a:r>
                  <a:rPr lang="en-US" sz="1321" dirty="0">
                    <a:latin typeface="Aptos Display" panose="020B0004020202020204" pitchFamily="34" charset="0"/>
                  </a:rPr>
                  <a:t> or Slots Occupied Minimum is the array’s final or n</a:t>
                </a:r>
                <a:r>
                  <a:rPr lang="en-US" sz="1321" baseline="30000" dirty="0">
                    <a:latin typeface="Aptos Display" panose="020B0004020202020204" pitchFamily="34" charset="0"/>
                  </a:rPr>
                  <a:t>th</a:t>
                </a:r>
                <a:r>
                  <a:rPr lang="en-US" sz="1321" dirty="0">
                    <a:latin typeface="Aptos Display" panose="020B0004020202020204" pitchFamily="34" charset="0"/>
                  </a:rPr>
                  <a:t> value.</a:t>
                </a:r>
                <a:endParaRPr lang="en-PH" sz="1321" dirty="0"/>
              </a:p>
            </p:txBody>
          </p:sp>
        </mc:Choice>
        <mc:Fallback>
          <p:sp>
            <p:nvSpPr>
              <p:cNvPr id="174" name="TextBox 173">
                <a:extLst>
                  <a:ext uri="{FF2B5EF4-FFF2-40B4-BE49-F238E27FC236}">
                    <a16:creationId xmlns:a16="http://schemas.microsoft.com/office/drawing/2014/main" id="{56700F8B-38A3-FB24-F166-8AD824C17D33}"/>
                  </a:ext>
                </a:extLst>
              </p:cNvPr>
              <p:cNvSpPr txBox="1">
                <a:spLocks noRot="1" noChangeAspect="1" noMove="1" noResize="1" noEditPoints="1" noAdjustHandles="1" noChangeArrowheads="1" noChangeShapeType="1" noTextEdit="1"/>
              </p:cNvSpPr>
              <p:nvPr/>
            </p:nvSpPr>
            <p:spPr>
              <a:xfrm>
                <a:off x="8751387" y="4170792"/>
                <a:ext cx="2161280" cy="702115"/>
              </a:xfrm>
              <a:prstGeom prst="rect">
                <a:avLst/>
              </a:prstGeom>
              <a:blipFill>
                <a:blip r:embed="rId10"/>
                <a:stretch>
                  <a:fillRect l="-847" t="-870" b="-869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DEDF73FA-E310-902F-840B-4A1C4452082C}"/>
                  </a:ext>
                </a:extLst>
              </p:cNvPr>
              <p:cNvSpPr txBox="1"/>
              <p:nvPr/>
            </p:nvSpPr>
            <p:spPr>
              <a:xfrm>
                <a:off x="10911907" y="3939272"/>
                <a:ext cx="2143787" cy="4780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b="0" i="1" dirty="0" smtClean="0">
                              <a:solidFill>
                                <a:srgbClr val="00B0F0"/>
                              </a:solidFill>
                              <a:latin typeface="Cambria Math" panose="02040503050406030204" pitchFamily="18" charset="0"/>
                            </a:rPr>
                            <m:t>−0.561</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175" name="TextBox 174">
                <a:extLst>
                  <a:ext uri="{FF2B5EF4-FFF2-40B4-BE49-F238E27FC236}">
                    <a16:creationId xmlns:a16="http://schemas.microsoft.com/office/drawing/2014/main" id="{DEDF73FA-E310-902F-840B-4A1C4452082C}"/>
                  </a:ext>
                </a:extLst>
              </p:cNvPr>
              <p:cNvSpPr txBox="1">
                <a:spLocks noRot="1" noChangeAspect="1" noMove="1" noResize="1" noEditPoints="1" noAdjustHandles="1" noChangeArrowheads="1" noChangeShapeType="1" noTextEdit="1"/>
              </p:cNvSpPr>
              <p:nvPr/>
            </p:nvSpPr>
            <p:spPr>
              <a:xfrm>
                <a:off x="10911907" y="3939272"/>
                <a:ext cx="2143787" cy="478016"/>
              </a:xfrm>
              <a:prstGeom prst="rect">
                <a:avLst/>
              </a:prstGeom>
              <a:blipFill>
                <a:blip r:embed="rId11"/>
                <a:stretch>
                  <a:fillRect b="-2532"/>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C5AF8539-ACE4-0ABB-D005-15A020F148BA}"/>
                  </a:ext>
                </a:extLst>
              </p:cNvPr>
              <p:cNvSpPr txBox="1"/>
              <p:nvPr/>
            </p:nvSpPr>
            <p:spPr>
              <a:xfrm>
                <a:off x="10854794" y="4507502"/>
                <a:ext cx="2200114" cy="2955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=−0.374</m:t>
                      </m:r>
                    </m:oMath>
                  </m:oMathPara>
                </a14:m>
                <a:endParaRPr lang="en-PH" sz="1321" i="1" dirty="0">
                  <a:solidFill>
                    <a:srgbClr val="00B0F0"/>
                  </a:solidFill>
                </a:endParaRPr>
              </a:p>
            </p:txBody>
          </p:sp>
        </mc:Choice>
        <mc:Fallback>
          <p:sp>
            <p:nvSpPr>
              <p:cNvPr id="176" name="TextBox 175">
                <a:extLst>
                  <a:ext uri="{FF2B5EF4-FFF2-40B4-BE49-F238E27FC236}">
                    <a16:creationId xmlns:a16="http://schemas.microsoft.com/office/drawing/2014/main" id="{C5AF8539-ACE4-0ABB-D005-15A020F148BA}"/>
                  </a:ext>
                </a:extLst>
              </p:cNvPr>
              <p:cNvSpPr txBox="1">
                <a:spLocks noRot="1" noChangeAspect="1" noMove="1" noResize="1" noEditPoints="1" noAdjustHandles="1" noChangeArrowheads="1" noChangeShapeType="1" noTextEdit="1"/>
              </p:cNvSpPr>
              <p:nvPr/>
            </p:nvSpPr>
            <p:spPr>
              <a:xfrm>
                <a:off x="10854794" y="4507502"/>
                <a:ext cx="2200114" cy="295594"/>
              </a:xfrm>
              <a:prstGeom prst="rect">
                <a:avLst/>
              </a:prstGeom>
              <a:blipFill>
                <a:blip r:embed="rId12"/>
                <a:stretch>
                  <a:fillRect/>
                </a:stretch>
              </a:blipFill>
            </p:spPr>
            <p:txBody>
              <a:bodyPr/>
              <a:lstStyle/>
              <a:p>
                <a:r>
                  <a:rPr lang="en-PH">
                    <a:noFill/>
                  </a:rPr>
                  <a:t> </a:t>
                </a:r>
              </a:p>
            </p:txBody>
          </p:sp>
        </mc:Fallback>
      </mc:AlternateContent>
      <p:sp>
        <p:nvSpPr>
          <p:cNvPr id="177" name="Rectangle 176">
            <a:extLst>
              <a:ext uri="{FF2B5EF4-FFF2-40B4-BE49-F238E27FC236}">
                <a16:creationId xmlns:a16="http://schemas.microsoft.com/office/drawing/2014/main" id="{EBCE33E6-8B64-EC3F-EB2F-44D0D3D85E4F}"/>
              </a:ext>
            </a:extLst>
          </p:cNvPr>
          <p:cNvSpPr/>
          <p:nvPr/>
        </p:nvSpPr>
        <p:spPr>
          <a:xfrm>
            <a:off x="10994763" y="4452649"/>
            <a:ext cx="1957934" cy="40559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78" name="Rectangle 177">
            <a:extLst>
              <a:ext uri="{FF2B5EF4-FFF2-40B4-BE49-F238E27FC236}">
                <a16:creationId xmlns:a16="http://schemas.microsoft.com/office/drawing/2014/main" id="{8B1663FF-ECFD-394D-0B1B-5C346AC48ED5}"/>
              </a:ext>
            </a:extLst>
          </p:cNvPr>
          <p:cNvSpPr/>
          <p:nvPr/>
        </p:nvSpPr>
        <p:spPr>
          <a:xfrm>
            <a:off x="8751387" y="4967382"/>
            <a:ext cx="4201310" cy="322047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84" name="Rectangle 183">
            <a:extLst>
              <a:ext uri="{FF2B5EF4-FFF2-40B4-BE49-F238E27FC236}">
                <a16:creationId xmlns:a16="http://schemas.microsoft.com/office/drawing/2014/main" id="{FC582A53-679E-9EBF-454C-675539AFA8B7}"/>
              </a:ext>
            </a:extLst>
          </p:cNvPr>
          <p:cNvSpPr/>
          <p:nvPr/>
        </p:nvSpPr>
        <p:spPr>
          <a:xfrm>
            <a:off x="8855503" y="5083237"/>
            <a:ext cx="3978408" cy="5172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Order of Bracket Offsetting</a:t>
            </a:r>
            <a:endParaRPr lang="en-PH" sz="2641" dirty="0">
              <a:solidFill>
                <a:srgbClr val="00B0F0"/>
              </a:solidFill>
              <a:latin typeface="Aptos Display" panose="020B0004020202020204" pitchFamily="34" charset="0"/>
            </a:endParaRPr>
          </a:p>
        </p:txBody>
      </p:sp>
      <p:sp>
        <p:nvSpPr>
          <p:cNvPr id="195" name="Rectangle 194">
            <a:extLst>
              <a:ext uri="{FF2B5EF4-FFF2-40B4-BE49-F238E27FC236}">
                <a16:creationId xmlns:a16="http://schemas.microsoft.com/office/drawing/2014/main" id="{AE12CDAB-5476-DDE8-99DC-6EB0A1B7B8F3}"/>
              </a:ext>
            </a:extLst>
          </p:cNvPr>
          <p:cNvSpPr/>
          <p:nvPr/>
        </p:nvSpPr>
        <p:spPr>
          <a:xfrm>
            <a:off x="8847883" y="5688966"/>
            <a:ext cx="3986028" cy="115479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9" name="TextBox 198">
            <a:extLst>
              <a:ext uri="{FF2B5EF4-FFF2-40B4-BE49-F238E27FC236}">
                <a16:creationId xmlns:a16="http://schemas.microsoft.com/office/drawing/2014/main" id="{6525F03C-71A0-6A19-0331-CBFE1C24F8B9}"/>
              </a:ext>
            </a:extLst>
          </p:cNvPr>
          <p:cNvSpPr txBox="1"/>
          <p:nvPr/>
        </p:nvSpPr>
        <p:spPr>
          <a:xfrm>
            <a:off x="10656669" y="5933881"/>
            <a:ext cx="1959763" cy="702115"/>
          </a:xfrm>
          <a:prstGeom prst="rect">
            <a:avLst/>
          </a:prstGeom>
          <a:noFill/>
        </p:spPr>
        <p:txBody>
          <a:bodyPr wrap="square">
            <a:spAutoFit/>
          </a:bodyPr>
          <a:lstStyle/>
          <a:p>
            <a:r>
              <a:rPr lang="en-US" sz="1321" dirty="0">
                <a:latin typeface="Aptos Display" panose="020B0004020202020204" pitchFamily="34" charset="0"/>
              </a:rPr>
              <a:t>The current bracket is moved at the center of the attaching bracket.</a:t>
            </a:r>
            <a:endParaRPr lang="en-PH" sz="1321" dirty="0"/>
          </a:p>
        </p:txBody>
      </p:sp>
      <p:grpSp>
        <p:nvGrpSpPr>
          <p:cNvPr id="203" name="Group 202">
            <a:extLst>
              <a:ext uri="{FF2B5EF4-FFF2-40B4-BE49-F238E27FC236}">
                <a16:creationId xmlns:a16="http://schemas.microsoft.com/office/drawing/2014/main" id="{BE385F17-6828-1333-46F4-F117850AD7A7}"/>
              </a:ext>
            </a:extLst>
          </p:cNvPr>
          <p:cNvGrpSpPr/>
          <p:nvPr/>
        </p:nvGrpSpPr>
        <p:grpSpPr>
          <a:xfrm>
            <a:off x="9022638" y="5797210"/>
            <a:ext cx="1488525" cy="935423"/>
            <a:chOff x="8813715" y="5785401"/>
            <a:chExt cx="1739462" cy="1093117"/>
          </a:xfrm>
        </p:grpSpPr>
        <p:grpSp>
          <p:nvGrpSpPr>
            <p:cNvPr id="179" name="Group 178">
              <a:extLst>
                <a:ext uri="{FF2B5EF4-FFF2-40B4-BE49-F238E27FC236}">
                  <a16:creationId xmlns:a16="http://schemas.microsoft.com/office/drawing/2014/main" id="{698D5CAC-DA49-574D-BD04-51CC9A7FF088}"/>
                </a:ext>
              </a:extLst>
            </p:cNvPr>
            <p:cNvGrpSpPr/>
            <p:nvPr/>
          </p:nvGrpSpPr>
          <p:grpSpPr>
            <a:xfrm>
              <a:off x="8813715" y="6361301"/>
              <a:ext cx="1739462" cy="517217"/>
              <a:chOff x="171087" y="879907"/>
              <a:chExt cx="1761854" cy="523875"/>
            </a:xfrm>
          </p:grpSpPr>
          <p:sp>
            <p:nvSpPr>
              <p:cNvPr id="180" name="Flowchart: Terminator 179">
                <a:extLst>
                  <a:ext uri="{FF2B5EF4-FFF2-40B4-BE49-F238E27FC236}">
                    <a16:creationId xmlns:a16="http://schemas.microsoft.com/office/drawing/2014/main" id="{47107C0D-793A-EA78-E686-D22B90402D20}"/>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81" name="Oval 180">
                <a:extLst>
                  <a:ext uri="{FF2B5EF4-FFF2-40B4-BE49-F238E27FC236}">
                    <a16:creationId xmlns:a16="http://schemas.microsoft.com/office/drawing/2014/main" id="{9C39EE89-A041-F95B-D71C-5D4E45B3107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82" name="Oval 181">
                <a:extLst>
                  <a:ext uri="{FF2B5EF4-FFF2-40B4-BE49-F238E27FC236}">
                    <a16:creationId xmlns:a16="http://schemas.microsoft.com/office/drawing/2014/main" id="{A05EB8E0-EC5A-C3B8-239F-0B6FEECAFE0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83" name="Oval 182">
                <a:extLst>
                  <a:ext uri="{FF2B5EF4-FFF2-40B4-BE49-F238E27FC236}">
                    <a16:creationId xmlns:a16="http://schemas.microsoft.com/office/drawing/2014/main" id="{31F53142-4AB4-D0B9-948E-B20882BDC9C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192" name="Group 191">
              <a:extLst>
                <a:ext uri="{FF2B5EF4-FFF2-40B4-BE49-F238E27FC236}">
                  <a16:creationId xmlns:a16="http://schemas.microsoft.com/office/drawing/2014/main" id="{7A9A1557-B689-548B-F287-49D226CA7EB2}"/>
                </a:ext>
              </a:extLst>
            </p:cNvPr>
            <p:cNvGrpSpPr/>
            <p:nvPr/>
          </p:nvGrpSpPr>
          <p:grpSpPr>
            <a:xfrm>
              <a:off x="9416574" y="5785401"/>
              <a:ext cx="533744" cy="533744"/>
              <a:chOff x="8821815" y="1282491"/>
              <a:chExt cx="879734" cy="879734"/>
            </a:xfrm>
          </p:grpSpPr>
          <p:sp>
            <p:nvSpPr>
              <p:cNvPr id="193" name="Oval 192">
                <a:extLst>
                  <a:ext uri="{FF2B5EF4-FFF2-40B4-BE49-F238E27FC236}">
                    <a16:creationId xmlns:a16="http://schemas.microsoft.com/office/drawing/2014/main" id="{A90FC522-1039-1C03-B548-B635C40DFEAB}"/>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dirty="0"/>
              </a:p>
            </p:txBody>
          </p:sp>
          <p:sp>
            <p:nvSpPr>
              <p:cNvPr id="194" name="Oval 193">
                <a:extLst>
                  <a:ext uri="{FF2B5EF4-FFF2-40B4-BE49-F238E27FC236}">
                    <a16:creationId xmlns:a16="http://schemas.microsoft.com/office/drawing/2014/main" id="{B2553819-E0BA-37B8-7901-B8FF21CFA890}"/>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196" name="Straight Connector 195">
              <a:extLst>
                <a:ext uri="{FF2B5EF4-FFF2-40B4-BE49-F238E27FC236}">
                  <a16:creationId xmlns:a16="http://schemas.microsoft.com/office/drawing/2014/main" id="{F6E585A9-B467-E63D-B09D-F25741796B49}"/>
                </a:ext>
              </a:extLst>
            </p:cNvPr>
            <p:cNvCxnSpPr>
              <a:cxnSpLocks/>
              <a:stCxn id="180" idx="0"/>
              <a:endCxn id="194" idx="4"/>
            </p:cNvCxnSpPr>
            <p:nvPr/>
          </p:nvCxnSpPr>
          <p:spPr>
            <a:xfrm flipV="1">
              <a:off x="9683446" y="5785401"/>
              <a:ext cx="0" cy="10931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83D7562D-5BF2-B36E-3F9E-543E973C1538}"/>
                </a:ext>
              </a:extLst>
            </p:cNvPr>
            <p:cNvCxnSpPr>
              <a:cxnSpLocks/>
            </p:cNvCxnSpPr>
            <p:nvPr/>
          </p:nvCxnSpPr>
          <p:spPr>
            <a:xfrm flipV="1">
              <a:off x="9076750" y="5800077"/>
              <a:ext cx="0" cy="107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grpSp>
      <p:sp>
        <p:nvSpPr>
          <p:cNvPr id="202" name="Rectangle 201">
            <a:extLst>
              <a:ext uri="{FF2B5EF4-FFF2-40B4-BE49-F238E27FC236}">
                <a16:creationId xmlns:a16="http://schemas.microsoft.com/office/drawing/2014/main" id="{DCEEEE02-249A-4E8B-6F76-F91BF2ABD4AE}"/>
              </a:ext>
            </a:extLst>
          </p:cNvPr>
          <p:cNvSpPr/>
          <p:nvPr/>
        </p:nvSpPr>
        <p:spPr>
          <a:xfrm>
            <a:off x="8859028" y="6938237"/>
            <a:ext cx="3986028" cy="115479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205" name="Group 204">
            <a:extLst>
              <a:ext uri="{FF2B5EF4-FFF2-40B4-BE49-F238E27FC236}">
                <a16:creationId xmlns:a16="http://schemas.microsoft.com/office/drawing/2014/main" id="{779A85CD-B8E5-CEEC-C3D2-406C62619FE3}"/>
              </a:ext>
            </a:extLst>
          </p:cNvPr>
          <p:cNvGrpSpPr/>
          <p:nvPr/>
        </p:nvGrpSpPr>
        <p:grpSpPr>
          <a:xfrm>
            <a:off x="9022638" y="7563815"/>
            <a:ext cx="1488525" cy="442603"/>
            <a:chOff x="171087" y="879907"/>
            <a:chExt cx="1761854" cy="523875"/>
          </a:xfrm>
        </p:grpSpPr>
        <p:sp>
          <p:nvSpPr>
            <p:cNvPr id="211" name="Flowchart: Terminator 210">
              <a:extLst>
                <a:ext uri="{FF2B5EF4-FFF2-40B4-BE49-F238E27FC236}">
                  <a16:creationId xmlns:a16="http://schemas.microsoft.com/office/drawing/2014/main" id="{457B6E17-D730-8531-61B4-47C43C5D900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12" name="Oval 211">
              <a:extLst>
                <a:ext uri="{FF2B5EF4-FFF2-40B4-BE49-F238E27FC236}">
                  <a16:creationId xmlns:a16="http://schemas.microsoft.com/office/drawing/2014/main" id="{1F81EEB3-B596-2FF0-DF5F-31FE48581C9B}"/>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13" name="Oval 212">
              <a:extLst>
                <a:ext uri="{FF2B5EF4-FFF2-40B4-BE49-F238E27FC236}">
                  <a16:creationId xmlns:a16="http://schemas.microsoft.com/office/drawing/2014/main" id="{59C76B88-6DEE-939D-DEC2-95E178B65B9E}"/>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14" name="Oval 213">
              <a:extLst>
                <a:ext uri="{FF2B5EF4-FFF2-40B4-BE49-F238E27FC236}">
                  <a16:creationId xmlns:a16="http://schemas.microsoft.com/office/drawing/2014/main" id="{F7601D38-45A0-2CAF-25B2-9E6BA89CF1A6}"/>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206" name="Group 205">
            <a:extLst>
              <a:ext uri="{FF2B5EF4-FFF2-40B4-BE49-F238E27FC236}">
                <a16:creationId xmlns:a16="http://schemas.microsoft.com/office/drawing/2014/main" id="{A761E2CA-8650-0FA4-4C3C-35384CD78A64}"/>
              </a:ext>
            </a:extLst>
          </p:cNvPr>
          <p:cNvGrpSpPr/>
          <p:nvPr/>
        </p:nvGrpSpPr>
        <p:grpSpPr>
          <a:xfrm>
            <a:off x="9011393" y="7069575"/>
            <a:ext cx="456745" cy="456746"/>
            <a:chOff x="8821815" y="1282491"/>
            <a:chExt cx="879734" cy="879734"/>
          </a:xfrm>
        </p:grpSpPr>
        <p:sp>
          <p:nvSpPr>
            <p:cNvPr id="209" name="Oval 208">
              <a:extLst>
                <a:ext uri="{FF2B5EF4-FFF2-40B4-BE49-F238E27FC236}">
                  <a16:creationId xmlns:a16="http://schemas.microsoft.com/office/drawing/2014/main" id="{1003E595-6E92-C925-15E1-969A1390B3ED}"/>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dirty="0"/>
            </a:p>
          </p:txBody>
        </p:sp>
        <p:sp>
          <p:nvSpPr>
            <p:cNvPr id="210" name="Oval 209">
              <a:extLst>
                <a:ext uri="{FF2B5EF4-FFF2-40B4-BE49-F238E27FC236}">
                  <a16:creationId xmlns:a16="http://schemas.microsoft.com/office/drawing/2014/main" id="{0C8C5471-AD7C-762C-56FE-0CA306C7F9BA}"/>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207" name="Straight Connector 206">
            <a:extLst>
              <a:ext uri="{FF2B5EF4-FFF2-40B4-BE49-F238E27FC236}">
                <a16:creationId xmlns:a16="http://schemas.microsoft.com/office/drawing/2014/main" id="{BC9D0CE8-E221-F817-5237-76122DAFF06F}"/>
              </a:ext>
            </a:extLst>
          </p:cNvPr>
          <p:cNvCxnSpPr>
            <a:cxnSpLocks/>
            <a:stCxn id="211" idx="0"/>
          </p:cNvCxnSpPr>
          <p:nvPr/>
        </p:nvCxnSpPr>
        <p:spPr>
          <a:xfrm flipV="1">
            <a:off x="9766900" y="7047388"/>
            <a:ext cx="0" cy="9590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1639B02-F948-C120-06F6-EF443210784B}"/>
              </a:ext>
            </a:extLst>
          </p:cNvPr>
          <p:cNvCxnSpPr>
            <a:cxnSpLocks/>
          </p:cNvCxnSpPr>
          <p:nvPr/>
        </p:nvCxnSpPr>
        <p:spPr>
          <a:xfrm flipV="1">
            <a:off x="9247727" y="7083554"/>
            <a:ext cx="0" cy="92286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DA67A2CF-B3D9-76C4-9706-15CF7DF948F5}"/>
              </a:ext>
            </a:extLst>
          </p:cNvPr>
          <p:cNvSpPr txBox="1"/>
          <p:nvPr/>
        </p:nvSpPr>
        <p:spPr>
          <a:xfrm>
            <a:off x="10676005" y="7073634"/>
            <a:ext cx="1959763" cy="905376"/>
          </a:xfrm>
          <a:prstGeom prst="rect">
            <a:avLst/>
          </a:prstGeom>
          <a:noFill/>
        </p:spPr>
        <p:txBody>
          <a:bodyPr wrap="square">
            <a:spAutoFit/>
          </a:bodyPr>
          <a:lstStyle/>
          <a:p>
            <a:r>
              <a:rPr lang="en-US" sz="1321" dirty="0">
                <a:latin typeface="Aptos Display" panose="020B0004020202020204" pitchFamily="34" charset="0"/>
              </a:rPr>
              <a:t>The current bracket is moved at the proper slot of the attaching bracket by the offset calculated.</a:t>
            </a:r>
            <a:endParaRPr lang="en-PH" sz="1321" dirty="0"/>
          </a:p>
        </p:txBody>
      </p:sp>
      <p:sp>
        <p:nvSpPr>
          <p:cNvPr id="217" name="Rectangle 216">
            <a:extLst>
              <a:ext uri="{FF2B5EF4-FFF2-40B4-BE49-F238E27FC236}">
                <a16:creationId xmlns:a16="http://schemas.microsoft.com/office/drawing/2014/main" id="{BCDB9F0F-501B-867E-3BEE-1DB209C16FDE}"/>
              </a:ext>
            </a:extLst>
          </p:cNvPr>
          <p:cNvSpPr/>
          <p:nvPr/>
        </p:nvSpPr>
        <p:spPr>
          <a:xfrm>
            <a:off x="13342791" y="168702"/>
            <a:ext cx="4395186" cy="809899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218" name="Group 217">
            <a:extLst>
              <a:ext uri="{FF2B5EF4-FFF2-40B4-BE49-F238E27FC236}">
                <a16:creationId xmlns:a16="http://schemas.microsoft.com/office/drawing/2014/main" id="{4107CBAD-88DC-4048-1A30-72BA2BF78B15}"/>
              </a:ext>
            </a:extLst>
          </p:cNvPr>
          <p:cNvGrpSpPr/>
          <p:nvPr/>
        </p:nvGrpSpPr>
        <p:grpSpPr>
          <a:xfrm>
            <a:off x="13569419" y="1280508"/>
            <a:ext cx="2926413" cy="870149"/>
            <a:chOff x="171087" y="879907"/>
            <a:chExt cx="1761854" cy="523875"/>
          </a:xfrm>
        </p:grpSpPr>
        <p:sp>
          <p:nvSpPr>
            <p:cNvPr id="219" name="Flowchart: Terminator 218">
              <a:extLst>
                <a:ext uri="{FF2B5EF4-FFF2-40B4-BE49-F238E27FC236}">
                  <a16:creationId xmlns:a16="http://schemas.microsoft.com/office/drawing/2014/main" id="{65EE4E7F-E3BD-08EB-44B0-4061276EA85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20" name="Oval 219">
              <a:extLst>
                <a:ext uri="{FF2B5EF4-FFF2-40B4-BE49-F238E27FC236}">
                  <a16:creationId xmlns:a16="http://schemas.microsoft.com/office/drawing/2014/main" id="{FAF0ADB7-067C-4A2C-CA00-EED23F0192E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21" name="Oval 220">
              <a:extLst>
                <a:ext uri="{FF2B5EF4-FFF2-40B4-BE49-F238E27FC236}">
                  <a16:creationId xmlns:a16="http://schemas.microsoft.com/office/drawing/2014/main" id="{85C1D956-5256-662E-6A68-E44902267173}"/>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22" name="Oval 221">
              <a:extLst>
                <a:ext uri="{FF2B5EF4-FFF2-40B4-BE49-F238E27FC236}">
                  <a16:creationId xmlns:a16="http://schemas.microsoft.com/office/drawing/2014/main" id="{3D11FED3-8D61-3D2B-A3B2-C065B3E542B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226" name="Straight Connector 225">
            <a:extLst>
              <a:ext uri="{FF2B5EF4-FFF2-40B4-BE49-F238E27FC236}">
                <a16:creationId xmlns:a16="http://schemas.microsoft.com/office/drawing/2014/main" id="{26EFA5AF-608B-8CD7-5F55-27560510C97F}"/>
              </a:ext>
            </a:extLst>
          </p:cNvPr>
          <p:cNvCxnSpPr>
            <a:cxnSpLocks/>
          </p:cNvCxnSpPr>
          <p:nvPr/>
        </p:nvCxnSpPr>
        <p:spPr>
          <a:xfrm flipV="1">
            <a:off x="14018312" y="323584"/>
            <a:ext cx="0" cy="182707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27" name="TextBox 226">
            <a:extLst>
              <a:ext uri="{FF2B5EF4-FFF2-40B4-BE49-F238E27FC236}">
                <a16:creationId xmlns:a16="http://schemas.microsoft.com/office/drawing/2014/main" id="{4210CDA5-0E05-E37A-AC0F-928384A8C229}"/>
              </a:ext>
            </a:extLst>
          </p:cNvPr>
          <p:cNvSpPr txBox="1"/>
          <p:nvPr/>
        </p:nvSpPr>
        <p:spPr>
          <a:xfrm>
            <a:off x="15588251" y="506617"/>
            <a:ext cx="1169376" cy="498855"/>
          </a:xfrm>
          <a:prstGeom prst="rect">
            <a:avLst/>
          </a:prstGeom>
          <a:noFill/>
        </p:spPr>
        <p:txBody>
          <a:bodyPr wrap="square">
            <a:spAutoFit/>
          </a:bodyPr>
          <a:lstStyle/>
          <a:p>
            <a:r>
              <a:rPr lang="en-US" sz="1321" dirty="0">
                <a:solidFill>
                  <a:srgbClr val="00B0F0"/>
                </a:solidFill>
                <a:latin typeface="Aptos Display" panose="020B0004020202020204" pitchFamily="34" charset="0"/>
              </a:rPr>
              <a:t>The current </a:t>
            </a:r>
          </a:p>
          <a:p>
            <a:r>
              <a:rPr lang="en-US" sz="1321" dirty="0">
                <a:solidFill>
                  <a:srgbClr val="00B0F0"/>
                </a:solidFill>
                <a:latin typeface="Aptos Display" panose="020B0004020202020204" pitchFamily="34" charset="0"/>
              </a:rPr>
              <a:t>bracket. </a:t>
            </a:r>
            <a:endParaRPr lang="en-PH" sz="1321" dirty="0">
              <a:solidFill>
                <a:srgbClr val="00B0F0"/>
              </a:solidFill>
            </a:endParaRPr>
          </a:p>
        </p:txBody>
      </p:sp>
      <p:sp>
        <p:nvSpPr>
          <p:cNvPr id="228" name="TextBox 227">
            <a:extLst>
              <a:ext uri="{FF2B5EF4-FFF2-40B4-BE49-F238E27FC236}">
                <a16:creationId xmlns:a16="http://schemas.microsoft.com/office/drawing/2014/main" id="{953BA578-1728-CA25-29DA-8046E544C1A5}"/>
              </a:ext>
            </a:extLst>
          </p:cNvPr>
          <p:cNvSpPr txBox="1"/>
          <p:nvPr/>
        </p:nvSpPr>
        <p:spPr>
          <a:xfrm>
            <a:off x="16495832" y="1459795"/>
            <a:ext cx="1170627" cy="498855"/>
          </a:xfrm>
          <a:prstGeom prst="rect">
            <a:avLst/>
          </a:prstGeom>
          <a:noFill/>
        </p:spPr>
        <p:txBody>
          <a:bodyPr wrap="square">
            <a:spAutoFit/>
          </a:bodyPr>
          <a:lstStyle/>
          <a:p>
            <a:r>
              <a:rPr lang="en-US" sz="1321" dirty="0">
                <a:latin typeface="Aptos Display" panose="020B0004020202020204" pitchFamily="34" charset="0"/>
              </a:rPr>
              <a:t>The attaching </a:t>
            </a:r>
          </a:p>
          <a:p>
            <a:r>
              <a:rPr lang="en-US" sz="1321" dirty="0">
                <a:latin typeface="Aptos Display" panose="020B0004020202020204" pitchFamily="34" charset="0"/>
              </a:rPr>
              <a:t>bracket. </a:t>
            </a:r>
            <a:endParaRPr lang="en-PH" sz="1321" dirty="0"/>
          </a:p>
        </p:txBody>
      </p:sp>
      <p:cxnSp>
        <p:nvCxnSpPr>
          <p:cNvPr id="232" name="Straight Connector 231">
            <a:extLst>
              <a:ext uri="{FF2B5EF4-FFF2-40B4-BE49-F238E27FC236}">
                <a16:creationId xmlns:a16="http://schemas.microsoft.com/office/drawing/2014/main" id="{3B66E5AD-9F5D-B664-5E65-9E2EC14CF4EC}"/>
              </a:ext>
            </a:extLst>
          </p:cNvPr>
          <p:cNvCxnSpPr>
            <a:cxnSpLocks/>
            <a:stCxn id="219" idx="0"/>
          </p:cNvCxnSpPr>
          <p:nvPr/>
        </p:nvCxnSpPr>
        <p:spPr>
          <a:xfrm flipV="1">
            <a:off x="15032625" y="307092"/>
            <a:ext cx="0" cy="1843565"/>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2BC8EC7E-320C-5242-D58D-FDCA31D6C6B6}"/>
              </a:ext>
            </a:extLst>
          </p:cNvPr>
          <p:cNvCxnSpPr>
            <a:cxnSpLocks/>
          </p:cNvCxnSpPr>
          <p:nvPr/>
        </p:nvCxnSpPr>
        <p:spPr>
          <a:xfrm flipH="1" flipV="1">
            <a:off x="16041704" y="1263446"/>
            <a:ext cx="2615" cy="87014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4" name="TextBox 233">
            <a:extLst>
              <a:ext uri="{FF2B5EF4-FFF2-40B4-BE49-F238E27FC236}">
                <a16:creationId xmlns:a16="http://schemas.microsoft.com/office/drawing/2014/main" id="{ED00E6F9-7161-72D0-B7B0-EF9EEFEE00D1}"/>
              </a:ext>
            </a:extLst>
          </p:cNvPr>
          <p:cNvSpPr txBox="1"/>
          <p:nvPr/>
        </p:nvSpPr>
        <p:spPr>
          <a:xfrm>
            <a:off x="15655266" y="2163357"/>
            <a:ext cx="827382"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sp>
        <p:nvSpPr>
          <p:cNvPr id="235" name="TextBox 234">
            <a:extLst>
              <a:ext uri="{FF2B5EF4-FFF2-40B4-BE49-F238E27FC236}">
                <a16:creationId xmlns:a16="http://schemas.microsoft.com/office/drawing/2014/main" id="{1988A3E9-7153-A53E-C404-86E8B5027096}"/>
              </a:ext>
            </a:extLst>
          </p:cNvPr>
          <p:cNvSpPr txBox="1"/>
          <p:nvPr/>
        </p:nvSpPr>
        <p:spPr>
          <a:xfrm>
            <a:off x="14627959" y="2163357"/>
            <a:ext cx="827382" cy="295594"/>
          </a:xfrm>
          <a:prstGeom prst="rect">
            <a:avLst/>
          </a:prstGeom>
          <a:noFill/>
        </p:spPr>
        <p:txBody>
          <a:bodyPr wrap="square">
            <a:spAutoFit/>
          </a:bodyPr>
          <a:lstStyle/>
          <a:p>
            <a:pPr algn="ctr"/>
            <a:r>
              <a:rPr lang="en-US" sz="1321" dirty="0">
                <a:latin typeface="Aptos Display" panose="020B0004020202020204" pitchFamily="34" charset="0"/>
              </a:rPr>
              <a:t>0</a:t>
            </a:r>
            <a:endParaRPr lang="en-PH" sz="1321" dirty="0"/>
          </a:p>
        </p:txBody>
      </p:sp>
      <p:sp>
        <p:nvSpPr>
          <p:cNvPr id="236" name="TextBox 235">
            <a:extLst>
              <a:ext uri="{FF2B5EF4-FFF2-40B4-BE49-F238E27FC236}">
                <a16:creationId xmlns:a16="http://schemas.microsoft.com/office/drawing/2014/main" id="{F846BAEB-EC4A-5F5F-95E7-4CA060D13897}"/>
              </a:ext>
            </a:extLst>
          </p:cNvPr>
          <p:cNvSpPr txBox="1"/>
          <p:nvPr/>
        </p:nvSpPr>
        <p:spPr>
          <a:xfrm>
            <a:off x="13680943" y="2163810"/>
            <a:ext cx="692789"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sp>
        <p:nvSpPr>
          <p:cNvPr id="237" name="TextBox 236">
            <a:extLst>
              <a:ext uri="{FF2B5EF4-FFF2-40B4-BE49-F238E27FC236}">
                <a16:creationId xmlns:a16="http://schemas.microsoft.com/office/drawing/2014/main" id="{4E79CE74-76FB-9BDF-66BF-D080E583F6E0}"/>
              </a:ext>
            </a:extLst>
          </p:cNvPr>
          <p:cNvSpPr txBox="1"/>
          <p:nvPr/>
        </p:nvSpPr>
        <p:spPr>
          <a:xfrm>
            <a:off x="13437801" y="2563517"/>
            <a:ext cx="1170627" cy="702115"/>
          </a:xfrm>
          <a:prstGeom prst="rect">
            <a:avLst/>
          </a:prstGeom>
          <a:noFill/>
        </p:spPr>
        <p:txBody>
          <a:bodyPr wrap="square">
            <a:spAutoFit/>
          </a:bodyPr>
          <a:lstStyle/>
          <a:p>
            <a:r>
              <a:rPr lang="en-US" sz="1321" dirty="0">
                <a:latin typeface="Aptos Display" panose="020B0004020202020204" pitchFamily="34" charset="0"/>
              </a:rPr>
              <a:t>The attaching </a:t>
            </a:r>
          </a:p>
          <a:p>
            <a:r>
              <a:rPr lang="en-US" sz="1321" dirty="0">
                <a:latin typeface="Aptos Display" panose="020B0004020202020204" pitchFamily="34" charset="0"/>
              </a:rPr>
              <a:t>bracket’s slots occupied</a:t>
            </a:r>
            <a:endParaRPr lang="en-PH" sz="1321" dirty="0"/>
          </a:p>
        </p:txBody>
      </p:sp>
      <p:cxnSp>
        <p:nvCxnSpPr>
          <p:cNvPr id="238" name="Straight Connector 237">
            <a:extLst>
              <a:ext uri="{FF2B5EF4-FFF2-40B4-BE49-F238E27FC236}">
                <a16:creationId xmlns:a16="http://schemas.microsoft.com/office/drawing/2014/main" id="{74FADEC6-BE2C-D2D3-58B3-036E21DD3751}"/>
              </a:ext>
            </a:extLst>
          </p:cNvPr>
          <p:cNvCxnSpPr>
            <a:cxnSpLocks/>
          </p:cNvCxnSpPr>
          <p:nvPr/>
        </p:nvCxnSpPr>
        <p:spPr>
          <a:xfrm flipV="1">
            <a:off x="14674879" y="2631925"/>
            <a:ext cx="0" cy="5806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DDB9BD87-20B8-3F60-AEA1-0FFA0C2E1B2B}"/>
                  </a:ext>
                </a:extLst>
              </p:cNvPr>
              <p:cNvSpPr txBox="1"/>
              <p:nvPr/>
            </p:nvSpPr>
            <p:spPr>
              <a:xfrm>
                <a:off x="14755695" y="2592092"/>
                <a:ext cx="1586603" cy="2955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321" i="1" dirty="0" smtClean="0">
                          <a:latin typeface="Cambria Math" panose="02040503050406030204" pitchFamily="18" charset="0"/>
                        </a:rPr>
                        <m:t>[−0.374</m:t>
                      </m:r>
                      <m:r>
                        <a:rPr lang="en-US" sz="1321" b="0" i="1" dirty="0" smtClean="0">
                          <a:latin typeface="Cambria Math" panose="02040503050406030204" pitchFamily="18" charset="0"/>
                        </a:rPr>
                        <m:t>,  </m:t>
                      </m:r>
                      <m:r>
                        <a:rPr lang="en-US" sz="1321" i="1" dirty="0">
                          <a:latin typeface="Cambria Math" panose="02040503050406030204" pitchFamily="18" charset="0"/>
                        </a:rPr>
                        <m:t>0</m:t>
                      </m:r>
                      <m:r>
                        <a:rPr lang="en-US" sz="1321" i="1" dirty="0" smtClean="0">
                          <a:latin typeface="Cambria Math" panose="02040503050406030204" pitchFamily="18" charset="0"/>
                        </a:rPr>
                        <m:t>]</m:t>
                      </m:r>
                    </m:oMath>
                  </m:oMathPara>
                </a14:m>
                <a:endParaRPr lang="en-PH" sz="1321" dirty="0"/>
              </a:p>
            </p:txBody>
          </p:sp>
        </mc:Choice>
        <mc:Fallback>
          <p:sp>
            <p:nvSpPr>
              <p:cNvPr id="239" name="TextBox 238">
                <a:extLst>
                  <a:ext uri="{FF2B5EF4-FFF2-40B4-BE49-F238E27FC236}">
                    <a16:creationId xmlns:a16="http://schemas.microsoft.com/office/drawing/2014/main" id="{DDB9BD87-20B8-3F60-AEA1-0FFA0C2E1B2B}"/>
                  </a:ext>
                </a:extLst>
              </p:cNvPr>
              <p:cNvSpPr txBox="1">
                <a:spLocks noRot="1" noChangeAspect="1" noMove="1" noResize="1" noEditPoints="1" noAdjustHandles="1" noChangeArrowheads="1" noChangeShapeType="1" noTextEdit="1"/>
              </p:cNvSpPr>
              <p:nvPr/>
            </p:nvSpPr>
            <p:spPr>
              <a:xfrm>
                <a:off x="14755695" y="2592092"/>
                <a:ext cx="1586603" cy="295594"/>
              </a:xfrm>
              <a:prstGeom prst="rect">
                <a:avLst/>
              </a:prstGeom>
              <a:blipFill>
                <a:blip r:embed="rId13"/>
                <a:stretch>
                  <a:fillRect b="-8163"/>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0" name="TextBox 239">
                <a:extLst>
                  <a:ext uri="{FF2B5EF4-FFF2-40B4-BE49-F238E27FC236}">
                    <a16:creationId xmlns:a16="http://schemas.microsoft.com/office/drawing/2014/main" id="{96518AFB-2989-3F1B-6FB7-11D03882EFB2}"/>
                  </a:ext>
                </a:extLst>
              </p:cNvPr>
              <p:cNvSpPr txBox="1"/>
              <p:nvPr/>
            </p:nvSpPr>
            <p:spPr>
              <a:xfrm>
                <a:off x="14784271" y="2915028"/>
                <a:ext cx="756936" cy="2955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b="0" i="1" dirty="0" smtClean="0">
                          <a:latin typeface="Cambria Math" panose="02040503050406030204" pitchFamily="18" charset="0"/>
                        </a:rPr>
                        <m:t>𝑠𝑙𝑜𝑡</m:t>
                      </m:r>
                      <m:r>
                        <a:rPr lang="en-US" sz="1321" b="0" i="1" dirty="0" smtClean="0">
                          <a:latin typeface="Cambria Math" panose="02040503050406030204" pitchFamily="18" charset="0"/>
                        </a:rPr>
                        <m:t> 0</m:t>
                      </m:r>
                    </m:oMath>
                  </m:oMathPara>
                </a14:m>
                <a:endParaRPr lang="en-PH" sz="1321" dirty="0"/>
              </a:p>
            </p:txBody>
          </p:sp>
        </mc:Choice>
        <mc:Fallback>
          <p:sp>
            <p:nvSpPr>
              <p:cNvPr id="240" name="TextBox 239">
                <a:extLst>
                  <a:ext uri="{FF2B5EF4-FFF2-40B4-BE49-F238E27FC236}">
                    <a16:creationId xmlns:a16="http://schemas.microsoft.com/office/drawing/2014/main" id="{96518AFB-2989-3F1B-6FB7-11D03882EFB2}"/>
                  </a:ext>
                </a:extLst>
              </p:cNvPr>
              <p:cNvSpPr txBox="1">
                <a:spLocks noRot="1" noChangeAspect="1" noMove="1" noResize="1" noEditPoints="1" noAdjustHandles="1" noChangeArrowheads="1" noChangeShapeType="1" noTextEdit="1"/>
              </p:cNvSpPr>
              <p:nvPr/>
            </p:nvSpPr>
            <p:spPr>
              <a:xfrm>
                <a:off x="14784271" y="2915028"/>
                <a:ext cx="756936" cy="295594"/>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D6744D79-0CCB-B838-3875-1AE88AAC55D0}"/>
                  </a:ext>
                </a:extLst>
              </p:cNvPr>
              <p:cNvSpPr txBox="1"/>
              <p:nvPr/>
            </p:nvSpPr>
            <p:spPr>
              <a:xfrm>
                <a:off x="15588251" y="3396113"/>
                <a:ext cx="2143787" cy="4780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b="0" i="1" dirty="0" smtClean="0">
                              <a:solidFill>
                                <a:srgbClr val="00B0F0"/>
                              </a:solidFill>
                              <a:latin typeface="Cambria Math" panose="02040503050406030204" pitchFamily="18" charset="0"/>
                            </a:rPr>
                            <m:t>−0.374+0</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241" name="TextBox 240">
                <a:extLst>
                  <a:ext uri="{FF2B5EF4-FFF2-40B4-BE49-F238E27FC236}">
                    <a16:creationId xmlns:a16="http://schemas.microsoft.com/office/drawing/2014/main" id="{D6744D79-0CCB-B838-3875-1AE88AAC55D0}"/>
                  </a:ext>
                </a:extLst>
              </p:cNvPr>
              <p:cNvSpPr txBox="1">
                <a:spLocks noRot="1" noChangeAspect="1" noMove="1" noResize="1" noEditPoints="1" noAdjustHandles="1" noChangeArrowheads="1" noChangeShapeType="1" noTextEdit="1"/>
              </p:cNvSpPr>
              <p:nvPr/>
            </p:nvSpPr>
            <p:spPr>
              <a:xfrm>
                <a:off x="15588251" y="3396113"/>
                <a:ext cx="2143787" cy="478016"/>
              </a:xfrm>
              <a:prstGeom prst="rect">
                <a:avLst/>
              </a:prstGeom>
              <a:blipFill>
                <a:blip r:embed="rId15"/>
                <a:stretch>
                  <a:fillRect b="-126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2" name="TextBox 241">
                <a:extLst>
                  <a:ext uri="{FF2B5EF4-FFF2-40B4-BE49-F238E27FC236}">
                    <a16:creationId xmlns:a16="http://schemas.microsoft.com/office/drawing/2014/main" id="{B73B21EC-9233-4423-8B0F-5AE7A54CD39C}"/>
                  </a:ext>
                </a:extLst>
              </p:cNvPr>
              <p:cNvSpPr txBox="1"/>
              <p:nvPr/>
            </p:nvSpPr>
            <p:spPr>
              <a:xfrm>
                <a:off x="13437801" y="3403633"/>
                <a:ext cx="2161280" cy="702115"/>
              </a:xfrm>
              <a:prstGeom prst="rect">
                <a:avLst/>
              </a:prstGeom>
              <a:noFill/>
            </p:spPr>
            <p:txBody>
              <a:bodyPr wrap="square">
                <a:spAutoFit/>
              </a:bodyPr>
              <a:lstStyle/>
              <a:p>
                <a:r>
                  <a:rPr lang="en-US" sz="1321" dirty="0">
                    <a:latin typeface="Aptos Display" panose="020B0004020202020204" pitchFamily="34" charset="0"/>
                  </a:rPr>
                  <a:t>The </a:t>
                </a:r>
                <a14:m>
                  <m:oMath xmlns:m="http://schemas.openxmlformats.org/officeDocument/2006/math">
                    <m:r>
                      <a:rPr lang="en-US" sz="1321" i="1" dirty="0" smtClean="0">
                        <a:solidFill>
                          <a:srgbClr val="00B0F0"/>
                        </a:solidFill>
                        <a:latin typeface="Cambria Math" panose="02040503050406030204" pitchFamily="18" charset="0"/>
                      </a:rPr>
                      <m:t>𝑠𝑀𝑖𝑛</m:t>
                    </m:r>
                  </m:oMath>
                </a14:m>
                <a:r>
                  <a:rPr lang="en-US" sz="1321" dirty="0">
                    <a:latin typeface="Aptos Display" panose="020B0004020202020204" pitchFamily="34" charset="0"/>
                  </a:rPr>
                  <a:t> or Slots Occupied Minimum is the array’s first or 0</a:t>
                </a:r>
                <a:r>
                  <a:rPr lang="en-US" sz="1321" baseline="30000" dirty="0">
                    <a:latin typeface="Aptos Display" panose="020B0004020202020204" pitchFamily="34" charset="0"/>
                  </a:rPr>
                  <a:t>th</a:t>
                </a:r>
                <a:r>
                  <a:rPr lang="en-US" sz="1321" dirty="0">
                    <a:latin typeface="Aptos Display" panose="020B0004020202020204" pitchFamily="34" charset="0"/>
                  </a:rPr>
                  <a:t> value.</a:t>
                </a:r>
                <a:endParaRPr lang="en-PH" sz="1321" dirty="0"/>
              </a:p>
            </p:txBody>
          </p:sp>
        </mc:Choice>
        <mc:Fallback>
          <p:sp>
            <p:nvSpPr>
              <p:cNvPr id="242" name="TextBox 241">
                <a:extLst>
                  <a:ext uri="{FF2B5EF4-FFF2-40B4-BE49-F238E27FC236}">
                    <a16:creationId xmlns:a16="http://schemas.microsoft.com/office/drawing/2014/main" id="{B73B21EC-9233-4423-8B0F-5AE7A54CD39C}"/>
                  </a:ext>
                </a:extLst>
              </p:cNvPr>
              <p:cNvSpPr txBox="1">
                <a:spLocks noRot="1" noChangeAspect="1" noMove="1" noResize="1" noEditPoints="1" noAdjustHandles="1" noChangeArrowheads="1" noChangeShapeType="1" noTextEdit="1"/>
              </p:cNvSpPr>
              <p:nvPr/>
            </p:nvSpPr>
            <p:spPr>
              <a:xfrm>
                <a:off x="13437801" y="3403633"/>
                <a:ext cx="2161280" cy="702115"/>
              </a:xfrm>
              <a:prstGeom prst="rect">
                <a:avLst/>
              </a:prstGeom>
              <a:blipFill>
                <a:blip r:embed="rId16"/>
                <a:stretch>
                  <a:fillRect l="-563" t="-862" r="-1972" b="-775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3" name="TextBox 242">
                <a:extLst>
                  <a:ext uri="{FF2B5EF4-FFF2-40B4-BE49-F238E27FC236}">
                    <a16:creationId xmlns:a16="http://schemas.microsoft.com/office/drawing/2014/main" id="{0D779078-ED96-D4A1-5D06-5CA0920C9090}"/>
                  </a:ext>
                </a:extLst>
              </p:cNvPr>
              <p:cNvSpPr txBox="1"/>
              <p:nvPr/>
            </p:nvSpPr>
            <p:spPr>
              <a:xfrm>
                <a:off x="13437801" y="4170792"/>
                <a:ext cx="2161280" cy="702115"/>
              </a:xfrm>
              <a:prstGeom prst="rect">
                <a:avLst/>
              </a:prstGeom>
              <a:noFill/>
            </p:spPr>
            <p:txBody>
              <a:bodyPr wrap="square">
                <a:spAutoFit/>
              </a:bodyPr>
              <a:lstStyle/>
              <a:p>
                <a:r>
                  <a:rPr lang="en-US" sz="1321" dirty="0">
                    <a:latin typeface="Aptos Display" panose="020B0004020202020204" pitchFamily="34" charset="0"/>
                  </a:rPr>
                  <a:t>The </a:t>
                </a:r>
                <a14:m>
                  <m:oMath xmlns:m="http://schemas.openxmlformats.org/officeDocument/2006/math">
                    <m:r>
                      <a:rPr lang="en-US" sz="1321" i="1" dirty="0" smtClean="0">
                        <a:solidFill>
                          <a:srgbClr val="00B0F0"/>
                        </a:solidFill>
                        <a:latin typeface="Cambria Math" panose="02040503050406030204" pitchFamily="18" charset="0"/>
                      </a:rPr>
                      <m:t>𝑠</m:t>
                    </m:r>
                    <m:r>
                      <a:rPr lang="en-US" sz="1321" b="0" i="1" dirty="0" smtClean="0">
                        <a:solidFill>
                          <a:srgbClr val="00B0F0"/>
                        </a:solidFill>
                        <a:latin typeface="Cambria Math" panose="02040503050406030204" pitchFamily="18" charset="0"/>
                      </a:rPr>
                      <m:t>𝑀𝑎𝑥</m:t>
                    </m:r>
                  </m:oMath>
                </a14:m>
                <a:r>
                  <a:rPr lang="en-US" sz="1321" dirty="0">
                    <a:latin typeface="Aptos Display" panose="020B0004020202020204" pitchFamily="34" charset="0"/>
                  </a:rPr>
                  <a:t> or Slots Occupied Minimum is the array’s final or n</a:t>
                </a:r>
                <a:r>
                  <a:rPr lang="en-US" sz="1321" baseline="30000" dirty="0">
                    <a:latin typeface="Aptos Display" panose="020B0004020202020204" pitchFamily="34" charset="0"/>
                  </a:rPr>
                  <a:t>th</a:t>
                </a:r>
                <a:r>
                  <a:rPr lang="en-US" sz="1321" dirty="0">
                    <a:latin typeface="Aptos Display" panose="020B0004020202020204" pitchFamily="34" charset="0"/>
                  </a:rPr>
                  <a:t> value.</a:t>
                </a:r>
                <a:endParaRPr lang="en-PH" sz="1321" dirty="0"/>
              </a:p>
            </p:txBody>
          </p:sp>
        </mc:Choice>
        <mc:Fallback>
          <p:sp>
            <p:nvSpPr>
              <p:cNvPr id="243" name="TextBox 242">
                <a:extLst>
                  <a:ext uri="{FF2B5EF4-FFF2-40B4-BE49-F238E27FC236}">
                    <a16:creationId xmlns:a16="http://schemas.microsoft.com/office/drawing/2014/main" id="{0D779078-ED96-D4A1-5D06-5CA0920C9090}"/>
                  </a:ext>
                </a:extLst>
              </p:cNvPr>
              <p:cNvSpPr txBox="1">
                <a:spLocks noRot="1" noChangeAspect="1" noMove="1" noResize="1" noEditPoints="1" noAdjustHandles="1" noChangeArrowheads="1" noChangeShapeType="1" noTextEdit="1"/>
              </p:cNvSpPr>
              <p:nvPr/>
            </p:nvSpPr>
            <p:spPr>
              <a:xfrm>
                <a:off x="13437801" y="4170792"/>
                <a:ext cx="2161280" cy="702115"/>
              </a:xfrm>
              <a:prstGeom prst="rect">
                <a:avLst/>
              </a:prstGeom>
              <a:blipFill>
                <a:blip r:embed="rId17"/>
                <a:stretch>
                  <a:fillRect l="-563" t="-870" b="-869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97E0B57E-9A50-0DFA-1AB7-71F17E6C856E}"/>
                  </a:ext>
                </a:extLst>
              </p:cNvPr>
              <p:cNvSpPr txBox="1"/>
              <p:nvPr/>
            </p:nvSpPr>
            <p:spPr>
              <a:xfrm>
                <a:off x="15598321" y="3939272"/>
                <a:ext cx="2143787" cy="4780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 </m:t>
                      </m:r>
                      <m:f>
                        <m:fPr>
                          <m:ctrlPr>
                            <a:rPr lang="en-US" sz="1321" i="1" dirty="0" smtClean="0">
                              <a:solidFill>
                                <a:srgbClr val="00B0F0"/>
                              </a:solidFill>
                              <a:latin typeface="Cambria Math" panose="02040503050406030204" pitchFamily="18" charset="0"/>
                            </a:rPr>
                          </m:ctrlPr>
                        </m:fPr>
                        <m:num>
                          <m:r>
                            <a:rPr lang="en-US" sz="1321" b="0" i="1" dirty="0" smtClean="0">
                              <a:solidFill>
                                <a:srgbClr val="00B0F0"/>
                              </a:solidFill>
                              <a:latin typeface="Cambria Math" panose="02040503050406030204" pitchFamily="18" charset="0"/>
                            </a:rPr>
                            <m:t>−0.374</m:t>
                          </m:r>
                        </m:num>
                        <m:den>
                          <m:r>
                            <a:rPr lang="en-US" sz="1321" b="0" i="1" dirty="0" smtClean="0">
                              <a:solidFill>
                                <a:srgbClr val="00B0F0"/>
                              </a:solidFill>
                              <a:latin typeface="Cambria Math" panose="02040503050406030204" pitchFamily="18" charset="0"/>
                            </a:rPr>
                            <m:t>2</m:t>
                          </m:r>
                        </m:den>
                      </m:f>
                    </m:oMath>
                  </m:oMathPara>
                </a14:m>
                <a:endParaRPr lang="en-PH" sz="1321" i="1" dirty="0">
                  <a:solidFill>
                    <a:srgbClr val="00B0F0"/>
                  </a:solidFill>
                </a:endParaRPr>
              </a:p>
            </p:txBody>
          </p:sp>
        </mc:Choice>
        <mc:Fallback>
          <p:sp>
            <p:nvSpPr>
              <p:cNvPr id="244" name="TextBox 243">
                <a:extLst>
                  <a:ext uri="{FF2B5EF4-FFF2-40B4-BE49-F238E27FC236}">
                    <a16:creationId xmlns:a16="http://schemas.microsoft.com/office/drawing/2014/main" id="{97E0B57E-9A50-0DFA-1AB7-71F17E6C856E}"/>
                  </a:ext>
                </a:extLst>
              </p:cNvPr>
              <p:cNvSpPr txBox="1">
                <a:spLocks noRot="1" noChangeAspect="1" noMove="1" noResize="1" noEditPoints="1" noAdjustHandles="1" noChangeArrowheads="1" noChangeShapeType="1" noTextEdit="1"/>
              </p:cNvSpPr>
              <p:nvPr/>
            </p:nvSpPr>
            <p:spPr>
              <a:xfrm>
                <a:off x="15598321" y="3939272"/>
                <a:ext cx="2143787" cy="478016"/>
              </a:xfrm>
              <a:prstGeom prst="rect">
                <a:avLst/>
              </a:prstGeom>
              <a:blipFill>
                <a:blip r:embed="rId18"/>
                <a:stretch>
                  <a:fillRect b="-126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0ACCC134-33FD-8570-44EF-A85B5066444D}"/>
                  </a:ext>
                </a:extLst>
              </p:cNvPr>
              <p:cNvSpPr txBox="1"/>
              <p:nvPr/>
            </p:nvSpPr>
            <p:spPr>
              <a:xfrm>
                <a:off x="15541208" y="4507502"/>
                <a:ext cx="2200114" cy="2955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i="1" dirty="0" smtClean="0">
                          <a:solidFill>
                            <a:srgbClr val="00B0F0"/>
                          </a:solidFill>
                          <a:latin typeface="Cambria Math" panose="02040503050406030204" pitchFamily="18" charset="0"/>
                        </a:rPr>
                        <m:t>𝑚𝑑</m:t>
                      </m:r>
                      <m:r>
                        <a:rPr lang="en-US" sz="1321" i="1" dirty="0" smtClean="0">
                          <a:solidFill>
                            <a:srgbClr val="00B0F0"/>
                          </a:solidFill>
                          <a:latin typeface="Cambria Math" panose="02040503050406030204" pitchFamily="18" charset="0"/>
                        </a:rPr>
                        <m:t> =−0.187</m:t>
                      </m:r>
                    </m:oMath>
                  </m:oMathPara>
                </a14:m>
                <a:endParaRPr lang="en-PH" sz="1321" i="1" dirty="0">
                  <a:solidFill>
                    <a:srgbClr val="00B0F0"/>
                  </a:solidFill>
                </a:endParaRPr>
              </a:p>
            </p:txBody>
          </p:sp>
        </mc:Choice>
        <mc:Fallback>
          <p:sp>
            <p:nvSpPr>
              <p:cNvPr id="245" name="TextBox 244">
                <a:extLst>
                  <a:ext uri="{FF2B5EF4-FFF2-40B4-BE49-F238E27FC236}">
                    <a16:creationId xmlns:a16="http://schemas.microsoft.com/office/drawing/2014/main" id="{0ACCC134-33FD-8570-44EF-A85B5066444D}"/>
                  </a:ext>
                </a:extLst>
              </p:cNvPr>
              <p:cNvSpPr txBox="1">
                <a:spLocks noRot="1" noChangeAspect="1" noMove="1" noResize="1" noEditPoints="1" noAdjustHandles="1" noChangeArrowheads="1" noChangeShapeType="1" noTextEdit="1"/>
              </p:cNvSpPr>
              <p:nvPr/>
            </p:nvSpPr>
            <p:spPr>
              <a:xfrm>
                <a:off x="15541208" y="4507502"/>
                <a:ext cx="2200114" cy="295594"/>
              </a:xfrm>
              <a:prstGeom prst="rect">
                <a:avLst/>
              </a:prstGeom>
              <a:blipFill>
                <a:blip r:embed="rId19"/>
                <a:stretch>
                  <a:fillRect/>
                </a:stretch>
              </a:blipFill>
            </p:spPr>
            <p:txBody>
              <a:bodyPr/>
              <a:lstStyle/>
              <a:p>
                <a:r>
                  <a:rPr lang="en-PH">
                    <a:noFill/>
                  </a:rPr>
                  <a:t> </a:t>
                </a:r>
              </a:p>
            </p:txBody>
          </p:sp>
        </mc:Fallback>
      </mc:AlternateContent>
      <p:sp>
        <p:nvSpPr>
          <p:cNvPr id="246" name="Rectangle 245">
            <a:extLst>
              <a:ext uri="{FF2B5EF4-FFF2-40B4-BE49-F238E27FC236}">
                <a16:creationId xmlns:a16="http://schemas.microsoft.com/office/drawing/2014/main" id="{CEEDB352-0DD8-906A-257F-0D788EA45541}"/>
              </a:ext>
            </a:extLst>
          </p:cNvPr>
          <p:cNvSpPr/>
          <p:nvPr/>
        </p:nvSpPr>
        <p:spPr>
          <a:xfrm>
            <a:off x="15681177" y="4452649"/>
            <a:ext cx="1957934" cy="40559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47" name="Rectangle 246">
            <a:extLst>
              <a:ext uri="{FF2B5EF4-FFF2-40B4-BE49-F238E27FC236}">
                <a16:creationId xmlns:a16="http://schemas.microsoft.com/office/drawing/2014/main" id="{3A4C0970-7B06-5342-313A-D110E6739678}"/>
              </a:ext>
            </a:extLst>
          </p:cNvPr>
          <p:cNvSpPr/>
          <p:nvPr/>
        </p:nvSpPr>
        <p:spPr>
          <a:xfrm>
            <a:off x="13437801" y="4967382"/>
            <a:ext cx="4201310" cy="322047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48" name="Rectangle 247">
            <a:extLst>
              <a:ext uri="{FF2B5EF4-FFF2-40B4-BE49-F238E27FC236}">
                <a16:creationId xmlns:a16="http://schemas.microsoft.com/office/drawing/2014/main" id="{3505F093-E322-BE59-667E-E796421B7E2F}"/>
              </a:ext>
            </a:extLst>
          </p:cNvPr>
          <p:cNvSpPr/>
          <p:nvPr/>
        </p:nvSpPr>
        <p:spPr>
          <a:xfrm>
            <a:off x="13541917" y="5083237"/>
            <a:ext cx="3978408" cy="5172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Order of Bracket Offsetting</a:t>
            </a:r>
            <a:endParaRPr lang="en-PH" sz="2641" dirty="0">
              <a:solidFill>
                <a:srgbClr val="00B0F0"/>
              </a:solidFill>
              <a:latin typeface="Aptos Display" panose="020B0004020202020204" pitchFamily="34" charset="0"/>
            </a:endParaRPr>
          </a:p>
        </p:txBody>
      </p:sp>
      <p:sp>
        <p:nvSpPr>
          <p:cNvPr id="249" name="Rectangle 248">
            <a:extLst>
              <a:ext uri="{FF2B5EF4-FFF2-40B4-BE49-F238E27FC236}">
                <a16:creationId xmlns:a16="http://schemas.microsoft.com/office/drawing/2014/main" id="{6501ABF4-D0C8-1930-218F-603E91BCEB5E}"/>
              </a:ext>
            </a:extLst>
          </p:cNvPr>
          <p:cNvSpPr/>
          <p:nvPr/>
        </p:nvSpPr>
        <p:spPr>
          <a:xfrm>
            <a:off x="13534297" y="5688966"/>
            <a:ext cx="3986028" cy="115479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50" name="TextBox 249">
            <a:extLst>
              <a:ext uri="{FF2B5EF4-FFF2-40B4-BE49-F238E27FC236}">
                <a16:creationId xmlns:a16="http://schemas.microsoft.com/office/drawing/2014/main" id="{382C8387-E989-D46B-2481-89CA94E21990}"/>
              </a:ext>
            </a:extLst>
          </p:cNvPr>
          <p:cNvSpPr txBox="1"/>
          <p:nvPr/>
        </p:nvSpPr>
        <p:spPr>
          <a:xfrm>
            <a:off x="15343083" y="5933881"/>
            <a:ext cx="1959763" cy="702115"/>
          </a:xfrm>
          <a:prstGeom prst="rect">
            <a:avLst/>
          </a:prstGeom>
          <a:noFill/>
        </p:spPr>
        <p:txBody>
          <a:bodyPr wrap="square">
            <a:spAutoFit/>
          </a:bodyPr>
          <a:lstStyle/>
          <a:p>
            <a:r>
              <a:rPr lang="en-US" sz="1321" dirty="0">
                <a:latin typeface="Aptos Display" panose="020B0004020202020204" pitchFamily="34" charset="0"/>
              </a:rPr>
              <a:t>The current bracket is moved at the center of the attaching bracket.</a:t>
            </a:r>
            <a:endParaRPr lang="en-PH" sz="1321" dirty="0"/>
          </a:p>
        </p:txBody>
      </p:sp>
      <p:grpSp>
        <p:nvGrpSpPr>
          <p:cNvPr id="252" name="Group 251">
            <a:extLst>
              <a:ext uri="{FF2B5EF4-FFF2-40B4-BE49-F238E27FC236}">
                <a16:creationId xmlns:a16="http://schemas.microsoft.com/office/drawing/2014/main" id="{366F76DC-4702-6268-0ECF-32FDCA69836E}"/>
              </a:ext>
            </a:extLst>
          </p:cNvPr>
          <p:cNvGrpSpPr/>
          <p:nvPr/>
        </p:nvGrpSpPr>
        <p:grpSpPr>
          <a:xfrm>
            <a:off x="13709052" y="6309080"/>
            <a:ext cx="1488525" cy="442603"/>
            <a:chOff x="171087" y="879907"/>
            <a:chExt cx="1761854" cy="523875"/>
          </a:xfrm>
        </p:grpSpPr>
        <p:sp>
          <p:nvSpPr>
            <p:cNvPr id="258" name="Flowchart: Terminator 257">
              <a:extLst>
                <a:ext uri="{FF2B5EF4-FFF2-40B4-BE49-F238E27FC236}">
                  <a16:creationId xmlns:a16="http://schemas.microsoft.com/office/drawing/2014/main" id="{7711A30D-2601-B66B-18C6-5BA1B6111C53}"/>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59" name="Oval 258">
              <a:extLst>
                <a:ext uri="{FF2B5EF4-FFF2-40B4-BE49-F238E27FC236}">
                  <a16:creationId xmlns:a16="http://schemas.microsoft.com/office/drawing/2014/main" id="{F5C51BAC-DBC4-3B1C-F1C4-A5408A54AC74}"/>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60" name="Oval 259">
              <a:extLst>
                <a:ext uri="{FF2B5EF4-FFF2-40B4-BE49-F238E27FC236}">
                  <a16:creationId xmlns:a16="http://schemas.microsoft.com/office/drawing/2014/main" id="{B5E19610-F7ED-5F85-E7CA-0B7329C55AF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61" name="Oval 260">
              <a:extLst>
                <a:ext uri="{FF2B5EF4-FFF2-40B4-BE49-F238E27FC236}">
                  <a16:creationId xmlns:a16="http://schemas.microsoft.com/office/drawing/2014/main" id="{52DCCD18-4B24-DB04-A29B-4FCE99BE0CA7}"/>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dirty="0"/>
            </a:p>
          </p:txBody>
        </p:sp>
      </p:grpSp>
      <p:cxnSp>
        <p:nvCxnSpPr>
          <p:cNvPr id="254" name="Straight Connector 253">
            <a:extLst>
              <a:ext uri="{FF2B5EF4-FFF2-40B4-BE49-F238E27FC236}">
                <a16:creationId xmlns:a16="http://schemas.microsoft.com/office/drawing/2014/main" id="{0749DEB4-37B7-803A-7069-E7B5F471A92A}"/>
              </a:ext>
            </a:extLst>
          </p:cNvPr>
          <p:cNvCxnSpPr>
            <a:cxnSpLocks/>
            <a:stCxn id="258" idx="0"/>
          </p:cNvCxnSpPr>
          <p:nvPr/>
        </p:nvCxnSpPr>
        <p:spPr>
          <a:xfrm flipV="1">
            <a:off x="14453314" y="5780188"/>
            <a:ext cx="1" cy="971495"/>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2FAD681B-AEA6-E013-8418-23BA1D1B81CB}"/>
              </a:ext>
            </a:extLst>
          </p:cNvPr>
          <p:cNvCxnSpPr>
            <a:cxnSpLocks/>
          </p:cNvCxnSpPr>
          <p:nvPr/>
        </p:nvCxnSpPr>
        <p:spPr>
          <a:xfrm flipV="1">
            <a:off x="13934141" y="5797210"/>
            <a:ext cx="0" cy="95447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F9679A7-575D-F846-68C0-DE355F9ECDB5}"/>
              </a:ext>
            </a:extLst>
          </p:cNvPr>
          <p:cNvSpPr/>
          <p:nvPr/>
        </p:nvSpPr>
        <p:spPr>
          <a:xfrm>
            <a:off x="13545442" y="6938237"/>
            <a:ext cx="3986028" cy="115479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263" name="Group 262">
            <a:extLst>
              <a:ext uri="{FF2B5EF4-FFF2-40B4-BE49-F238E27FC236}">
                <a16:creationId xmlns:a16="http://schemas.microsoft.com/office/drawing/2014/main" id="{BC3A8CE7-46D0-148D-22DC-3E71AE9CC9D5}"/>
              </a:ext>
            </a:extLst>
          </p:cNvPr>
          <p:cNvGrpSpPr/>
          <p:nvPr/>
        </p:nvGrpSpPr>
        <p:grpSpPr>
          <a:xfrm>
            <a:off x="13709052" y="7563815"/>
            <a:ext cx="1488525" cy="442603"/>
            <a:chOff x="171087" y="879907"/>
            <a:chExt cx="1761854" cy="523875"/>
          </a:xfrm>
        </p:grpSpPr>
        <p:sp>
          <p:nvSpPr>
            <p:cNvPr id="264" name="Flowchart: Terminator 263">
              <a:extLst>
                <a:ext uri="{FF2B5EF4-FFF2-40B4-BE49-F238E27FC236}">
                  <a16:creationId xmlns:a16="http://schemas.microsoft.com/office/drawing/2014/main" id="{92B0375C-6CA1-A1D1-2566-7D3F6E6DF02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65" name="Oval 264">
              <a:extLst>
                <a:ext uri="{FF2B5EF4-FFF2-40B4-BE49-F238E27FC236}">
                  <a16:creationId xmlns:a16="http://schemas.microsoft.com/office/drawing/2014/main" id="{94DEA840-02E2-3898-9AB3-00EB1C273D45}"/>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66" name="Oval 265">
              <a:extLst>
                <a:ext uri="{FF2B5EF4-FFF2-40B4-BE49-F238E27FC236}">
                  <a16:creationId xmlns:a16="http://schemas.microsoft.com/office/drawing/2014/main" id="{CEEA9DB6-38FD-17B7-BBB6-660B87EA8D9A}"/>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67" name="Oval 266">
              <a:extLst>
                <a:ext uri="{FF2B5EF4-FFF2-40B4-BE49-F238E27FC236}">
                  <a16:creationId xmlns:a16="http://schemas.microsoft.com/office/drawing/2014/main" id="{676D1EEF-79C5-DB38-AE7E-BB80C29993C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dirty="0"/>
            </a:p>
          </p:txBody>
        </p:sp>
      </p:grpSp>
      <p:cxnSp>
        <p:nvCxnSpPr>
          <p:cNvPr id="271" name="Straight Connector 270">
            <a:extLst>
              <a:ext uri="{FF2B5EF4-FFF2-40B4-BE49-F238E27FC236}">
                <a16:creationId xmlns:a16="http://schemas.microsoft.com/office/drawing/2014/main" id="{F918B587-A368-B2B9-A614-2519598F555F}"/>
              </a:ext>
            </a:extLst>
          </p:cNvPr>
          <p:cNvCxnSpPr>
            <a:cxnSpLocks/>
            <a:stCxn id="264" idx="0"/>
          </p:cNvCxnSpPr>
          <p:nvPr/>
        </p:nvCxnSpPr>
        <p:spPr>
          <a:xfrm flipV="1">
            <a:off x="14453314" y="7047388"/>
            <a:ext cx="0" cy="959030"/>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057129B3-9906-EB1B-C58E-6251AE72AFBB}"/>
              </a:ext>
            </a:extLst>
          </p:cNvPr>
          <p:cNvCxnSpPr>
            <a:cxnSpLocks/>
            <a:endCxn id="297" idx="0"/>
          </p:cNvCxnSpPr>
          <p:nvPr/>
        </p:nvCxnSpPr>
        <p:spPr>
          <a:xfrm flipV="1">
            <a:off x="13934141" y="7112729"/>
            <a:ext cx="7975" cy="89368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73" name="TextBox 272">
            <a:extLst>
              <a:ext uri="{FF2B5EF4-FFF2-40B4-BE49-F238E27FC236}">
                <a16:creationId xmlns:a16="http://schemas.microsoft.com/office/drawing/2014/main" id="{6E554B22-6887-FD64-80D8-32BE943FB977}"/>
              </a:ext>
            </a:extLst>
          </p:cNvPr>
          <p:cNvSpPr txBox="1"/>
          <p:nvPr/>
        </p:nvSpPr>
        <p:spPr>
          <a:xfrm>
            <a:off x="15362419" y="7073634"/>
            <a:ext cx="1959763" cy="905376"/>
          </a:xfrm>
          <a:prstGeom prst="rect">
            <a:avLst/>
          </a:prstGeom>
          <a:noFill/>
        </p:spPr>
        <p:txBody>
          <a:bodyPr wrap="square">
            <a:spAutoFit/>
          </a:bodyPr>
          <a:lstStyle/>
          <a:p>
            <a:r>
              <a:rPr lang="en-US" sz="1321" dirty="0">
                <a:latin typeface="Aptos Display" panose="020B0004020202020204" pitchFamily="34" charset="0"/>
              </a:rPr>
              <a:t>The current bracket is moved at the proper slot of the attaching bracket by the offset calculated.</a:t>
            </a:r>
            <a:endParaRPr lang="en-PH" sz="1321" dirty="0"/>
          </a:p>
        </p:txBody>
      </p:sp>
      <p:grpSp>
        <p:nvGrpSpPr>
          <p:cNvPr id="275" name="Group 274">
            <a:extLst>
              <a:ext uri="{FF2B5EF4-FFF2-40B4-BE49-F238E27FC236}">
                <a16:creationId xmlns:a16="http://schemas.microsoft.com/office/drawing/2014/main" id="{F6F42863-4C48-961A-5C35-E2611EEA4B03}"/>
              </a:ext>
            </a:extLst>
          </p:cNvPr>
          <p:cNvGrpSpPr/>
          <p:nvPr/>
        </p:nvGrpSpPr>
        <p:grpSpPr>
          <a:xfrm>
            <a:off x="13558940" y="319187"/>
            <a:ext cx="1953691" cy="875251"/>
            <a:chOff x="14304599" y="1929817"/>
            <a:chExt cx="1748856" cy="768349"/>
          </a:xfrm>
        </p:grpSpPr>
        <p:sp>
          <p:nvSpPr>
            <p:cNvPr id="276" name="Flowchart: Terminator 275">
              <a:extLst>
                <a:ext uri="{FF2B5EF4-FFF2-40B4-BE49-F238E27FC236}">
                  <a16:creationId xmlns:a16="http://schemas.microsoft.com/office/drawing/2014/main" id="{BE038E6B-44D4-C6D9-6ACB-281F0712532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77" name="Oval 276">
              <a:extLst>
                <a:ext uri="{FF2B5EF4-FFF2-40B4-BE49-F238E27FC236}">
                  <a16:creationId xmlns:a16="http://schemas.microsoft.com/office/drawing/2014/main" id="{6D65E06C-85AA-6B94-5D5D-1E411B461477}"/>
                </a:ext>
              </a:extLst>
            </p:cNvPr>
            <p:cNvSpPr/>
            <p:nvPr/>
          </p:nvSpPr>
          <p:spPr>
            <a:xfrm rot="10800000">
              <a:off x="1536576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78" name="Oval 277">
              <a:extLst>
                <a:ext uri="{FF2B5EF4-FFF2-40B4-BE49-F238E27FC236}">
                  <a16:creationId xmlns:a16="http://schemas.microsoft.com/office/drawing/2014/main" id="{DE3FBC72-2C36-56CC-1FED-CD0F72A4A630}"/>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mc:AlternateContent xmlns:mc="http://schemas.openxmlformats.org/markup-compatibility/2006">
        <mc:Choice xmlns:a14="http://schemas.microsoft.com/office/drawing/2010/main" Requires="a14">
          <p:sp>
            <p:nvSpPr>
              <p:cNvPr id="281" name="TextBox 280">
                <a:extLst>
                  <a:ext uri="{FF2B5EF4-FFF2-40B4-BE49-F238E27FC236}">
                    <a16:creationId xmlns:a16="http://schemas.microsoft.com/office/drawing/2014/main" id="{532CA833-72C6-35BB-57FD-5BDD0275A258}"/>
                  </a:ext>
                </a:extLst>
              </p:cNvPr>
              <p:cNvSpPr txBox="1"/>
              <p:nvPr/>
            </p:nvSpPr>
            <p:spPr>
              <a:xfrm>
                <a:off x="15483539" y="2915028"/>
                <a:ext cx="756936" cy="2955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321" b="0" i="1" dirty="0" smtClean="0">
                          <a:latin typeface="Cambria Math" panose="02040503050406030204" pitchFamily="18" charset="0"/>
                        </a:rPr>
                        <m:t>𝑠𝑙𝑜𝑡</m:t>
                      </m:r>
                      <m:r>
                        <a:rPr lang="en-US" sz="1321" b="0" i="1" dirty="0" smtClean="0">
                          <a:latin typeface="Cambria Math" panose="02040503050406030204" pitchFamily="18" charset="0"/>
                        </a:rPr>
                        <m:t> 1</m:t>
                      </m:r>
                    </m:oMath>
                  </m:oMathPara>
                </a14:m>
                <a:endParaRPr lang="en-PH" sz="1321" dirty="0"/>
              </a:p>
            </p:txBody>
          </p:sp>
        </mc:Choice>
        <mc:Fallback>
          <p:sp>
            <p:nvSpPr>
              <p:cNvPr id="281" name="TextBox 280">
                <a:extLst>
                  <a:ext uri="{FF2B5EF4-FFF2-40B4-BE49-F238E27FC236}">
                    <a16:creationId xmlns:a16="http://schemas.microsoft.com/office/drawing/2014/main" id="{532CA833-72C6-35BB-57FD-5BDD0275A258}"/>
                  </a:ext>
                </a:extLst>
              </p:cNvPr>
              <p:cNvSpPr txBox="1">
                <a:spLocks noRot="1" noChangeAspect="1" noMove="1" noResize="1" noEditPoints="1" noAdjustHandles="1" noChangeArrowheads="1" noChangeShapeType="1" noTextEdit="1"/>
              </p:cNvSpPr>
              <p:nvPr/>
            </p:nvSpPr>
            <p:spPr>
              <a:xfrm>
                <a:off x="15483539" y="2915028"/>
                <a:ext cx="756936" cy="295594"/>
              </a:xfrm>
              <a:prstGeom prst="rect">
                <a:avLst/>
              </a:prstGeom>
              <a:blipFill>
                <a:blip r:embed="rId20"/>
                <a:stretch>
                  <a:fillRect/>
                </a:stretch>
              </a:blipFill>
            </p:spPr>
            <p:txBody>
              <a:bodyPr/>
              <a:lstStyle/>
              <a:p>
                <a:r>
                  <a:rPr lang="en-PH">
                    <a:noFill/>
                  </a:rPr>
                  <a:t> </a:t>
                </a:r>
              </a:p>
            </p:txBody>
          </p:sp>
        </mc:Fallback>
      </mc:AlternateContent>
      <p:cxnSp>
        <p:nvCxnSpPr>
          <p:cNvPr id="282" name="Straight Connector 281">
            <a:extLst>
              <a:ext uri="{FF2B5EF4-FFF2-40B4-BE49-F238E27FC236}">
                <a16:creationId xmlns:a16="http://schemas.microsoft.com/office/drawing/2014/main" id="{DB038F31-2304-5332-27FF-DF65E44ADE56}"/>
              </a:ext>
            </a:extLst>
          </p:cNvPr>
          <p:cNvCxnSpPr>
            <a:cxnSpLocks/>
          </p:cNvCxnSpPr>
          <p:nvPr/>
        </p:nvCxnSpPr>
        <p:spPr>
          <a:xfrm flipV="1">
            <a:off x="14537491" y="323584"/>
            <a:ext cx="0" cy="1987570"/>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85" name="TextBox 284">
            <a:extLst>
              <a:ext uri="{FF2B5EF4-FFF2-40B4-BE49-F238E27FC236}">
                <a16:creationId xmlns:a16="http://schemas.microsoft.com/office/drawing/2014/main" id="{7FE3A43C-10A2-48E3-16C6-C040B0BFF286}"/>
              </a:ext>
            </a:extLst>
          </p:cNvPr>
          <p:cNvSpPr txBox="1"/>
          <p:nvPr/>
        </p:nvSpPr>
        <p:spPr>
          <a:xfrm>
            <a:off x="14193892" y="2296951"/>
            <a:ext cx="692789"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-0.187</a:t>
            </a:r>
            <a:endParaRPr lang="en-PH" sz="1321" dirty="0">
              <a:solidFill>
                <a:srgbClr val="00B0F0"/>
              </a:solidFill>
            </a:endParaRPr>
          </a:p>
        </p:txBody>
      </p:sp>
      <p:grpSp>
        <p:nvGrpSpPr>
          <p:cNvPr id="286" name="Group 285">
            <a:extLst>
              <a:ext uri="{FF2B5EF4-FFF2-40B4-BE49-F238E27FC236}">
                <a16:creationId xmlns:a16="http://schemas.microsoft.com/office/drawing/2014/main" id="{C654E963-2172-30A3-1726-9A0E39613DEF}"/>
              </a:ext>
            </a:extLst>
          </p:cNvPr>
          <p:cNvGrpSpPr/>
          <p:nvPr/>
        </p:nvGrpSpPr>
        <p:grpSpPr>
          <a:xfrm>
            <a:off x="13957562" y="5787820"/>
            <a:ext cx="970838" cy="464498"/>
            <a:chOff x="14304599" y="1929817"/>
            <a:chExt cx="1748856" cy="768349"/>
          </a:xfrm>
        </p:grpSpPr>
        <p:sp>
          <p:nvSpPr>
            <p:cNvPr id="287" name="Flowchart: Terminator 286">
              <a:extLst>
                <a:ext uri="{FF2B5EF4-FFF2-40B4-BE49-F238E27FC236}">
                  <a16:creationId xmlns:a16="http://schemas.microsoft.com/office/drawing/2014/main" id="{622173B9-EB5C-CF34-EDB0-D909F5FC3047}"/>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88" name="Oval 287">
              <a:extLst>
                <a:ext uri="{FF2B5EF4-FFF2-40B4-BE49-F238E27FC236}">
                  <a16:creationId xmlns:a16="http://schemas.microsoft.com/office/drawing/2014/main" id="{6366A246-7CD7-1F7C-A305-6E7828150C2E}"/>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89" name="Oval 288">
              <a:extLst>
                <a:ext uri="{FF2B5EF4-FFF2-40B4-BE49-F238E27FC236}">
                  <a16:creationId xmlns:a16="http://schemas.microsoft.com/office/drawing/2014/main" id="{A54A0001-AFAA-0C65-8758-0B05568735BE}"/>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294" name="Group 293">
            <a:extLst>
              <a:ext uri="{FF2B5EF4-FFF2-40B4-BE49-F238E27FC236}">
                <a16:creationId xmlns:a16="http://schemas.microsoft.com/office/drawing/2014/main" id="{A3D89D9E-153A-9DFC-264D-A2FBA086A4BB}"/>
              </a:ext>
            </a:extLst>
          </p:cNvPr>
          <p:cNvGrpSpPr/>
          <p:nvPr/>
        </p:nvGrpSpPr>
        <p:grpSpPr>
          <a:xfrm>
            <a:off x="13707129" y="7040340"/>
            <a:ext cx="970838" cy="464498"/>
            <a:chOff x="14304599" y="1929817"/>
            <a:chExt cx="1748856" cy="768349"/>
          </a:xfrm>
        </p:grpSpPr>
        <p:sp>
          <p:nvSpPr>
            <p:cNvPr id="295" name="Flowchart: Terminator 294">
              <a:extLst>
                <a:ext uri="{FF2B5EF4-FFF2-40B4-BE49-F238E27FC236}">
                  <a16:creationId xmlns:a16="http://schemas.microsoft.com/office/drawing/2014/main" id="{1EA150A4-C8C8-F52B-3893-552A4EE1ACE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96" name="Oval 295">
              <a:extLst>
                <a:ext uri="{FF2B5EF4-FFF2-40B4-BE49-F238E27FC236}">
                  <a16:creationId xmlns:a16="http://schemas.microsoft.com/office/drawing/2014/main" id="{F24CC7F8-7A92-C600-E015-0D74D41AA02A}"/>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97" name="Oval 296">
              <a:extLst>
                <a:ext uri="{FF2B5EF4-FFF2-40B4-BE49-F238E27FC236}">
                  <a16:creationId xmlns:a16="http://schemas.microsoft.com/office/drawing/2014/main" id="{E2C125D9-5326-7175-B976-74EA4A827DFB}"/>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sp>
        <p:nvSpPr>
          <p:cNvPr id="301" name="Rectangle 300">
            <a:extLst>
              <a:ext uri="{FF2B5EF4-FFF2-40B4-BE49-F238E27FC236}">
                <a16:creationId xmlns:a16="http://schemas.microsoft.com/office/drawing/2014/main" id="{A5382519-3884-201B-D353-26ABF62173DD}"/>
              </a:ext>
            </a:extLst>
          </p:cNvPr>
          <p:cNvSpPr/>
          <p:nvPr/>
        </p:nvSpPr>
        <p:spPr>
          <a:xfrm>
            <a:off x="16732731" y="348001"/>
            <a:ext cx="848535" cy="5172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Ex.</a:t>
            </a:r>
            <a:endParaRPr lang="en-PH" sz="2641" dirty="0">
              <a:solidFill>
                <a:srgbClr val="00B0F0"/>
              </a:solidFill>
              <a:latin typeface="Aptos Display" panose="020B0004020202020204" pitchFamily="34" charset="0"/>
            </a:endParaRPr>
          </a:p>
        </p:txBody>
      </p:sp>
      <p:sp>
        <p:nvSpPr>
          <p:cNvPr id="302" name="Rectangle 301">
            <a:extLst>
              <a:ext uri="{FF2B5EF4-FFF2-40B4-BE49-F238E27FC236}">
                <a16:creationId xmlns:a16="http://schemas.microsoft.com/office/drawing/2014/main" id="{87F3AD3B-0125-F071-6D20-8D4C4F9DEA9D}"/>
              </a:ext>
            </a:extLst>
          </p:cNvPr>
          <p:cNvSpPr/>
          <p:nvPr/>
        </p:nvSpPr>
        <p:spPr>
          <a:xfrm>
            <a:off x="141648" y="6435540"/>
            <a:ext cx="1737633"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NOTE</a:t>
            </a:r>
            <a:endParaRPr lang="en-PH" sz="2641" dirty="0">
              <a:solidFill>
                <a:srgbClr val="00B0F0"/>
              </a:solidFill>
              <a:latin typeface="Aptos Display" panose="020B0004020202020204" pitchFamily="34" charset="0"/>
            </a:endParaRPr>
          </a:p>
        </p:txBody>
      </p:sp>
      <p:sp>
        <p:nvSpPr>
          <p:cNvPr id="303" name="TextBox 302">
            <a:extLst>
              <a:ext uri="{FF2B5EF4-FFF2-40B4-BE49-F238E27FC236}">
                <a16:creationId xmlns:a16="http://schemas.microsoft.com/office/drawing/2014/main" id="{66F402A2-6767-1E2B-BC94-987B96790CE9}"/>
              </a:ext>
            </a:extLst>
          </p:cNvPr>
          <p:cNvSpPr txBox="1"/>
          <p:nvPr/>
        </p:nvSpPr>
        <p:spPr>
          <a:xfrm>
            <a:off x="2079203" y="6360907"/>
            <a:ext cx="6294010" cy="904863"/>
          </a:xfrm>
          <a:prstGeom prst="rect">
            <a:avLst/>
          </a:prstGeom>
          <a:noFill/>
        </p:spPr>
        <p:txBody>
          <a:bodyPr wrap="square">
            <a:spAutoFit/>
          </a:bodyPr>
          <a:lstStyle/>
          <a:p>
            <a:pPr algn="just"/>
            <a:r>
              <a:rPr lang="en-PH" sz="1760" dirty="0">
                <a:latin typeface="Aptos Display" panose="020B0004020202020204" pitchFamily="34" charset="0"/>
                <a:ea typeface="Lexend" pitchFamily="2" charset="0"/>
                <a:cs typeface="Lexend" pitchFamily="2" charset="0"/>
              </a:rPr>
              <a:t>This logic will be only used in several scenarios. </a:t>
            </a:r>
          </a:p>
          <a:p>
            <a:pPr algn="just"/>
            <a:r>
              <a:rPr lang="en-PH" sz="1760"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1760" dirty="0"/>
          </a:p>
        </p:txBody>
      </p:sp>
      <p:grpSp>
        <p:nvGrpSpPr>
          <p:cNvPr id="324" name="Group 323">
            <a:extLst>
              <a:ext uri="{FF2B5EF4-FFF2-40B4-BE49-F238E27FC236}">
                <a16:creationId xmlns:a16="http://schemas.microsoft.com/office/drawing/2014/main" id="{B08B173C-654F-5A28-CC85-9C364CE8FFA0}"/>
              </a:ext>
            </a:extLst>
          </p:cNvPr>
          <p:cNvGrpSpPr/>
          <p:nvPr/>
        </p:nvGrpSpPr>
        <p:grpSpPr>
          <a:xfrm>
            <a:off x="4771785" y="7396008"/>
            <a:ext cx="974108" cy="634441"/>
            <a:chOff x="3454714" y="6484712"/>
            <a:chExt cx="2584053" cy="1683005"/>
          </a:xfrm>
        </p:grpSpPr>
        <p:grpSp>
          <p:nvGrpSpPr>
            <p:cNvPr id="310" name="Group 309">
              <a:extLst>
                <a:ext uri="{FF2B5EF4-FFF2-40B4-BE49-F238E27FC236}">
                  <a16:creationId xmlns:a16="http://schemas.microsoft.com/office/drawing/2014/main" id="{B5F6E54E-12D4-78CE-98CD-44891F2409E0}"/>
                </a:ext>
              </a:extLst>
            </p:cNvPr>
            <p:cNvGrpSpPr/>
            <p:nvPr/>
          </p:nvGrpSpPr>
          <p:grpSpPr>
            <a:xfrm>
              <a:off x="3454714" y="7399368"/>
              <a:ext cx="2584053" cy="768349"/>
              <a:chOff x="13469402" y="3248752"/>
              <a:chExt cx="2584053" cy="768349"/>
            </a:xfrm>
          </p:grpSpPr>
          <p:sp>
            <p:nvSpPr>
              <p:cNvPr id="311" name="Flowchart: Terminator 310">
                <a:extLst>
                  <a:ext uri="{FF2B5EF4-FFF2-40B4-BE49-F238E27FC236}">
                    <a16:creationId xmlns:a16="http://schemas.microsoft.com/office/drawing/2014/main" id="{A18EE1A3-BE12-ED5C-D60E-F9E0A42FDE29}"/>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2" name="Oval 311">
                <a:extLst>
                  <a:ext uri="{FF2B5EF4-FFF2-40B4-BE49-F238E27FC236}">
                    <a16:creationId xmlns:a16="http://schemas.microsoft.com/office/drawing/2014/main" id="{450361B0-ED77-3FB5-7169-CFCA9F4924B8}"/>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3" name="Oval 312">
                <a:extLst>
                  <a:ext uri="{FF2B5EF4-FFF2-40B4-BE49-F238E27FC236}">
                    <a16:creationId xmlns:a16="http://schemas.microsoft.com/office/drawing/2014/main" id="{F8222ED9-6BFE-F933-DEFF-AC1B19080277}"/>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4" name="Oval 313">
                <a:extLst>
                  <a:ext uri="{FF2B5EF4-FFF2-40B4-BE49-F238E27FC236}">
                    <a16:creationId xmlns:a16="http://schemas.microsoft.com/office/drawing/2014/main" id="{83B20D1B-438A-C20E-44CA-22EE584528F0}"/>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17" name="Group 316">
              <a:extLst>
                <a:ext uri="{FF2B5EF4-FFF2-40B4-BE49-F238E27FC236}">
                  <a16:creationId xmlns:a16="http://schemas.microsoft.com/office/drawing/2014/main" id="{C6016F2A-02CB-0A4A-50DC-055318EC9087}"/>
                </a:ext>
              </a:extLst>
            </p:cNvPr>
            <p:cNvGrpSpPr/>
            <p:nvPr/>
          </p:nvGrpSpPr>
          <p:grpSpPr>
            <a:xfrm>
              <a:off x="4289911" y="6484712"/>
              <a:ext cx="1748856" cy="768349"/>
              <a:chOff x="14304599" y="2334096"/>
              <a:chExt cx="1748856" cy="768349"/>
            </a:xfrm>
          </p:grpSpPr>
          <p:sp>
            <p:nvSpPr>
              <p:cNvPr id="318" name="Flowchart: Terminator 317">
                <a:extLst>
                  <a:ext uri="{FF2B5EF4-FFF2-40B4-BE49-F238E27FC236}">
                    <a16:creationId xmlns:a16="http://schemas.microsoft.com/office/drawing/2014/main" id="{05F7F6CF-D670-351F-A56A-43138509C43F}"/>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9" name="Oval 318">
                <a:extLst>
                  <a:ext uri="{FF2B5EF4-FFF2-40B4-BE49-F238E27FC236}">
                    <a16:creationId xmlns:a16="http://schemas.microsoft.com/office/drawing/2014/main" id="{B04903B9-DE24-18B5-F875-059726C38AAC}"/>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20" name="Oval 319">
                <a:extLst>
                  <a:ext uri="{FF2B5EF4-FFF2-40B4-BE49-F238E27FC236}">
                    <a16:creationId xmlns:a16="http://schemas.microsoft.com/office/drawing/2014/main" id="{11D5F4E9-AF51-2679-7D4A-E7EA96079F43}"/>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325" name="Rectangle 324">
            <a:extLst>
              <a:ext uri="{FF2B5EF4-FFF2-40B4-BE49-F238E27FC236}">
                <a16:creationId xmlns:a16="http://schemas.microsoft.com/office/drawing/2014/main" id="{19FACA79-207A-08E8-3F1C-52C7FCFE6150}"/>
              </a:ext>
            </a:extLst>
          </p:cNvPr>
          <p:cNvSpPr/>
          <p:nvPr/>
        </p:nvSpPr>
        <p:spPr>
          <a:xfrm>
            <a:off x="143845" y="7383271"/>
            <a:ext cx="4428396" cy="70976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Logic only works on scenarios</a:t>
            </a:r>
            <a:endParaRPr lang="en-PH" sz="2641" dirty="0">
              <a:solidFill>
                <a:srgbClr val="00B0F0"/>
              </a:solidFill>
              <a:latin typeface="Aptos Display" panose="020B0004020202020204" pitchFamily="34" charset="0"/>
            </a:endParaRPr>
          </a:p>
        </p:txBody>
      </p:sp>
      <p:grpSp>
        <p:nvGrpSpPr>
          <p:cNvPr id="334" name="Group 333">
            <a:extLst>
              <a:ext uri="{FF2B5EF4-FFF2-40B4-BE49-F238E27FC236}">
                <a16:creationId xmlns:a16="http://schemas.microsoft.com/office/drawing/2014/main" id="{4CBF81FC-B905-8BFA-15B6-B75A5179E422}"/>
              </a:ext>
            </a:extLst>
          </p:cNvPr>
          <p:cNvGrpSpPr/>
          <p:nvPr/>
        </p:nvGrpSpPr>
        <p:grpSpPr>
          <a:xfrm>
            <a:off x="6071624" y="7389461"/>
            <a:ext cx="1030341" cy="649088"/>
            <a:chOff x="6356890" y="6301449"/>
            <a:chExt cx="2926413" cy="1843565"/>
          </a:xfrm>
        </p:grpSpPr>
        <p:grpSp>
          <p:nvGrpSpPr>
            <p:cNvPr id="326" name="Group 325">
              <a:extLst>
                <a:ext uri="{FF2B5EF4-FFF2-40B4-BE49-F238E27FC236}">
                  <a16:creationId xmlns:a16="http://schemas.microsoft.com/office/drawing/2014/main" id="{AD7BDA03-273E-D98D-C996-9AFFDD5336CA}"/>
                </a:ext>
              </a:extLst>
            </p:cNvPr>
            <p:cNvGrpSpPr/>
            <p:nvPr/>
          </p:nvGrpSpPr>
          <p:grpSpPr>
            <a:xfrm>
              <a:off x="6356890" y="7274865"/>
              <a:ext cx="2926413" cy="870149"/>
              <a:chOff x="171087" y="879907"/>
              <a:chExt cx="1761854" cy="523875"/>
            </a:xfrm>
          </p:grpSpPr>
          <p:sp>
            <p:nvSpPr>
              <p:cNvPr id="327" name="Flowchart: Terminator 326">
                <a:extLst>
                  <a:ext uri="{FF2B5EF4-FFF2-40B4-BE49-F238E27FC236}">
                    <a16:creationId xmlns:a16="http://schemas.microsoft.com/office/drawing/2014/main" id="{70C90909-025A-E260-2E62-DB195EFA522A}"/>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28" name="Oval 327">
                <a:extLst>
                  <a:ext uri="{FF2B5EF4-FFF2-40B4-BE49-F238E27FC236}">
                    <a16:creationId xmlns:a16="http://schemas.microsoft.com/office/drawing/2014/main" id="{B3D4DE21-0B05-4D10-49A2-9AB20B52289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29" name="Oval 328">
                <a:extLst>
                  <a:ext uri="{FF2B5EF4-FFF2-40B4-BE49-F238E27FC236}">
                    <a16:creationId xmlns:a16="http://schemas.microsoft.com/office/drawing/2014/main" id="{A5D60703-149F-7941-BF75-7916CCEFCE3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30" name="Oval 329">
                <a:extLst>
                  <a:ext uri="{FF2B5EF4-FFF2-40B4-BE49-F238E27FC236}">
                    <a16:creationId xmlns:a16="http://schemas.microsoft.com/office/drawing/2014/main" id="{7B5BA3CD-61E6-9B63-2544-30F68F67A40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331" name="Group 330">
              <a:extLst>
                <a:ext uri="{FF2B5EF4-FFF2-40B4-BE49-F238E27FC236}">
                  <a16:creationId xmlns:a16="http://schemas.microsoft.com/office/drawing/2014/main" id="{B08E2029-CD73-73A9-C41D-05DF4FE662E9}"/>
                </a:ext>
              </a:extLst>
            </p:cNvPr>
            <p:cNvGrpSpPr/>
            <p:nvPr/>
          </p:nvGrpSpPr>
          <p:grpSpPr>
            <a:xfrm>
              <a:off x="6365916" y="6301449"/>
              <a:ext cx="879734" cy="879734"/>
              <a:chOff x="8821815" y="1282491"/>
              <a:chExt cx="879734" cy="879734"/>
            </a:xfrm>
          </p:grpSpPr>
          <p:sp>
            <p:nvSpPr>
              <p:cNvPr id="332" name="Oval 331">
                <a:extLst>
                  <a:ext uri="{FF2B5EF4-FFF2-40B4-BE49-F238E27FC236}">
                    <a16:creationId xmlns:a16="http://schemas.microsoft.com/office/drawing/2014/main" id="{9DAA00E1-1CF5-CB50-9517-21D4F2C890E2}"/>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dirty="0"/>
              </a:p>
            </p:txBody>
          </p:sp>
          <p:sp>
            <p:nvSpPr>
              <p:cNvPr id="333" name="Oval 332">
                <a:extLst>
                  <a:ext uri="{FF2B5EF4-FFF2-40B4-BE49-F238E27FC236}">
                    <a16:creationId xmlns:a16="http://schemas.microsoft.com/office/drawing/2014/main" id="{0A9A2129-A3CB-6030-4467-D9DC9DA9972D}"/>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grpSp>
        <p:nvGrpSpPr>
          <p:cNvPr id="345" name="Group 344">
            <a:extLst>
              <a:ext uri="{FF2B5EF4-FFF2-40B4-BE49-F238E27FC236}">
                <a16:creationId xmlns:a16="http://schemas.microsoft.com/office/drawing/2014/main" id="{8EF84CAF-BCEB-2587-5F26-8E006A87564A}"/>
              </a:ext>
            </a:extLst>
          </p:cNvPr>
          <p:cNvGrpSpPr/>
          <p:nvPr/>
        </p:nvGrpSpPr>
        <p:grpSpPr>
          <a:xfrm>
            <a:off x="7290534" y="7386307"/>
            <a:ext cx="1019991" cy="647714"/>
            <a:chOff x="7404834" y="7386307"/>
            <a:chExt cx="1019991" cy="647714"/>
          </a:xfrm>
        </p:grpSpPr>
        <p:grpSp>
          <p:nvGrpSpPr>
            <p:cNvPr id="335" name="Group 334">
              <a:extLst>
                <a:ext uri="{FF2B5EF4-FFF2-40B4-BE49-F238E27FC236}">
                  <a16:creationId xmlns:a16="http://schemas.microsoft.com/office/drawing/2014/main" id="{E1575D0C-E29A-EB67-C5BB-EF657F67DACD}"/>
                </a:ext>
              </a:extLst>
            </p:cNvPr>
            <p:cNvGrpSpPr/>
            <p:nvPr/>
          </p:nvGrpSpPr>
          <p:grpSpPr>
            <a:xfrm>
              <a:off x="7409711" y="7732184"/>
              <a:ext cx="1015114" cy="301837"/>
              <a:chOff x="171087" y="879907"/>
              <a:chExt cx="1761854" cy="523875"/>
            </a:xfrm>
          </p:grpSpPr>
          <p:sp>
            <p:nvSpPr>
              <p:cNvPr id="336" name="Flowchart: Terminator 335">
                <a:extLst>
                  <a:ext uri="{FF2B5EF4-FFF2-40B4-BE49-F238E27FC236}">
                    <a16:creationId xmlns:a16="http://schemas.microsoft.com/office/drawing/2014/main" id="{7B89570B-CC39-B5A0-1AC9-EA431D347C7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37" name="Oval 336">
                <a:extLst>
                  <a:ext uri="{FF2B5EF4-FFF2-40B4-BE49-F238E27FC236}">
                    <a16:creationId xmlns:a16="http://schemas.microsoft.com/office/drawing/2014/main" id="{B03181E7-8A23-9590-9DB1-B14804A96927}"/>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38" name="Oval 337">
                <a:extLst>
                  <a:ext uri="{FF2B5EF4-FFF2-40B4-BE49-F238E27FC236}">
                    <a16:creationId xmlns:a16="http://schemas.microsoft.com/office/drawing/2014/main" id="{BC79FACC-20F5-719A-CB2C-B47B70547784}"/>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39" name="Oval 338">
                <a:extLst>
                  <a:ext uri="{FF2B5EF4-FFF2-40B4-BE49-F238E27FC236}">
                    <a16:creationId xmlns:a16="http://schemas.microsoft.com/office/drawing/2014/main" id="{5AD6BC99-D5FB-912F-4304-679FAC3B49FC}"/>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nvGrpSpPr>
            <p:cNvPr id="340" name="Group 339">
              <a:extLst>
                <a:ext uri="{FF2B5EF4-FFF2-40B4-BE49-F238E27FC236}">
                  <a16:creationId xmlns:a16="http://schemas.microsoft.com/office/drawing/2014/main" id="{D531D684-5C85-3682-0D02-11914FBEB4E6}"/>
                </a:ext>
              </a:extLst>
            </p:cNvPr>
            <p:cNvGrpSpPr/>
            <p:nvPr/>
          </p:nvGrpSpPr>
          <p:grpSpPr>
            <a:xfrm>
              <a:off x="7404834" y="7386307"/>
              <a:ext cx="1015116" cy="301838"/>
              <a:chOff x="171087" y="879907"/>
              <a:chExt cx="1761854" cy="523875"/>
            </a:xfrm>
          </p:grpSpPr>
          <p:sp>
            <p:nvSpPr>
              <p:cNvPr id="341" name="Flowchart: Terminator 340">
                <a:extLst>
                  <a:ext uri="{FF2B5EF4-FFF2-40B4-BE49-F238E27FC236}">
                    <a16:creationId xmlns:a16="http://schemas.microsoft.com/office/drawing/2014/main" id="{E30C2832-E04E-7A45-FFB1-21FBDFAD3F83}"/>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42" name="Oval 341">
                <a:extLst>
                  <a:ext uri="{FF2B5EF4-FFF2-40B4-BE49-F238E27FC236}">
                    <a16:creationId xmlns:a16="http://schemas.microsoft.com/office/drawing/2014/main" id="{E2987204-98AE-53AC-9082-6FD2971A6CE4}"/>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43" name="Oval 342">
                <a:extLst>
                  <a:ext uri="{FF2B5EF4-FFF2-40B4-BE49-F238E27FC236}">
                    <a16:creationId xmlns:a16="http://schemas.microsoft.com/office/drawing/2014/main" id="{917119ED-E430-EBF7-1D3B-0A4B6C28E33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44" name="Oval 343">
                <a:extLst>
                  <a:ext uri="{FF2B5EF4-FFF2-40B4-BE49-F238E27FC236}">
                    <a16:creationId xmlns:a16="http://schemas.microsoft.com/office/drawing/2014/main" id="{BE4B2781-4535-2B9E-A5D8-7755A3641DBA}"/>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grpSp>
    </p:spTree>
    <p:extLst>
      <p:ext uri="{BB962C8B-B14F-4D97-AF65-F5344CB8AC3E}">
        <p14:creationId xmlns:p14="http://schemas.microsoft.com/office/powerpoint/2010/main" val="271336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8381225"/>
            <a:ext cx="17881600" cy="1677176"/>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8" name="TextBox 7">
            <a:extLst>
              <a:ext uri="{FF2B5EF4-FFF2-40B4-BE49-F238E27FC236}">
                <a16:creationId xmlns:a16="http://schemas.microsoft.com/office/drawing/2014/main" id="{53D0D9A2-5D23-F07E-BB11-B443848493DF}"/>
              </a:ext>
            </a:extLst>
          </p:cNvPr>
          <p:cNvSpPr txBox="1"/>
          <p:nvPr/>
        </p:nvSpPr>
        <p:spPr>
          <a:xfrm>
            <a:off x="13291048" y="8786679"/>
            <a:ext cx="4328316" cy="905120"/>
          </a:xfrm>
          <a:prstGeom prst="rect">
            <a:avLst/>
          </a:prstGeom>
          <a:noFill/>
        </p:spPr>
        <p:txBody>
          <a:bodyPr wrap="square">
            <a:spAutoFit/>
          </a:bodyPr>
          <a:lstStyle/>
          <a:p>
            <a:pPr algn="r"/>
            <a:r>
              <a:rPr lang="en-PH" sz="264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264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0928" y="8528589"/>
            <a:ext cx="12029901" cy="1039772"/>
          </a:xfrm>
          <a:prstGeom prst="rect">
            <a:avLst/>
          </a:prstGeom>
          <a:noFill/>
        </p:spPr>
        <p:txBody>
          <a:bodyPr wrap="square">
            <a:spAutoFit/>
          </a:bodyPr>
          <a:lstStyle/>
          <a:p>
            <a:r>
              <a:rPr lang="en-PH" sz="1539" b="1" dirty="0">
                <a:solidFill>
                  <a:schemeClr val="bg1"/>
                </a:solidFill>
                <a:latin typeface="Aptos Display" panose="020B0004020202020204" pitchFamily="34" charset="0"/>
                <a:ea typeface="Lexend" pitchFamily="2" charset="0"/>
                <a:cs typeface="Lexend" pitchFamily="2" charset="0"/>
              </a:rPr>
              <a:t>Figure 3.  Bracket Snapping Mechanics</a:t>
            </a:r>
          </a:p>
          <a:p>
            <a:r>
              <a:rPr lang="en-PH" sz="1539"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1539" dirty="0">
              <a:solidFill>
                <a:schemeClr val="bg1"/>
              </a:solidFill>
              <a:latin typeface="Aptos Display" panose="020B0004020202020204" pitchFamily="34" charset="0"/>
              <a:ea typeface="Lexend" pitchFamily="2" charset="0"/>
              <a:cs typeface="Lexend" pitchFamily="2" charset="0"/>
            </a:endParaRPr>
          </a:p>
          <a:p>
            <a:r>
              <a:rPr lang="en-PH" sz="1539"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a:t>
            </a:r>
          </a:p>
        </p:txBody>
      </p:sp>
      <p:grpSp>
        <p:nvGrpSpPr>
          <p:cNvPr id="30" name="Group 29">
            <a:extLst>
              <a:ext uri="{FF2B5EF4-FFF2-40B4-BE49-F238E27FC236}">
                <a16:creationId xmlns:a16="http://schemas.microsoft.com/office/drawing/2014/main" id="{F2F77BCE-BB1A-E8B1-8F49-2C6C859531D1}"/>
              </a:ext>
            </a:extLst>
          </p:cNvPr>
          <p:cNvGrpSpPr/>
          <p:nvPr/>
        </p:nvGrpSpPr>
        <p:grpSpPr>
          <a:xfrm>
            <a:off x="3744144" y="566607"/>
            <a:ext cx="4179335" cy="1242696"/>
            <a:chOff x="171087" y="879907"/>
            <a:chExt cx="1761854" cy="523875"/>
          </a:xfrm>
        </p:grpSpPr>
        <p:sp>
          <p:nvSpPr>
            <p:cNvPr id="13" name="Flowchart: Terminator 12">
              <a:extLst>
                <a:ext uri="{FF2B5EF4-FFF2-40B4-BE49-F238E27FC236}">
                  <a16:creationId xmlns:a16="http://schemas.microsoft.com/office/drawing/2014/main" id="{CDBBA83F-A84C-FA2D-D87C-CA70846F1C3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4" name="Oval 13">
              <a:extLst>
                <a:ext uri="{FF2B5EF4-FFF2-40B4-BE49-F238E27FC236}">
                  <a16:creationId xmlns:a16="http://schemas.microsoft.com/office/drawing/2014/main" id="{49DD5983-3C53-63BB-EED7-3E3970132D2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8" name="Oval 17">
              <a:extLst>
                <a:ext uri="{FF2B5EF4-FFF2-40B4-BE49-F238E27FC236}">
                  <a16:creationId xmlns:a16="http://schemas.microsoft.com/office/drawing/2014/main" id="{17D750F6-0493-B61B-F700-896662921B67}"/>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2" name="Oval 21">
              <a:extLst>
                <a:ext uri="{FF2B5EF4-FFF2-40B4-BE49-F238E27FC236}">
                  <a16:creationId xmlns:a16="http://schemas.microsoft.com/office/drawing/2014/main" id="{DCF24384-A4E9-7B0C-63A1-696CF492E460}"/>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33" name="Straight Connector 32">
            <a:extLst>
              <a:ext uri="{FF2B5EF4-FFF2-40B4-BE49-F238E27FC236}">
                <a16:creationId xmlns:a16="http://schemas.microsoft.com/office/drawing/2014/main" id="{E114CB3F-8AFF-3440-03FA-26BE4DDA5C9B}"/>
              </a:ext>
            </a:extLst>
          </p:cNvPr>
          <p:cNvCxnSpPr>
            <a:cxnSpLocks/>
          </p:cNvCxnSpPr>
          <p:nvPr/>
        </p:nvCxnSpPr>
        <p:spPr>
          <a:xfrm flipV="1">
            <a:off x="5833815" y="148920"/>
            <a:ext cx="2" cy="188109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E182B2A-28CA-8800-94D9-475D654DD726}"/>
              </a:ext>
            </a:extLst>
          </p:cNvPr>
          <p:cNvSpPr txBox="1"/>
          <p:nvPr/>
        </p:nvSpPr>
        <p:spPr>
          <a:xfrm>
            <a:off x="4718582" y="1978356"/>
            <a:ext cx="2213272" cy="363176"/>
          </a:xfrm>
          <a:prstGeom prst="rect">
            <a:avLst/>
          </a:prstGeom>
          <a:noFill/>
        </p:spPr>
        <p:txBody>
          <a:bodyPr wrap="square">
            <a:spAutoFit/>
          </a:bodyPr>
          <a:lstStyle/>
          <a:p>
            <a:pPr algn="ctr"/>
            <a:r>
              <a:rPr lang="en-US" sz="1760" dirty="0">
                <a:latin typeface="Aptos Display" panose="020B0004020202020204" pitchFamily="34" charset="0"/>
              </a:rPr>
              <a:t>Origin or 0</a:t>
            </a:r>
            <a:endParaRPr lang="en-PH" sz="1760" dirty="0"/>
          </a:p>
        </p:txBody>
      </p:sp>
      <p:grpSp>
        <p:nvGrpSpPr>
          <p:cNvPr id="43" name="Group 42">
            <a:extLst>
              <a:ext uri="{FF2B5EF4-FFF2-40B4-BE49-F238E27FC236}">
                <a16:creationId xmlns:a16="http://schemas.microsoft.com/office/drawing/2014/main" id="{00313C1B-B576-3F00-6DB1-1BC3832547BB}"/>
              </a:ext>
            </a:extLst>
          </p:cNvPr>
          <p:cNvGrpSpPr/>
          <p:nvPr/>
        </p:nvGrpSpPr>
        <p:grpSpPr>
          <a:xfrm>
            <a:off x="13717450" y="814090"/>
            <a:ext cx="2837817" cy="1242698"/>
            <a:chOff x="442564" y="2186619"/>
            <a:chExt cx="1934876" cy="847294"/>
          </a:xfrm>
        </p:grpSpPr>
        <p:sp>
          <p:nvSpPr>
            <p:cNvPr id="36" name="Flowchart: Terminator 35">
              <a:extLst>
                <a:ext uri="{FF2B5EF4-FFF2-40B4-BE49-F238E27FC236}">
                  <a16:creationId xmlns:a16="http://schemas.microsoft.com/office/drawing/2014/main" id="{7904A7FE-0BFC-051B-0718-FF924CECA958}"/>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38" name="Oval 37">
              <a:extLst>
                <a:ext uri="{FF2B5EF4-FFF2-40B4-BE49-F238E27FC236}">
                  <a16:creationId xmlns:a16="http://schemas.microsoft.com/office/drawing/2014/main" id="{96F51F8E-9ADD-CD3F-D3F8-B9D6E7D336F2}"/>
                </a:ext>
              </a:extLst>
            </p:cNvPr>
            <p:cNvSpPr/>
            <p:nvPr/>
          </p:nvSpPr>
          <p:spPr>
            <a:xfrm rot="10800000">
              <a:off x="1574636" y="231756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40" name="Oval 39">
              <a:extLst>
                <a:ext uri="{FF2B5EF4-FFF2-40B4-BE49-F238E27FC236}">
                  <a16:creationId xmlns:a16="http://schemas.microsoft.com/office/drawing/2014/main" id="{1AD21CB2-B154-2DC1-7E25-5284B0682394}"/>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45" name="Straight Connector 44">
            <a:extLst>
              <a:ext uri="{FF2B5EF4-FFF2-40B4-BE49-F238E27FC236}">
                <a16:creationId xmlns:a16="http://schemas.microsoft.com/office/drawing/2014/main" id="{8C778123-910F-71A4-0C31-D431816105D9}"/>
              </a:ext>
            </a:extLst>
          </p:cNvPr>
          <p:cNvCxnSpPr>
            <a:cxnSpLocks/>
          </p:cNvCxnSpPr>
          <p:nvPr/>
        </p:nvCxnSpPr>
        <p:spPr>
          <a:xfrm flipV="1">
            <a:off x="15136352" y="452718"/>
            <a:ext cx="0" cy="20780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499148A0-D004-7769-5FEB-848E5132AA53}"/>
              </a:ext>
            </a:extLst>
          </p:cNvPr>
          <p:cNvSpPr/>
          <p:nvPr/>
        </p:nvSpPr>
        <p:spPr>
          <a:xfrm>
            <a:off x="295840" y="285026"/>
            <a:ext cx="2997455"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Odd Slots Bracket</a:t>
            </a:r>
            <a:endParaRPr lang="en-PH" sz="2641" dirty="0">
              <a:solidFill>
                <a:srgbClr val="00B0F0"/>
              </a:solidFill>
              <a:latin typeface="Aptos Display" panose="020B0004020202020204" pitchFamily="34" charset="0"/>
            </a:endParaRPr>
          </a:p>
        </p:txBody>
      </p:sp>
      <p:sp>
        <p:nvSpPr>
          <p:cNvPr id="48" name="Rectangle 47">
            <a:extLst>
              <a:ext uri="{FF2B5EF4-FFF2-40B4-BE49-F238E27FC236}">
                <a16:creationId xmlns:a16="http://schemas.microsoft.com/office/drawing/2014/main" id="{E4D1C903-FFDD-B07D-D45C-7DE950283DFC}"/>
              </a:ext>
            </a:extLst>
          </p:cNvPr>
          <p:cNvSpPr/>
          <p:nvPr/>
        </p:nvSpPr>
        <p:spPr>
          <a:xfrm>
            <a:off x="9352211" y="573638"/>
            <a:ext cx="2997455" cy="65991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41" dirty="0">
                <a:solidFill>
                  <a:srgbClr val="00B0F0"/>
                </a:solidFill>
                <a:latin typeface="Aptos Display" panose="020B0004020202020204" pitchFamily="34" charset="0"/>
              </a:rPr>
              <a:t>Even Slots Bracket</a:t>
            </a:r>
            <a:endParaRPr lang="en-PH" sz="2641" dirty="0">
              <a:solidFill>
                <a:srgbClr val="00B0F0"/>
              </a:solidFill>
              <a:latin typeface="Aptos Display" panose="020B0004020202020204" pitchFamily="34" charset="0"/>
            </a:endParaRPr>
          </a:p>
        </p:txBody>
      </p:sp>
      <p:sp>
        <p:nvSpPr>
          <p:cNvPr id="51" name="TextBox 50">
            <a:extLst>
              <a:ext uri="{FF2B5EF4-FFF2-40B4-BE49-F238E27FC236}">
                <a16:creationId xmlns:a16="http://schemas.microsoft.com/office/drawing/2014/main" id="{4D87110E-5207-4B76-9937-A2BFAFB63B9B}"/>
              </a:ext>
            </a:extLst>
          </p:cNvPr>
          <p:cNvSpPr txBox="1"/>
          <p:nvPr/>
        </p:nvSpPr>
        <p:spPr>
          <a:xfrm>
            <a:off x="332822" y="1092302"/>
            <a:ext cx="3025231" cy="634020"/>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The middle slot of any odd numbered slot bracket is in 0.</a:t>
            </a:r>
            <a:endParaRPr lang="en-PH" sz="1760" dirty="0"/>
          </a:p>
        </p:txBody>
      </p:sp>
      <p:sp>
        <p:nvSpPr>
          <p:cNvPr id="53" name="TextBox 52">
            <a:extLst>
              <a:ext uri="{FF2B5EF4-FFF2-40B4-BE49-F238E27FC236}">
                <a16:creationId xmlns:a16="http://schemas.microsoft.com/office/drawing/2014/main" id="{956534B0-A93B-2299-850A-0BA87B200250}"/>
              </a:ext>
            </a:extLst>
          </p:cNvPr>
          <p:cNvSpPr txBox="1"/>
          <p:nvPr/>
        </p:nvSpPr>
        <p:spPr>
          <a:xfrm>
            <a:off x="9417774" y="1374445"/>
            <a:ext cx="3025231" cy="634020"/>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The midpoint of the middle two slots is in the origin position.</a:t>
            </a:r>
            <a:endParaRPr lang="en-PH" sz="1760" dirty="0"/>
          </a:p>
        </p:txBody>
      </p:sp>
      <p:sp>
        <p:nvSpPr>
          <p:cNvPr id="54" name="Rectangle 53">
            <a:extLst>
              <a:ext uri="{FF2B5EF4-FFF2-40B4-BE49-F238E27FC236}">
                <a16:creationId xmlns:a16="http://schemas.microsoft.com/office/drawing/2014/main" id="{EA7E67F3-9FC6-5F7F-F946-F02594761D71}"/>
              </a:ext>
            </a:extLst>
          </p:cNvPr>
          <p:cNvSpPr/>
          <p:nvPr/>
        </p:nvSpPr>
        <p:spPr>
          <a:xfrm>
            <a:off x="160748" y="159408"/>
            <a:ext cx="8208302" cy="807890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55" name="Rectangle 54">
            <a:extLst>
              <a:ext uri="{FF2B5EF4-FFF2-40B4-BE49-F238E27FC236}">
                <a16:creationId xmlns:a16="http://schemas.microsoft.com/office/drawing/2014/main" id="{B9EF72F4-FA8F-2BE9-2B1D-623596134E57}"/>
              </a:ext>
            </a:extLst>
          </p:cNvPr>
          <p:cNvSpPr/>
          <p:nvPr/>
        </p:nvSpPr>
        <p:spPr>
          <a:xfrm>
            <a:off x="9219306" y="446786"/>
            <a:ext cx="8233326" cy="748799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nvGrpSpPr>
          <p:cNvPr id="59" name="Group 58">
            <a:extLst>
              <a:ext uri="{FF2B5EF4-FFF2-40B4-BE49-F238E27FC236}">
                <a16:creationId xmlns:a16="http://schemas.microsoft.com/office/drawing/2014/main" id="{D9DD0E1A-0BC2-F302-11C8-91FC62983091}"/>
              </a:ext>
            </a:extLst>
          </p:cNvPr>
          <p:cNvGrpSpPr/>
          <p:nvPr/>
        </p:nvGrpSpPr>
        <p:grpSpPr>
          <a:xfrm>
            <a:off x="722329" y="3418251"/>
            <a:ext cx="4179335" cy="1242696"/>
            <a:chOff x="171087" y="879907"/>
            <a:chExt cx="1761854" cy="523875"/>
          </a:xfrm>
        </p:grpSpPr>
        <p:sp>
          <p:nvSpPr>
            <p:cNvPr id="62" name="Flowchart: Terminator 61">
              <a:extLst>
                <a:ext uri="{FF2B5EF4-FFF2-40B4-BE49-F238E27FC236}">
                  <a16:creationId xmlns:a16="http://schemas.microsoft.com/office/drawing/2014/main" id="{34E52453-5CD6-51B6-76ED-A02325144C6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3" name="Oval 62">
              <a:extLst>
                <a:ext uri="{FF2B5EF4-FFF2-40B4-BE49-F238E27FC236}">
                  <a16:creationId xmlns:a16="http://schemas.microsoft.com/office/drawing/2014/main" id="{17657CA8-B01F-014B-20D4-9B118492957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4" name="Oval 63">
              <a:extLst>
                <a:ext uri="{FF2B5EF4-FFF2-40B4-BE49-F238E27FC236}">
                  <a16:creationId xmlns:a16="http://schemas.microsoft.com/office/drawing/2014/main" id="{009E9C38-0139-CD67-BCDC-7D2D19715D63}"/>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65" name="Oval 64">
              <a:extLst>
                <a:ext uri="{FF2B5EF4-FFF2-40B4-BE49-F238E27FC236}">
                  <a16:creationId xmlns:a16="http://schemas.microsoft.com/office/drawing/2014/main" id="{D4909107-0916-1CC1-A943-91D5572290D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cxnSp>
        <p:nvCxnSpPr>
          <p:cNvPr id="71" name="Straight Arrow Connector 70">
            <a:extLst>
              <a:ext uri="{FF2B5EF4-FFF2-40B4-BE49-F238E27FC236}">
                <a16:creationId xmlns:a16="http://schemas.microsoft.com/office/drawing/2014/main" id="{2ADA21B6-F909-90CD-6DE5-09D77271102D}"/>
              </a:ext>
            </a:extLst>
          </p:cNvPr>
          <p:cNvCxnSpPr>
            <a:cxnSpLocks/>
          </p:cNvCxnSpPr>
          <p:nvPr/>
        </p:nvCxnSpPr>
        <p:spPr>
          <a:xfrm>
            <a:off x="2814603" y="5060404"/>
            <a:ext cx="722605"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DDCE309-6C5E-B1D7-0D0D-62CB94D0251C}"/>
              </a:ext>
            </a:extLst>
          </p:cNvPr>
          <p:cNvCxnSpPr>
            <a:cxnSpLocks/>
          </p:cNvCxnSpPr>
          <p:nvPr/>
        </p:nvCxnSpPr>
        <p:spPr>
          <a:xfrm flipV="1">
            <a:off x="2819667" y="3243080"/>
            <a:ext cx="0" cy="207805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C6C90E99-E35E-B49D-8EEA-6FF653E28516}"/>
              </a:ext>
            </a:extLst>
          </p:cNvPr>
          <p:cNvCxnSpPr>
            <a:cxnSpLocks/>
          </p:cNvCxnSpPr>
          <p:nvPr/>
        </p:nvCxnSpPr>
        <p:spPr>
          <a:xfrm flipV="1">
            <a:off x="1371578" y="3254063"/>
            <a:ext cx="0" cy="20780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A19AA34-2365-96F2-AE8D-ED0BD9BC84A6}"/>
              </a:ext>
            </a:extLst>
          </p:cNvPr>
          <p:cNvCxnSpPr>
            <a:cxnSpLocks/>
          </p:cNvCxnSpPr>
          <p:nvPr/>
        </p:nvCxnSpPr>
        <p:spPr>
          <a:xfrm flipV="1">
            <a:off x="4253106" y="3204949"/>
            <a:ext cx="0" cy="20780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CE88B79-7EFD-D89A-EF05-D62977C1A7ED}"/>
              </a:ext>
            </a:extLst>
          </p:cNvPr>
          <p:cNvCxnSpPr>
            <a:cxnSpLocks/>
          </p:cNvCxnSpPr>
          <p:nvPr/>
        </p:nvCxnSpPr>
        <p:spPr>
          <a:xfrm flipH="1" flipV="1">
            <a:off x="2089397" y="3204951"/>
            <a:ext cx="2" cy="151440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682C164A-10C7-0394-A8C2-31DE0528AC5B}"/>
              </a:ext>
            </a:extLst>
          </p:cNvPr>
          <p:cNvCxnSpPr>
            <a:cxnSpLocks/>
          </p:cNvCxnSpPr>
          <p:nvPr/>
        </p:nvCxnSpPr>
        <p:spPr>
          <a:xfrm flipV="1">
            <a:off x="3531096" y="3243080"/>
            <a:ext cx="0" cy="207805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C2137C86-C62D-94D8-E913-30E21FFE085D}"/>
              </a:ext>
            </a:extLst>
          </p:cNvPr>
          <p:cNvCxnSpPr>
            <a:cxnSpLocks/>
          </p:cNvCxnSpPr>
          <p:nvPr/>
        </p:nvCxnSpPr>
        <p:spPr>
          <a:xfrm>
            <a:off x="1354804" y="4831535"/>
            <a:ext cx="145719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848C3162-9593-4EF3-77C0-CEE4E6145C0C}"/>
              </a:ext>
            </a:extLst>
          </p:cNvPr>
          <p:cNvCxnSpPr>
            <a:cxnSpLocks/>
          </p:cNvCxnSpPr>
          <p:nvPr/>
        </p:nvCxnSpPr>
        <p:spPr>
          <a:xfrm>
            <a:off x="10267013" y="4319469"/>
            <a:ext cx="72260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575DD182-5BE4-6EEF-D9E7-4A77A5088F9C}"/>
              </a:ext>
            </a:extLst>
          </p:cNvPr>
          <p:cNvCxnSpPr>
            <a:cxnSpLocks/>
          </p:cNvCxnSpPr>
          <p:nvPr/>
        </p:nvCxnSpPr>
        <p:spPr>
          <a:xfrm flipV="1">
            <a:off x="10997283" y="2653604"/>
            <a:ext cx="0" cy="20780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202A4798-F8B1-49E4-6B77-694CDE124E91}"/>
              </a:ext>
            </a:extLst>
          </p:cNvPr>
          <p:cNvCxnSpPr>
            <a:cxnSpLocks/>
          </p:cNvCxnSpPr>
          <p:nvPr/>
        </p:nvCxnSpPr>
        <p:spPr>
          <a:xfrm flipV="1">
            <a:off x="10267007" y="2615475"/>
            <a:ext cx="0" cy="20780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DF15C2E-9181-3295-E75A-9D7424506119}"/>
              </a:ext>
            </a:extLst>
          </p:cNvPr>
          <p:cNvCxnSpPr>
            <a:cxnSpLocks/>
          </p:cNvCxnSpPr>
          <p:nvPr/>
        </p:nvCxnSpPr>
        <p:spPr>
          <a:xfrm flipV="1">
            <a:off x="11708712" y="2653604"/>
            <a:ext cx="0" cy="2078058"/>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36AD8D1C-9B10-6864-A0F7-11FE978C0ED3}"/>
              </a:ext>
            </a:extLst>
          </p:cNvPr>
          <p:cNvGrpSpPr/>
          <p:nvPr/>
        </p:nvGrpSpPr>
        <p:grpSpPr>
          <a:xfrm>
            <a:off x="9605193" y="2906178"/>
            <a:ext cx="2837817" cy="1242698"/>
            <a:chOff x="442564" y="2186619"/>
            <a:chExt cx="1934876" cy="847294"/>
          </a:xfrm>
        </p:grpSpPr>
        <p:sp>
          <p:nvSpPr>
            <p:cNvPr id="136" name="Flowchart: Terminator 135">
              <a:extLst>
                <a:ext uri="{FF2B5EF4-FFF2-40B4-BE49-F238E27FC236}">
                  <a16:creationId xmlns:a16="http://schemas.microsoft.com/office/drawing/2014/main" id="{91248959-75F6-607D-A7AB-25B628C11F01}"/>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37" name="Oval 136">
              <a:extLst>
                <a:ext uri="{FF2B5EF4-FFF2-40B4-BE49-F238E27FC236}">
                  <a16:creationId xmlns:a16="http://schemas.microsoft.com/office/drawing/2014/main" id="{E65D186D-88F7-278E-D4E1-DBD047833FE7}"/>
                </a:ext>
              </a:extLst>
            </p:cNvPr>
            <p:cNvSpPr/>
            <p:nvPr/>
          </p:nvSpPr>
          <p:spPr>
            <a:xfrm rot="10800000">
              <a:off x="1574636" y="231756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38" name="Oval 137">
              <a:extLst>
                <a:ext uri="{FF2B5EF4-FFF2-40B4-BE49-F238E27FC236}">
                  <a16:creationId xmlns:a16="http://schemas.microsoft.com/office/drawing/2014/main" id="{FA2189AE-021B-2993-784A-84EF0F6C68F0}"/>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sp>
        <p:nvSpPr>
          <p:cNvPr id="139" name="TextBox 138">
            <a:extLst>
              <a:ext uri="{FF2B5EF4-FFF2-40B4-BE49-F238E27FC236}">
                <a16:creationId xmlns:a16="http://schemas.microsoft.com/office/drawing/2014/main" id="{971EEDA9-6587-3BAD-D94B-C16C17E3934D}"/>
              </a:ext>
            </a:extLst>
          </p:cNvPr>
          <p:cNvSpPr txBox="1"/>
          <p:nvPr/>
        </p:nvSpPr>
        <p:spPr>
          <a:xfrm>
            <a:off x="14029723" y="2551792"/>
            <a:ext cx="2213272" cy="363176"/>
          </a:xfrm>
          <a:prstGeom prst="rect">
            <a:avLst/>
          </a:prstGeom>
          <a:noFill/>
        </p:spPr>
        <p:txBody>
          <a:bodyPr wrap="square">
            <a:spAutoFit/>
          </a:bodyPr>
          <a:lstStyle/>
          <a:p>
            <a:pPr algn="ctr"/>
            <a:r>
              <a:rPr lang="en-US" sz="1760" dirty="0">
                <a:latin typeface="Aptos Display" panose="020B0004020202020204" pitchFamily="34" charset="0"/>
              </a:rPr>
              <a:t>Origin or 0</a:t>
            </a:r>
            <a:endParaRPr lang="en-PH" sz="1760" dirty="0"/>
          </a:p>
        </p:txBody>
      </p:sp>
      <p:sp>
        <p:nvSpPr>
          <p:cNvPr id="140" name="TextBox 139">
            <a:extLst>
              <a:ext uri="{FF2B5EF4-FFF2-40B4-BE49-F238E27FC236}">
                <a16:creationId xmlns:a16="http://schemas.microsoft.com/office/drawing/2014/main" id="{1F285011-9B28-6288-E203-438DCE55FAF4}"/>
              </a:ext>
            </a:extLst>
          </p:cNvPr>
          <p:cNvSpPr txBox="1"/>
          <p:nvPr/>
        </p:nvSpPr>
        <p:spPr>
          <a:xfrm>
            <a:off x="5239921" y="2886599"/>
            <a:ext cx="2876878" cy="1446550"/>
          </a:xfrm>
          <a:prstGeom prst="rect">
            <a:avLst/>
          </a:prstGeom>
          <a:noFill/>
        </p:spPr>
        <p:txBody>
          <a:bodyPr wrap="square">
            <a:spAutoFit/>
          </a:bodyPr>
          <a:lstStyle/>
          <a:p>
            <a:r>
              <a:rPr lang="en-PH" sz="1760" dirty="0">
                <a:latin typeface="Aptos Display" panose="020B0004020202020204" pitchFamily="34" charset="0"/>
                <a:ea typeface="Lexend" pitchFamily="2" charset="0"/>
                <a:cs typeface="Lexend" pitchFamily="2" charset="0"/>
              </a:rPr>
              <a:t>The distance or </a:t>
            </a:r>
            <a:r>
              <a:rPr lang="en-PH" sz="1760" dirty="0">
                <a:solidFill>
                  <a:srgbClr val="00B0F0"/>
                </a:solidFill>
                <a:latin typeface="Aptos Display" panose="020B0004020202020204" pitchFamily="34" charset="0"/>
                <a:ea typeface="Lexend" pitchFamily="2" charset="0"/>
                <a:cs typeface="Lexend" pitchFamily="2" charset="0"/>
              </a:rPr>
              <a:t>x</a:t>
            </a:r>
            <a:r>
              <a:rPr lang="en-PH" sz="1760" dirty="0">
                <a:latin typeface="Aptos Display" panose="020B0004020202020204" pitchFamily="34" charset="0"/>
                <a:ea typeface="Lexend" pitchFamily="2" charset="0"/>
                <a:cs typeface="Lexend" pitchFamily="2" charset="0"/>
              </a:rPr>
              <a:t> between important points of interest are </a:t>
            </a:r>
            <a:r>
              <a:rPr lang="en-PH" sz="1760" dirty="0">
                <a:solidFill>
                  <a:srgbClr val="00B0F0"/>
                </a:solidFill>
                <a:latin typeface="Aptos Display" panose="020B0004020202020204" pitchFamily="34" charset="0"/>
                <a:ea typeface="Lexend" pitchFamily="2" charset="0"/>
                <a:cs typeface="Lexend" pitchFamily="2" charset="0"/>
              </a:rPr>
              <a:t>0.187</a:t>
            </a:r>
          </a:p>
          <a:p>
            <a:endParaRPr lang="en-PH" sz="1760" dirty="0">
              <a:solidFill>
                <a:srgbClr val="00B0F0"/>
              </a:solidFill>
              <a:latin typeface="Aptos Display" panose="020B0004020202020204" pitchFamily="34" charset="0"/>
            </a:endParaRPr>
          </a:p>
          <a:p>
            <a:r>
              <a:rPr lang="en-PH" sz="1760" dirty="0">
                <a:solidFill>
                  <a:srgbClr val="00B0F0"/>
                </a:solidFill>
                <a:latin typeface="Aptos Display" panose="020B0004020202020204" pitchFamily="34" charset="0"/>
              </a:rPr>
              <a:t>Note: It only works for odd</a:t>
            </a:r>
            <a:endParaRPr lang="en-PH" sz="1760" dirty="0">
              <a:solidFill>
                <a:srgbClr val="00B0F0"/>
              </a:solidFill>
            </a:endParaRPr>
          </a:p>
        </p:txBody>
      </p:sp>
      <p:sp>
        <p:nvSpPr>
          <p:cNvPr id="141" name="TextBox 140">
            <a:extLst>
              <a:ext uri="{FF2B5EF4-FFF2-40B4-BE49-F238E27FC236}">
                <a16:creationId xmlns:a16="http://schemas.microsoft.com/office/drawing/2014/main" id="{80F6D440-7EA9-49A8-D9C7-140527F28A7D}"/>
              </a:ext>
            </a:extLst>
          </p:cNvPr>
          <p:cNvSpPr txBox="1"/>
          <p:nvPr/>
        </p:nvSpPr>
        <p:spPr>
          <a:xfrm>
            <a:off x="2715637" y="5040591"/>
            <a:ext cx="911224" cy="363176"/>
          </a:xfrm>
          <a:prstGeom prst="rect">
            <a:avLst/>
          </a:prstGeom>
          <a:noFill/>
        </p:spPr>
        <p:txBody>
          <a:bodyPr wrap="square">
            <a:spAutoFit/>
          </a:bodyPr>
          <a:lstStyle/>
          <a:p>
            <a:pPr algn="ctr"/>
            <a:r>
              <a:rPr lang="en-PH" sz="1760" dirty="0">
                <a:solidFill>
                  <a:srgbClr val="00B0F0"/>
                </a:solidFill>
                <a:latin typeface="Aptos Display" panose="020B0004020202020204" pitchFamily="34" charset="0"/>
                <a:ea typeface="Lexend" pitchFamily="2" charset="0"/>
                <a:cs typeface="Lexend" pitchFamily="2" charset="0"/>
              </a:rPr>
              <a:t>0.187</a:t>
            </a:r>
            <a:endParaRPr lang="en-PH" sz="1760" dirty="0">
              <a:solidFill>
                <a:srgbClr val="00B0F0"/>
              </a:solidFill>
            </a:endParaRPr>
          </a:p>
        </p:txBody>
      </p:sp>
      <p:sp>
        <p:nvSpPr>
          <p:cNvPr id="142" name="TextBox 141">
            <a:extLst>
              <a:ext uri="{FF2B5EF4-FFF2-40B4-BE49-F238E27FC236}">
                <a16:creationId xmlns:a16="http://schemas.microsoft.com/office/drawing/2014/main" id="{64A25BE2-C2C0-2FAE-5AE1-6B38AE40AFAD}"/>
              </a:ext>
            </a:extLst>
          </p:cNvPr>
          <p:cNvSpPr txBox="1"/>
          <p:nvPr/>
        </p:nvSpPr>
        <p:spPr>
          <a:xfrm>
            <a:off x="3027522" y="4719348"/>
            <a:ext cx="313004" cy="363176"/>
          </a:xfrm>
          <a:prstGeom prst="rect">
            <a:avLst/>
          </a:prstGeom>
          <a:noFill/>
        </p:spPr>
        <p:txBody>
          <a:bodyPr wrap="square">
            <a:spAutoFit/>
          </a:bodyPr>
          <a:lstStyle/>
          <a:p>
            <a:pPr algn="ctr"/>
            <a:r>
              <a:rPr lang="en-PH" sz="1760" dirty="0">
                <a:solidFill>
                  <a:srgbClr val="00B0F0"/>
                </a:solidFill>
                <a:latin typeface="Aptos Display" panose="020B0004020202020204" pitchFamily="34" charset="0"/>
                <a:ea typeface="Lexend" pitchFamily="2" charset="0"/>
                <a:cs typeface="Lexend" pitchFamily="2" charset="0"/>
              </a:rPr>
              <a:t>x</a:t>
            </a:r>
            <a:endParaRPr lang="en-PH" sz="1760" dirty="0">
              <a:solidFill>
                <a:srgbClr val="00B0F0"/>
              </a:solidFill>
            </a:endParaRPr>
          </a:p>
        </p:txBody>
      </p:sp>
      <p:sp>
        <p:nvSpPr>
          <p:cNvPr id="143" name="TextBox 142">
            <a:extLst>
              <a:ext uri="{FF2B5EF4-FFF2-40B4-BE49-F238E27FC236}">
                <a16:creationId xmlns:a16="http://schemas.microsoft.com/office/drawing/2014/main" id="{830E095B-FE48-5CC1-6DFD-EEBF2716F687}"/>
              </a:ext>
            </a:extLst>
          </p:cNvPr>
          <p:cNvSpPr txBox="1"/>
          <p:nvPr/>
        </p:nvSpPr>
        <p:spPr>
          <a:xfrm>
            <a:off x="1458069" y="4878694"/>
            <a:ext cx="1300339" cy="363176"/>
          </a:xfrm>
          <a:prstGeom prst="rect">
            <a:avLst/>
          </a:prstGeom>
          <a:noFill/>
        </p:spPr>
        <p:txBody>
          <a:bodyPr wrap="square">
            <a:spAutoFit/>
          </a:bodyPr>
          <a:lstStyle/>
          <a:p>
            <a:pPr algn="ctr"/>
            <a:r>
              <a:rPr lang="en-US" sz="1760" dirty="0">
                <a:latin typeface="Aptos Display" panose="020B0004020202020204" pitchFamily="34" charset="0"/>
              </a:rPr>
              <a:t>2x * n</a:t>
            </a:r>
            <a:endParaRPr lang="en-PH" sz="1760" dirty="0"/>
          </a:p>
        </p:txBody>
      </p:sp>
      <p:sp>
        <p:nvSpPr>
          <p:cNvPr id="149" name="TextBox 148">
            <a:extLst>
              <a:ext uri="{FF2B5EF4-FFF2-40B4-BE49-F238E27FC236}">
                <a16:creationId xmlns:a16="http://schemas.microsoft.com/office/drawing/2014/main" id="{B9E5E175-9B6F-45FA-6420-FCF8BD1F3FAF}"/>
              </a:ext>
            </a:extLst>
          </p:cNvPr>
          <p:cNvSpPr txBox="1"/>
          <p:nvPr/>
        </p:nvSpPr>
        <p:spPr>
          <a:xfrm>
            <a:off x="2399337" y="2915161"/>
            <a:ext cx="827382" cy="295594"/>
          </a:xfrm>
          <a:prstGeom prst="rect">
            <a:avLst/>
          </a:prstGeom>
          <a:noFill/>
        </p:spPr>
        <p:txBody>
          <a:bodyPr wrap="square">
            <a:spAutoFit/>
          </a:bodyPr>
          <a:lstStyle/>
          <a:p>
            <a:pPr algn="ctr"/>
            <a:r>
              <a:rPr lang="en-US" sz="1321" dirty="0">
                <a:latin typeface="Aptos Display" panose="020B0004020202020204" pitchFamily="34" charset="0"/>
              </a:rPr>
              <a:t>Origin</a:t>
            </a:r>
            <a:endParaRPr lang="en-PH" sz="1321" dirty="0"/>
          </a:p>
        </p:txBody>
      </p:sp>
      <p:sp>
        <p:nvSpPr>
          <p:cNvPr id="150" name="TextBox 149">
            <a:extLst>
              <a:ext uri="{FF2B5EF4-FFF2-40B4-BE49-F238E27FC236}">
                <a16:creationId xmlns:a16="http://schemas.microsoft.com/office/drawing/2014/main" id="{586113CD-1936-F7D2-387F-EECAD23D4193}"/>
              </a:ext>
            </a:extLst>
          </p:cNvPr>
          <p:cNvSpPr txBox="1"/>
          <p:nvPr/>
        </p:nvSpPr>
        <p:spPr>
          <a:xfrm>
            <a:off x="3116816" y="2915161"/>
            <a:ext cx="827382" cy="295594"/>
          </a:xfrm>
          <a:prstGeom prst="rect">
            <a:avLst/>
          </a:prstGeom>
          <a:noFill/>
        </p:spPr>
        <p:txBody>
          <a:bodyPr wrap="square">
            <a:spAutoFit/>
          </a:bodyPr>
          <a:lstStyle/>
          <a:p>
            <a:pPr algn="ctr"/>
            <a:r>
              <a:rPr lang="en-US" sz="1321" dirty="0">
                <a:latin typeface="Aptos Display" panose="020B0004020202020204" pitchFamily="34" charset="0"/>
              </a:rPr>
              <a:t>0.187</a:t>
            </a:r>
            <a:endParaRPr lang="en-PH" sz="1321" dirty="0"/>
          </a:p>
        </p:txBody>
      </p:sp>
      <p:sp>
        <p:nvSpPr>
          <p:cNvPr id="151" name="TextBox 150">
            <a:extLst>
              <a:ext uri="{FF2B5EF4-FFF2-40B4-BE49-F238E27FC236}">
                <a16:creationId xmlns:a16="http://schemas.microsoft.com/office/drawing/2014/main" id="{038EFB4B-7FA0-73A9-4B93-DD58894EA1A0}"/>
              </a:ext>
            </a:extLst>
          </p:cNvPr>
          <p:cNvSpPr txBox="1"/>
          <p:nvPr/>
        </p:nvSpPr>
        <p:spPr>
          <a:xfrm>
            <a:off x="3819629" y="2915161"/>
            <a:ext cx="827382"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sp>
        <p:nvSpPr>
          <p:cNvPr id="152" name="TextBox 151">
            <a:extLst>
              <a:ext uri="{FF2B5EF4-FFF2-40B4-BE49-F238E27FC236}">
                <a16:creationId xmlns:a16="http://schemas.microsoft.com/office/drawing/2014/main" id="{B172EFE5-0DED-CB86-0ECC-660B612F9725}"/>
              </a:ext>
            </a:extLst>
          </p:cNvPr>
          <p:cNvSpPr txBox="1"/>
          <p:nvPr/>
        </p:nvSpPr>
        <p:spPr>
          <a:xfrm>
            <a:off x="1691909" y="2926029"/>
            <a:ext cx="827382" cy="295594"/>
          </a:xfrm>
          <a:prstGeom prst="rect">
            <a:avLst/>
          </a:prstGeom>
          <a:noFill/>
        </p:spPr>
        <p:txBody>
          <a:bodyPr wrap="square">
            <a:spAutoFit/>
          </a:bodyPr>
          <a:lstStyle/>
          <a:p>
            <a:pPr algn="ctr"/>
            <a:r>
              <a:rPr lang="en-US" sz="1321" dirty="0">
                <a:latin typeface="Aptos Display" panose="020B0004020202020204" pitchFamily="34" charset="0"/>
              </a:rPr>
              <a:t>0.187</a:t>
            </a:r>
            <a:endParaRPr lang="en-PH" sz="1321" dirty="0"/>
          </a:p>
        </p:txBody>
      </p:sp>
      <p:sp>
        <p:nvSpPr>
          <p:cNvPr id="153" name="TextBox 152">
            <a:extLst>
              <a:ext uri="{FF2B5EF4-FFF2-40B4-BE49-F238E27FC236}">
                <a16:creationId xmlns:a16="http://schemas.microsoft.com/office/drawing/2014/main" id="{888F0451-EE09-BEBB-7362-AE3CDEB8F4F5}"/>
              </a:ext>
            </a:extLst>
          </p:cNvPr>
          <p:cNvSpPr txBox="1"/>
          <p:nvPr/>
        </p:nvSpPr>
        <p:spPr>
          <a:xfrm>
            <a:off x="1052909" y="2915715"/>
            <a:ext cx="697869"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cxnSp>
        <p:nvCxnSpPr>
          <p:cNvPr id="155" name="Straight Connector 154">
            <a:extLst>
              <a:ext uri="{FF2B5EF4-FFF2-40B4-BE49-F238E27FC236}">
                <a16:creationId xmlns:a16="http://schemas.microsoft.com/office/drawing/2014/main" id="{F159BA9A-6910-879C-1811-D9D53767C7AE}"/>
              </a:ext>
            </a:extLst>
          </p:cNvPr>
          <p:cNvCxnSpPr>
            <a:cxnSpLocks/>
          </p:cNvCxnSpPr>
          <p:nvPr/>
        </p:nvCxnSpPr>
        <p:spPr>
          <a:xfrm flipH="1" flipV="1">
            <a:off x="593021" y="2521961"/>
            <a:ext cx="7320169" cy="881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8" name="TextBox 157">
            <a:extLst>
              <a:ext uri="{FF2B5EF4-FFF2-40B4-BE49-F238E27FC236}">
                <a16:creationId xmlns:a16="http://schemas.microsoft.com/office/drawing/2014/main" id="{BD6DBAF9-453D-4883-835F-C0E30FA237E6}"/>
              </a:ext>
            </a:extLst>
          </p:cNvPr>
          <p:cNvSpPr txBox="1"/>
          <p:nvPr/>
        </p:nvSpPr>
        <p:spPr>
          <a:xfrm>
            <a:off x="704641" y="5897497"/>
            <a:ext cx="4197029" cy="634020"/>
          </a:xfrm>
          <a:prstGeom prst="rect">
            <a:avLst/>
          </a:prstGeom>
          <a:noFill/>
        </p:spPr>
        <p:txBody>
          <a:bodyPr wrap="square">
            <a:spAutoFit/>
          </a:bodyPr>
          <a:lstStyle/>
          <a:p>
            <a:r>
              <a:rPr lang="en-US" sz="1760" dirty="0">
                <a:latin typeface="Aptos Display" panose="020B0004020202020204" pitchFamily="34" charset="0"/>
              </a:rPr>
              <a:t>x = 0.187</a:t>
            </a:r>
          </a:p>
          <a:p>
            <a:r>
              <a:rPr lang="en-US" sz="1760" dirty="0">
                <a:latin typeface="Aptos Display" panose="020B0004020202020204" pitchFamily="34" charset="0"/>
              </a:rPr>
              <a:t>n = number of slots from origin slot</a:t>
            </a:r>
          </a:p>
        </p:txBody>
      </p:sp>
      <p:sp>
        <p:nvSpPr>
          <p:cNvPr id="162" name="TextBox 161">
            <a:extLst>
              <a:ext uri="{FF2B5EF4-FFF2-40B4-BE49-F238E27FC236}">
                <a16:creationId xmlns:a16="http://schemas.microsoft.com/office/drawing/2014/main" id="{01D64DCE-FB7E-64B7-2B4B-169B009314A9}"/>
              </a:ext>
            </a:extLst>
          </p:cNvPr>
          <p:cNvSpPr txBox="1"/>
          <p:nvPr/>
        </p:nvSpPr>
        <p:spPr>
          <a:xfrm>
            <a:off x="796180" y="6592290"/>
            <a:ext cx="1300339" cy="363176"/>
          </a:xfrm>
          <a:prstGeom prst="rect">
            <a:avLst/>
          </a:prstGeom>
          <a:noFill/>
        </p:spPr>
        <p:txBody>
          <a:bodyPr wrap="square">
            <a:spAutoFit/>
          </a:bodyPr>
          <a:lstStyle/>
          <a:p>
            <a:r>
              <a:rPr lang="en-US" sz="1760" dirty="0">
                <a:latin typeface="Aptos Display" panose="020B0004020202020204" pitchFamily="34" charset="0"/>
              </a:rPr>
              <a:t>2x * n</a:t>
            </a:r>
            <a:endParaRPr lang="en-PH" sz="1760" dirty="0"/>
          </a:p>
        </p:txBody>
      </p:sp>
      <p:sp>
        <p:nvSpPr>
          <p:cNvPr id="163" name="TextBox 162">
            <a:extLst>
              <a:ext uri="{FF2B5EF4-FFF2-40B4-BE49-F238E27FC236}">
                <a16:creationId xmlns:a16="http://schemas.microsoft.com/office/drawing/2014/main" id="{E9C21832-F040-15EE-5891-1E1B59E0B710}"/>
              </a:ext>
            </a:extLst>
          </p:cNvPr>
          <p:cNvSpPr txBox="1"/>
          <p:nvPr/>
        </p:nvSpPr>
        <p:spPr>
          <a:xfrm>
            <a:off x="758529" y="6997726"/>
            <a:ext cx="2410563" cy="363176"/>
          </a:xfrm>
          <a:prstGeom prst="rect">
            <a:avLst/>
          </a:prstGeom>
          <a:noFill/>
        </p:spPr>
        <p:txBody>
          <a:bodyPr wrap="square">
            <a:spAutoFit/>
          </a:bodyPr>
          <a:lstStyle/>
          <a:p>
            <a:r>
              <a:rPr lang="en-US" sz="1760" dirty="0">
                <a:latin typeface="Aptos Display" panose="020B0004020202020204" pitchFamily="34" charset="0"/>
              </a:rPr>
              <a:t>(2 * 0.187) * 1</a:t>
            </a:r>
            <a:endParaRPr lang="en-PH" sz="1760" dirty="0"/>
          </a:p>
        </p:txBody>
      </p:sp>
      <p:sp>
        <p:nvSpPr>
          <p:cNvPr id="165" name="TextBox 164">
            <a:extLst>
              <a:ext uri="{FF2B5EF4-FFF2-40B4-BE49-F238E27FC236}">
                <a16:creationId xmlns:a16="http://schemas.microsoft.com/office/drawing/2014/main" id="{F54B38B7-0128-2A08-0B86-96E4D0BCDC77}"/>
              </a:ext>
            </a:extLst>
          </p:cNvPr>
          <p:cNvSpPr txBox="1"/>
          <p:nvPr/>
        </p:nvSpPr>
        <p:spPr>
          <a:xfrm>
            <a:off x="754031" y="7424077"/>
            <a:ext cx="2410563" cy="363176"/>
          </a:xfrm>
          <a:prstGeom prst="rect">
            <a:avLst/>
          </a:prstGeom>
          <a:noFill/>
        </p:spPr>
        <p:txBody>
          <a:bodyPr wrap="square">
            <a:spAutoFit/>
          </a:bodyPr>
          <a:lstStyle/>
          <a:p>
            <a:r>
              <a:rPr lang="en-US" sz="1760" dirty="0">
                <a:latin typeface="Aptos Display" panose="020B0004020202020204" pitchFamily="34" charset="0"/>
              </a:rPr>
              <a:t>0.374</a:t>
            </a:r>
            <a:endParaRPr lang="en-PH" sz="1760" dirty="0"/>
          </a:p>
        </p:txBody>
      </p:sp>
      <p:sp>
        <p:nvSpPr>
          <p:cNvPr id="166" name="Rectangle 165">
            <a:extLst>
              <a:ext uri="{FF2B5EF4-FFF2-40B4-BE49-F238E27FC236}">
                <a16:creationId xmlns:a16="http://schemas.microsoft.com/office/drawing/2014/main" id="{37C89DA0-F0FA-9736-E87C-C25414C6F4FA}"/>
              </a:ext>
            </a:extLst>
          </p:cNvPr>
          <p:cNvSpPr/>
          <p:nvPr/>
        </p:nvSpPr>
        <p:spPr>
          <a:xfrm>
            <a:off x="796178" y="6593915"/>
            <a:ext cx="1464168" cy="123643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167" name="Straight Connector 166">
            <a:extLst>
              <a:ext uri="{FF2B5EF4-FFF2-40B4-BE49-F238E27FC236}">
                <a16:creationId xmlns:a16="http://schemas.microsoft.com/office/drawing/2014/main" id="{C5C5B791-65F8-B067-AB4D-0FA8DBAE99A3}"/>
              </a:ext>
            </a:extLst>
          </p:cNvPr>
          <p:cNvCxnSpPr>
            <a:cxnSpLocks/>
          </p:cNvCxnSpPr>
          <p:nvPr/>
        </p:nvCxnSpPr>
        <p:spPr>
          <a:xfrm flipV="1">
            <a:off x="345473" y="3079387"/>
            <a:ext cx="0" cy="4546519"/>
          </a:xfrm>
          <a:prstGeom prst="line">
            <a:avLst/>
          </a:prstGeom>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F410981C-5745-1AE0-5F1A-DA1B84C619B9}"/>
              </a:ext>
            </a:extLst>
          </p:cNvPr>
          <p:cNvCxnSpPr>
            <a:cxnSpLocks/>
            <a:endCxn id="153" idx="1"/>
          </p:cNvCxnSpPr>
          <p:nvPr/>
        </p:nvCxnSpPr>
        <p:spPr>
          <a:xfrm flipV="1">
            <a:off x="345475" y="3063512"/>
            <a:ext cx="707434" cy="21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FA14D123-FBE6-8738-B562-4AAAACA4C31D}"/>
              </a:ext>
            </a:extLst>
          </p:cNvPr>
          <p:cNvCxnSpPr>
            <a:cxnSpLocks/>
          </p:cNvCxnSpPr>
          <p:nvPr/>
        </p:nvCxnSpPr>
        <p:spPr>
          <a:xfrm flipV="1">
            <a:off x="345479" y="7625912"/>
            <a:ext cx="362875" cy="1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 name="TextBox 184">
            <a:extLst>
              <a:ext uri="{FF2B5EF4-FFF2-40B4-BE49-F238E27FC236}">
                <a16:creationId xmlns:a16="http://schemas.microsoft.com/office/drawing/2014/main" id="{8DC40E33-7668-D860-9A57-DCC4EF16377D}"/>
              </a:ext>
            </a:extLst>
          </p:cNvPr>
          <p:cNvSpPr txBox="1"/>
          <p:nvPr/>
        </p:nvSpPr>
        <p:spPr>
          <a:xfrm>
            <a:off x="2133066" y="5392867"/>
            <a:ext cx="1430098" cy="634020"/>
          </a:xfrm>
          <a:prstGeom prst="rect">
            <a:avLst/>
          </a:prstGeom>
          <a:noFill/>
        </p:spPr>
        <p:txBody>
          <a:bodyPr wrap="square">
            <a:spAutoFit/>
          </a:bodyPr>
          <a:lstStyle/>
          <a:p>
            <a:pPr algn="ctr"/>
            <a:r>
              <a:rPr lang="en-US" sz="1760" dirty="0">
                <a:latin typeface="Aptos Display" panose="020B0004020202020204" pitchFamily="34" charset="0"/>
              </a:rPr>
              <a:t>Slot 1</a:t>
            </a:r>
          </a:p>
          <a:p>
            <a:pPr algn="ctr"/>
            <a:r>
              <a:rPr lang="en-US" sz="1760" dirty="0">
                <a:latin typeface="Aptos Display" panose="020B0004020202020204" pitchFamily="34" charset="0"/>
              </a:rPr>
              <a:t>Origin Slot</a:t>
            </a:r>
          </a:p>
        </p:txBody>
      </p:sp>
      <p:sp>
        <p:nvSpPr>
          <p:cNvPr id="186" name="TextBox 185">
            <a:extLst>
              <a:ext uri="{FF2B5EF4-FFF2-40B4-BE49-F238E27FC236}">
                <a16:creationId xmlns:a16="http://schemas.microsoft.com/office/drawing/2014/main" id="{45B89143-D71B-25E3-FB63-390D0B1DA7FB}"/>
              </a:ext>
            </a:extLst>
          </p:cNvPr>
          <p:cNvSpPr txBox="1"/>
          <p:nvPr/>
        </p:nvSpPr>
        <p:spPr>
          <a:xfrm>
            <a:off x="953628" y="5472944"/>
            <a:ext cx="875840" cy="363176"/>
          </a:xfrm>
          <a:prstGeom prst="rect">
            <a:avLst/>
          </a:prstGeom>
          <a:noFill/>
        </p:spPr>
        <p:txBody>
          <a:bodyPr wrap="square">
            <a:spAutoFit/>
          </a:bodyPr>
          <a:lstStyle/>
          <a:p>
            <a:pPr algn="ctr"/>
            <a:r>
              <a:rPr lang="en-US" sz="1760" dirty="0">
                <a:latin typeface="Aptos Display" panose="020B0004020202020204" pitchFamily="34" charset="0"/>
              </a:rPr>
              <a:t>Slot 0</a:t>
            </a:r>
          </a:p>
        </p:txBody>
      </p:sp>
      <p:sp>
        <p:nvSpPr>
          <p:cNvPr id="187" name="TextBox 186">
            <a:extLst>
              <a:ext uri="{FF2B5EF4-FFF2-40B4-BE49-F238E27FC236}">
                <a16:creationId xmlns:a16="http://schemas.microsoft.com/office/drawing/2014/main" id="{14553C79-B07D-21DB-1F66-3E5F9B1FEF71}"/>
              </a:ext>
            </a:extLst>
          </p:cNvPr>
          <p:cNvSpPr txBox="1"/>
          <p:nvPr/>
        </p:nvSpPr>
        <p:spPr>
          <a:xfrm>
            <a:off x="3815183" y="5481526"/>
            <a:ext cx="875840" cy="363176"/>
          </a:xfrm>
          <a:prstGeom prst="rect">
            <a:avLst/>
          </a:prstGeom>
          <a:noFill/>
        </p:spPr>
        <p:txBody>
          <a:bodyPr wrap="square">
            <a:spAutoFit/>
          </a:bodyPr>
          <a:lstStyle/>
          <a:p>
            <a:pPr algn="ctr"/>
            <a:r>
              <a:rPr lang="en-US" sz="1760" dirty="0">
                <a:latin typeface="Aptos Display" panose="020B0004020202020204" pitchFamily="34" charset="0"/>
              </a:rPr>
              <a:t>Slot 2</a:t>
            </a:r>
          </a:p>
        </p:txBody>
      </p:sp>
      <p:sp>
        <p:nvSpPr>
          <p:cNvPr id="189" name="TextBox 188">
            <a:extLst>
              <a:ext uri="{FF2B5EF4-FFF2-40B4-BE49-F238E27FC236}">
                <a16:creationId xmlns:a16="http://schemas.microsoft.com/office/drawing/2014/main" id="{97166214-70CB-7A78-973A-B7A4F4198E2D}"/>
              </a:ext>
            </a:extLst>
          </p:cNvPr>
          <p:cNvSpPr txBox="1"/>
          <p:nvPr/>
        </p:nvSpPr>
        <p:spPr>
          <a:xfrm>
            <a:off x="2354360" y="6975919"/>
            <a:ext cx="2090931" cy="498855"/>
          </a:xfrm>
          <a:prstGeom prst="rect">
            <a:avLst/>
          </a:prstGeom>
          <a:noFill/>
        </p:spPr>
        <p:txBody>
          <a:bodyPr wrap="square">
            <a:spAutoFit/>
          </a:bodyPr>
          <a:lstStyle/>
          <a:p>
            <a:r>
              <a:rPr lang="en-US" sz="1321" dirty="0">
                <a:latin typeface="Aptos Display" panose="020B0004020202020204" pitchFamily="34" charset="0"/>
              </a:rPr>
              <a:t>We are 1 slot away from the origin slot</a:t>
            </a:r>
            <a:endParaRPr lang="en-PH" sz="1321" dirty="0"/>
          </a:p>
        </p:txBody>
      </p:sp>
      <p:grpSp>
        <p:nvGrpSpPr>
          <p:cNvPr id="197" name="Group 196">
            <a:extLst>
              <a:ext uri="{FF2B5EF4-FFF2-40B4-BE49-F238E27FC236}">
                <a16:creationId xmlns:a16="http://schemas.microsoft.com/office/drawing/2014/main" id="{843C5975-D23D-B0DA-BCA3-1A04633822E1}"/>
              </a:ext>
            </a:extLst>
          </p:cNvPr>
          <p:cNvGrpSpPr/>
          <p:nvPr/>
        </p:nvGrpSpPr>
        <p:grpSpPr>
          <a:xfrm>
            <a:off x="5245301" y="5037300"/>
            <a:ext cx="2779245" cy="484929"/>
            <a:chOff x="6503254" y="3923879"/>
            <a:chExt cx="2335942" cy="407581"/>
          </a:xfrm>
        </p:grpSpPr>
        <p:sp>
          <p:nvSpPr>
            <p:cNvPr id="191" name="Flowchart: Terminator 190">
              <a:extLst>
                <a:ext uri="{FF2B5EF4-FFF2-40B4-BE49-F238E27FC236}">
                  <a16:creationId xmlns:a16="http://schemas.microsoft.com/office/drawing/2014/main" id="{145DB055-0B0B-FC2D-A185-A42D3CA54AC9}"/>
                </a:ext>
              </a:extLst>
            </p:cNvPr>
            <p:cNvSpPr/>
            <p:nvPr/>
          </p:nvSpPr>
          <p:spPr>
            <a:xfrm rot="10800000">
              <a:off x="6503254" y="3923879"/>
              <a:ext cx="2335942" cy="407581"/>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2" name="Oval 191">
              <a:extLst>
                <a:ext uri="{FF2B5EF4-FFF2-40B4-BE49-F238E27FC236}">
                  <a16:creationId xmlns:a16="http://schemas.microsoft.com/office/drawing/2014/main" id="{6F33756E-A5CB-A259-9E71-63C46782C422}"/>
                </a:ext>
              </a:extLst>
            </p:cNvPr>
            <p:cNvSpPr/>
            <p:nvPr/>
          </p:nvSpPr>
          <p:spPr>
            <a:xfrm rot="10800000">
              <a:off x="7520484" y="3986873"/>
              <a:ext cx="281602" cy="28160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3" name="Oval 192">
              <a:extLst>
                <a:ext uri="{FF2B5EF4-FFF2-40B4-BE49-F238E27FC236}">
                  <a16:creationId xmlns:a16="http://schemas.microsoft.com/office/drawing/2014/main" id="{FAB36968-5F68-C18B-DE56-A6894E28A1E7}"/>
                </a:ext>
              </a:extLst>
            </p:cNvPr>
            <p:cNvSpPr/>
            <p:nvPr/>
          </p:nvSpPr>
          <p:spPr>
            <a:xfrm rot="10800000">
              <a:off x="6577804" y="3986873"/>
              <a:ext cx="281602" cy="28160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4" name="Oval 193">
              <a:extLst>
                <a:ext uri="{FF2B5EF4-FFF2-40B4-BE49-F238E27FC236}">
                  <a16:creationId xmlns:a16="http://schemas.microsoft.com/office/drawing/2014/main" id="{382EB5C7-1571-31E8-CDFE-DDB5A10103C7}"/>
                </a:ext>
              </a:extLst>
            </p:cNvPr>
            <p:cNvSpPr/>
            <p:nvPr/>
          </p:nvSpPr>
          <p:spPr>
            <a:xfrm>
              <a:off x="7047827" y="3986873"/>
              <a:ext cx="281602" cy="28160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5" name="Oval 194">
              <a:extLst>
                <a:ext uri="{FF2B5EF4-FFF2-40B4-BE49-F238E27FC236}">
                  <a16:creationId xmlns:a16="http://schemas.microsoft.com/office/drawing/2014/main" id="{B21CA0F9-D883-E3B7-4210-E0DDFEEB094F}"/>
                </a:ext>
              </a:extLst>
            </p:cNvPr>
            <p:cNvSpPr/>
            <p:nvPr/>
          </p:nvSpPr>
          <p:spPr>
            <a:xfrm rot="10800000">
              <a:off x="7993140" y="3986873"/>
              <a:ext cx="281602" cy="28160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196" name="Oval 195">
              <a:extLst>
                <a:ext uri="{FF2B5EF4-FFF2-40B4-BE49-F238E27FC236}">
                  <a16:creationId xmlns:a16="http://schemas.microsoft.com/office/drawing/2014/main" id="{40DFE409-3101-83F5-9EA4-39D4F6990619}"/>
                </a:ext>
              </a:extLst>
            </p:cNvPr>
            <p:cNvSpPr/>
            <p:nvPr/>
          </p:nvSpPr>
          <p:spPr>
            <a:xfrm>
              <a:off x="8463163" y="3986873"/>
              <a:ext cx="281602" cy="281601"/>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grpSp>
      <p:sp>
        <p:nvSpPr>
          <p:cNvPr id="198" name="Rectangle 197">
            <a:extLst>
              <a:ext uri="{FF2B5EF4-FFF2-40B4-BE49-F238E27FC236}">
                <a16:creationId xmlns:a16="http://schemas.microsoft.com/office/drawing/2014/main" id="{5FAF7F4D-FD15-0600-F00D-9FCB10D2B800}"/>
              </a:ext>
            </a:extLst>
          </p:cNvPr>
          <p:cNvSpPr/>
          <p:nvPr/>
        </p:nvSpPr>
        <p:spPr>
          <a:xfrm>
            <a:off x="5071535" y="4468892"/>
            <a:ext cx="3126777" cy="3627491"/>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cxnSp>
        <p:nvCxnSpPr>
          <p:cNvPr id="199" name="Straight Connector 198">
            <a:extLst>
              <a:ext uri="{FF2B5EF4-FFF2-40B4-BE49-F238E27FC236}">
                <a16:creationId xmlns:a16="http://schemas.microsoft.com/office/drawing/2014/main" id="{BF7C40E3-8818-7690-A123-EFE703CBC445}"/>
              </a:ext>
            </a:extLst>
          </p:cNvPr>
          <p:cNvCxnSpPr>
            <a:cxnSpLocks/>
          </p:cNvCxnSpPr>
          <p:nvPr/>
        </p:nvCxnSpPr>
        <p:spPr>
          <a:xfrm flipV="1">
            <a:off x="6623096" y="4831535"/>
            <a:ext cx="0" cy="8998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19B94511-13A5-11CA-F997-FA795D293871}"/>
              </a:ext>
            </a:extLst>
          </p:cNvPr>
          <p:cNvCxnSpPr>
            <a:cxnSpLocks/>
          </p:cNvCxnSpPr>
          <p:nvPr/>
        </p:nvCxnSpPr>
        <p:spPr>
          <a:xfrm flipV="1">
            <a:off x="7185450" y="4831535"/>
            <a:ext cx="0" cy="8998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4D291969-5466-FF6A-8852-3794474102BC}"/>
              </a:ext>
            </a:extLst>
          </p:cNvPr>
          <p:cNvCxnSpPr>
            <a:cxnSpLocks/>
          </p:cNvCxnSpPr>
          <p:nvPr/>
        </p:nvCxnSpPr>
        <p:spPr>
          <a:xfrm flipV="1">
            <a:off x="6060741" y="4831535"/>
            <a:ext cx="0" cy="8998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8AEAC9DD-D99B-E5D5-6610-E43C5510F71D}"/>
              </a:ext>
            </a:extLst>
          </p:cNvPr>
          <p:cNvCxnSpPr>
            <a:cxnSpLocks/>
          </p:cNvCxnSpPr>
          <p:nvPr/>
        </p:nvCxnSpPr>
        <p:spPr>
          <a:xfrm flipV="1">
            <a:off x="6340141" y="4831541"/>
            <a:ext cx="0" cy="118255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564398F2-DEE8-8FA6-2948-399D9FB850ED}"/>
              </a:ext>
            </a:extLst>
          </p:cNvPr>
          <p:cNvCxnSpPr>
            <a:cxnSpLocks/>
          </p:cNvCxnSpPr>
          <p:nvPr/>
        </p:nvCxnSpPr>
        <p:spPr>
          <a:xfrm flipV="1">
            <a:off x="6894916" y="4829814"/>
            <a:ext cx="0" cy="118427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DAE656B9-6822-3704-9EDA-E8D96D4A7672}"/>
              </a:ext>
            </a:extLst>
          </p:cNvPr>
          <p:cNvCxnSpPr>
            <a:cxnSpLocks/>
          </p:cNvCxnSpPr>
          <p:nvPr/>
        </p:nvCxnSpPr>
        <p:spPr>
          <a:xfrm flipV="1">
            <a:off x="7744669" y="4829814"/>
            <a:ext cx="0" cy="899887"/>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119F1C36-A057-1E67-B901-97EB6DE22F9B}"/>
              </a:ext>
            </a:extLst>
          </p:cNvPr>
          <p:cNvCxnSpPr>
            <a:cxnSpLocks/>
          </p:cNvCxnSpPr>
          <p:nvPr/>
        </p:nvCxnSpPr>
        <p:spPr>
          <a:xfrm flipV="1">
            <a:off x="7454136" y="4828095"/>
            <a:ext cx="0" cy="118599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BD5A2BE7-F1FA-AA8C-4640-0E66333C6474}"/>
              </a:ext>
            </a:extLst>
          </p:cNvPr>
          <p:cNvCxnSpPr>
            <a:cxnSpLocks/>
          </p:cNvCxnSpPr>
          <p:nvPr/>
        </p:nvCxnSpPr>
        <p:spPr>
          <a:xfrm flipV="1">
            <a:off x="5779136" y="4828099"/>
            <a:ext cx="0" cy="118599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3E549F3E-8827-DD39-9B8D-60070E503774}"/>
              </a:ext>
            </a:extLst>
          </p:cNvPr>
          <p:cNvCxnSpPr>
            <a:cxnSpLocks/>
          </p:cNvCxnSpPr>
          <p:nvPr/>
        </p:nvCxnSpPr>
        <p:spPr>
          <a:xfrm flipV="1">
            <a:off x="5488603" y="4826372"/>
            <a:ext cx="0" cy="8998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1" name="TextBox 230">
            <a:extLst>
              <a:ext uri="{FF2B5EF4-FFF2-40B4-BE49-F238E27FC236}">
                <a16:creationId xmlns:a16="http://schemas.microsoft.com/office/drawing/2014/main" id="{EC438094-C918-4412-E861-600FD4E19F14}"/>
              </a:ext>
            </a:extLst>
          </p:cNvPr>
          <p:cNvSpPr txBox="1"/>
          <p:nvPr/>
        </p:nvSpPr>
        <p:spPr>
          <a:xfrm>
            <a:off x="6440754" y="5693569"/>
            <a:ext cx="358495" cy="295594"/>
          </a:xfrm>
          <a:prstGeom prst="rect">
            <a:avLst/>
          </a:prstGeom>
          <a:noFill/>
        </p:spPr>
        <p:txBody>
          <a:bodyPr wrap="square">
            <a:spAutoFit/>
          </a:bodyPr>
          <a:lstStyle/>
          <a:p>
            <a:pPr algn="ctr"/>
            <a:r>
              <a:rPr lang="en-US" sz="1321" dirty="0">
                <a:latin typeface="Aptos Display" panose="020B0004020202020204" pitchFamily="34" charset="0"/>
              </a:rPr>
              <a:t>0</a:t>
            </a:r>
            <a:endParaRPr lang="en-PH" sz="1321" dirty="0"/>
          </a:p>
        </p:txBody>
      </p:sp>
      <p:sp>
        <p:nvSpPr>
          <p:cNvPr id="232" name="TextBox 231">
            <a:extLst>
              <a:ext uri="{FF2B5EF4-FFF2-40B4-BE49-F238E27FC236}">
                <a16:creationId xmlns:a16="http://schemas.microsoft.com/office/drawing/2014/main" id="{C0271729-10DD-BB35-ACB8-C3208624615C}"/>
              </a:ext>
            </a:extLst>
          </p:cNvPr>
          <p:cNvSpPr txBox="1"/>
          <p:nvPr/>
        </p:nvSpPr>
        <p:spPr>
          <a:xfrm>
            <a:off x="6531028" y="5977705"/>
            <a:ext cx="692789" cy="295594"/>
          </a:xfrm>
          <a:prstGeom prst="rect">
            <a:avLst/>
          </a:prstGeom>
          <a:noFill/>
        </p:spPr>
        <p:txBody>
          <a:bodyPr wrap="square">
            <a:spAutoFit/>
          </a:bodyPr>
          <a:lstStyle/>
          <a:p>
            <a:pPr algn="ctr"/>
            <a:r>
              <a:rPr lang="en-US" sz="1321" dirty="0">
                <a:latin typeface="Aptos Display" panose="020B0004020202020204" pitchFamily="34" charset="0"/>
              </a:rPr>
              <a:t>0.187</a:t>
            </a:r>
            <a:endParaRPr lang="en-PH" sz="1321" dirty="0"/>
          </a:p>
        </p:txBody>
      </p:sp>
      <p:sp>
        <p:nvSpPr>
          <p:cNvPr id="233" name="TextBox 232">
            <a:extLst>
              <a:ext uri="{FF2B5EF4-FFF2-40B4-BE49-F238E27FC236}">
                <a16:creationId xmlns:a16="http://schemas.microsoft.com/office/drawing/2014/main" id="{751538F5-941C-C290-126A-C7297BE5C568}"/>
              </a:ext>
            </a:extLst>
          </p:cNvPr>
          <p:cNvSpPr txBox="1"/>
          <p:nvPr/>
        </p:nvSpPr>
        <p:spPr>
          <a:xfrm>
            <a:off x="6835158" y="5693570"/>
            <a:ext cx="692789"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sp>
        <p:nvSpPr>
          <p:cNvPr id="234" name="TextBox 233">
            <a:extLst>
              <a:ext uri="{FF2B5EF4-FFF2-40B4-BE49-F238E27FC236}">
                <a16:creationId xmlns:a16="http://schemas.microsoft.com/office/drawing/2014/main" id="{EB079432-9D37-2082-D20A-D22EA8FCA8C6}"/>
              </a:ext>
            </a:extLst>
          </p:cNvPr>
          <p:cNvSpPr txBox="1"/>
          <p:nvPr/>
        </p:nvSpPr>
        <p:spPr>
          <a:xfrm>
            <a:off x="7393333" y="5684551"/>
            <a:ext cx="692789"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0.748</a:t>
            </a:r>
            <a:endParaRPr lang="en-PH" sz="1321" dirty="0">
              <a:solidFill>
                <a:srgbClr val="00B0F0"/>
              </a:solidFill>
            </a:endParaRPr>
          </a:p>
        </p:txBody>
      </p:sp>
      <p:sp>
        <p:nvSpPr>
          <p:cNvPr id="235" name="TextBox 234">
            <a:extLst>
              <a:ext uri="{FF2B5EF4-FFF2-40B4-BE49-F238E27FC236}">
                <a16:creationId xmlns:a16="http://schemas.microsoft.com/office/drawing/2014/main" id="{C3E6993A-B019-54E4-3A9E-D679F5DB1E33}"/>
              </a:ext>
            </a:extLst>
          </p:cNvPr>
          <p:cNvSpPr txBox="1"/>
          <p:nvPr/>
        </p:nvSpPr>
        <p:spPr>
          <a:xfrm>
            <a:off x="7103304" y="5977705"/>
            <a:ext cx="692789" cy="295594"/>
          </a:xfrm>
          <a:prstGeom prst="rect">
            <a:avLst/>
          </a:prstGeom>
          <a:noFill/>
        </p:spPr>
        <p:txBody>
          <a:bodyPr wrap="square">
            <a:spAutoFit/>
          </a:bodyPr>
          <a:lstStyle/>
          <a:p>
            <a:pPr algn="ctr"/>
            <a:r>
              <a:rPr lang="en-US" sz="1321" dirty="0">
                <a:latin typeface="Aptos Display" panose="020B0004020202020204" pitchFamily="34" charset="0"/>
              </a:rPr>
              <a:t>0.561</a:t>
            </a:r>
            <a:endParaRPr lang="en-PH" sz="1321" dirty="0"/>
          </a:p>
        </p:txBody>
      </p:sp>
      <p:sp>
        <p:nvSpPr>
          <p:cNvPr id="236" name="TextBox 235">
            <a:extLst>
              <a:ext uri="{FF2B5EF4-FFF2-40B4-BE49-F238E27FC236}">
                <a16:creationId xmlns:a16="http://schemas.microsoft.com/office/drawing/2014/main" id="{89D3951E-FDE8-6B05-93F8-4E513E969435}"/>
              </a:ext>
            </a:extLst>
          </p:cNvPr>
          <p:cNvSpPr txBox="1"/>
          <p:nvPr/>
        </p:nvSpPr>
        <p:spPr>
          <a:xfrm>
            <a:off x="5918162" y="5981147"/>
            <a:ext cx="777354" cy="295594"/>
          </a:xfrm>
          <a:prstGeom prst="rect">
            <a:avLst/>
          </a:prstGeom>
          <a:noFill/>
        </p:spPr>
        <p:txBody>
          <a:bodyPr wrap="square">
            <a:spAutoFit/>
          </a:bodyPr>
          <a:lstStyle/>
          <a:p>
            <a:pPr algn="ctr"/>
            <a:r>
              <a:rPr lang="en-US" sz="1321" dirty="0">
                <a:latin typeface="Aptos Display" panose="020B0004020202020204" pitchFamily="34" charset="0"/>
              </a:rPr>
              <a:t>-0.187</a:t>
            </a:r>
            <a:endParaRPr lang="en-PH" sz="1321" dirty="0"/>
          </a:p>
        </p:txBody>
      </p:sp>
      <p:sp>
        <p:nvSpPr>
          <p:cNvPr id="237" name="TextBox 236">
            <a:extLst>
              <a:ext uri="{FF2B5EF4-FFF2-40B4-BE49-F238E27FC236}">
                <a16:creationId xmlns:a16="http://schemas.microsoft.com/office/drawing/2014/main" id="{2A9078D0-9B06-78C5-AA9D-73DB28699C6B}"/>
              </a:ext>
            </a:extLst>
          </p:cNvPr>
          <p:cNvSpPr txBox="1"/>
          <p:nvPr/>
        </p:nvSpPr>
        <p:spPr>
          <a:xfrm>
            <a:off x="5686653" y="5693570"/>
            <a:ext cx="724736" cy="295594"/>
          </a:xfrm>
          <a:prstGeom prst="rect">
            <a:avLst/>
          </a:prstGeom>
          <a:noFill/>
        </p:spPr>
        <p:txBody>
          <a:bodyPr wrap="square">
            <a:spAutoFit/>
          </a:bodyPr>
          <a:lstStyle/>
          <a:p>
            <a:pPr algn="ctr"/>
            <a:r>
              <a:rPr lang="en-US" sz="1321" dirty="0">
                <a:latin typeface="Aptos Display" panose="020B0004020202020204" pitchFamily="34" charset="0"/>
              </a:rPr>
              <a:t>-0.374</a:t>
            </a:r>
            <a:endParaRPr lang="en-PH" sz="1321" dirty="0"/>
          </a:p>
        </p:txBody>
      </p:sp>
      <p:sp>
        <p:nvSpPr>
          <p:cNvPr id="238" name="TextBox 237">
            <a:extLst>
              <a:ext uri="{FF2B5EF4-FFF2-40B4-BE49-F238E27FC236}">
                <a16:creationId xmlns:a16="http://schemas.microsoft.com/office/drawing/2014/main" id="{65657DB1-7D9C-647F-7891-FD2A0D6EB74A}"/>
              </a:ext>
            </a:extLst>
          </p:cNvPr>
          <p:cNvSpPr txBox="1"/>
          <p:nvPr/>
        </p:nvSpPr>
        <p:spPr>
          <a:xfrm>
            <a:off x="5375641" y="5977705"/>
            <a:ext cx="746304" cy="295594"/>
          </a:xfrm>
          <a:prstGeom prst="rect">
            <a:avLst/>
          </a:prstGeom>
          <a:noFill/>
        </p:spPr>
        <p:txBody>
          <a:bodyPr wrap="square">
            <a:spAutoFit/>
          </a:bodyPr>
          <a:lstStyle/>
          <a:p>
            <a:pPr algn="ctr"/>
            <a:r>
              <a:rPr lang="en-US" sz="1321" dirty="0">
                <a:latin typeface="Aptos Display" panose="020B0004020202020204" pitchFamily="34" charset="0"/>
              </a:rPr>
              <a:t>-0.561</a:t>
            </a:r>
            <a:endParaRPr lang="en-PH" sz="1321" dirty="0"/>
          </a:p>
        </p:txBody>
      </p:sp>
      <p:sp>
        <p:nvSpPr>
          <p:cNvPr id="239" name="TextBox 238">
            <a:extLst>
              <a:ext uri="{FF2B5EF4-FFF2-40B4-BE49-F238E27FC236}">
                <a16:creationId xmlns:a16="http://schemas.microsoft.com/office/drawing/2014/main" id="{4B133F26-DEE1-069C-07C4-EFCC8A5475C8}"/>
              </a:ext>
            </a:extLst>
          </p:cNvPr>
          <p:cNvSpPr txBox="1"/>
          <p:nvPr/>
        </p:nvSpPr>
        <p:spPr>
          <a:xfrm>
            <a:off x="5109542" y="5693570"/>
            <a:ext cx="746304" cy="295594"/>
          </a:xfrm>
          <a:prstGeom prst="rect">
            <a:avLst/>
          </a:prstGeom>
          <a:noFill/>
        </p:spPr>
        <p:txBody>
          <a:bodyPr wrap="square">
            <a:spAutoFit/>
          </a:bodyPr>
          <a:lstStyle/>
          <a:p>
            <a:pPr algn="ctr"/>
            <a:r>
              <a:rPr lang="en-US" sz="1321" dirty="0">
                <a:latin typeface="Aptos Display" panose="020B0004020202020204" pitchFamily="34" charset="0"/>
              </a:rPr>
              <a:t>-0.748</a:t>
            </a:r>
            <a:endParaRPr lang="en-PH" sz="1321" dirty="0"/>
          </a:p>
        </p:txBody>
      </p:sp>
      <p:sp>
        <p:nvSpPr>
          <p:cNvPr id="240" name="TextBox 239">
            <a:extLst>
              <a:ext uri="{FF2B5EF4-FFF2-40B4-BE49-F238E27FC236}">
                <a16:creationId xmlns:a16="http://schemas.microsoft.com/office/drawing/2014/main" id="{D7343611-C7EE-EB67-4555-7E796967F5C2}"/>
              </a:ext>
            </a:extLst>
          </p:cNvPr>
          <p:cNvSpPr txBox="1"/>
          <p:nvPr/>
        </p:nvSpPr>
        <p:spPr>
          <a:xfrm>
            <a:off x="5160801" y="6779710"/>
            <a:ext cx="1300339" cy="363176"/>
          </a:xfrm>
          <a:prstGeom prst="rect">
            <a:avLst/>
          </a:prstGeom>
          <a:noFill/>
        </p:spPr>
        <p:txBody>
          <a:bodyPr wrap="square">
            <a:spAutoFit/>
          </a:bodyPr>
          <a:lstStyle/>
          <a:p>
            <a:r>
              <a:rPr lang="en-US" sz="1760" dirty="0">
                <a:latin typeface="Aptos Display" panose="020B0004020202020204" pitchFamily="34" charset="0"/>
              </a:rPr>
              <a:t>2x * n</a:t>
            </a:r>
            <a:endParaRPr lang="en-PH" sz="1760" dirty="0"/>
          </a:p>
        </p:txBody>
      </p:sp>
      <p:sp>
        <p:nvSpPr>
          <p:cNvPr id="241" name="TextBox 240">
            <a:extLst>
              <a:ext uri="{FF2B5EF4-FFF2-40B4-BE49-F238E27FC236}">
                <a16:creationId xmlns:a16="http://schemas.microsoft.com/office/drawing/2014/main" id="{8E6E0FE4-2546-AE08-D951-351A6ABA716D}"/>
              </a:ext>
            </a:extLst>
          </p:cNvPr>
          <p:cNvSpPr txBox="1"/>
          <p:nvPr/>
        </p:nvSpPr>
        <p:spPr>
          <a:xfrm>
            <a:off x="5123149" y="7185146"/>
            <a:ext cx="2410563" cy="363176"/>
          </a:xfrm>
          <a:prstGeom prst="rect">
            <a:avLst/>
          </a:prstGeom>
          <a:noFill/>
        </p:spPr>
        <p:txBody>
          <a:bodyPr wrap="square">
            <a:spAutoFit/>
          </a:bodyPr>
          <a:lstStyle/>
          <a:p>
            <a:r>
              <a:rPr lang="en-US" sz="1760" dirty="0">
                <a:latin typeface="Aptos Display" panose="020B0004020202020204" pitchFamily="34" charset="0"/>
              </a:rPr>
              <a:t>(2 * 0.187) * 2</a:t>
            </a:r>
            <a:endParaRPr lang="en-PH" sz="1760" dirty="0"/>
          </a:p>
        </p:txBody>
      </p:sp>
      <p:sp>
        <p:nvSpPr>
          <p:cNvPr id="242" name="TextBox 241">
            <a:extLst>
              <a:ext uri="{FF2B5EF4-FFF2-40B4-BE49-F238E27FC236}">
                <a16:creationId xmlns:a16="http://schemas.microsoft.com/office/drawing/2014/main" id="{103A8599-6A15-6569-3F35-61AE3C1EF740}"/>
              </a:ext>
            </a:extLst>
          </p:cNvPr>
          <p:cNvSpPr txBox="1"/>
          <p:nvPr/>
        </p:nvSpPr>
        <p:spPr>
          <a:xfrm>
            <a:off x="5154707" y="7555320"/>
            <a:ext cx="2410563" cy="363176"/>
          </a:xfrm>
          <a:prstGeom prst="rect">
            <a:avLst/>
          </a:prstGeom>
          <a:noFill/>
        </p:spPr>
        <p:txBody>
          <a:bodyPr wrap="square">
            <a:spAutoFit/>
          </a:bodyPr>
          <a:lstStyle/>
          <a:p>
            <a:r>
              <a:rPr lang="en-US" sz="1760" dirty="0">
                <a:solidFill>
                  <a:srgbClr val="00B0F0"/>
                </a:solidFill>
                <a:latin typeface="Aptos Display" panose="020B0004020202020204" pitchFamily="34" charset="0"/>
              </a:rPr>
              <a:t>0.748</a:t>
            </a:r>
            <a:endParaRPr lang="en-PH" sz="1760" dirty="0">
              <a:solidFill>
                <a:srgbClr val="00B0F0"/>
              </a:solidFill>
            </a:endParaRPr>
          </a:p>
        </p:txBody>
      </p:sp>
      <p:sp>
        <p:nvSpPr>
          <p:cNvPr id="243" name="Rectangle 242">
            <a:extLst>
              <a:ext uri="{FF2B5EF4-FFF2-40B4-BE49-F238E27FC236}">
                <a16:creationId xmlns:a16="http://schemas.microsoft.com/office/drawing/2014/main" id="{74D950DA-9724-EE8B-B2C7-CD8D5F75066A}"/>
              </a:ext>
            </a:extLst>
          </p:cNvPr>
          <p:cNvSpPr/>
          <p:nvPr/>
        </p:nvSpPr>
        <p:spPr>
          <a:xfrm>
            <a:off x="5170112" y="6762709"/>
            <a:ext cx="1464168" cy="123643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2641"/>
          </a:p>
        </p:txBody>
      </p:sp>
      <p:sp>
        <p:nvSpPr>
          <p:cNvPr id="244" name="TextBox 243">
            <a:extLst>
              <a:ext uri="{FF2B5EF4-FFF2-40B4-BE49-F238E27FC236}">
                <a16:creationId xmlns:a16="http://schemas.microsoft.com/office/drawing/2014/main" id="{2F37DBAB-91B6-0F1E-C5D6-C61A847AB155}"/>
              </a:ext>
            </a:extLst>
          </p:cNvPr>
          <p:cNvSpPr txBox="1"/>
          <p:nvPr/>
        </p:nvSpPr>
        <p:spPr>
          <a:xfrm>
            <a:off x="5080212" y="6222080"/>
            <a:ext cx="3118106" cy="498855"/>
          </a:xfrm>
          <a:prstGeom prst="rect">
            <a:avLst/>
          </a:prstGeom>
          <a:noFill/>
        </p:spPr>
        <p:txBody>
          <a:bodyPr wrap="square">
            <a:spAutoFit/>
          </a:bodyPr>
          <a:lstStyle/>
          <a:p>
            <a:r>
              <a:rPr lang="en-US" sz="1321" dirty="0">
                <a:latin typeface="Aptos Display" panose="020B0004020202020204" pitchFamily="34" charset="0"/>
              </a:rPr>
              <a:t>Let’s say we want to find the 2</a:t>
            </a:r>
            <a:r>
              <a:rPr lang="en-US" sz="1321" baseline="30000" dirty="0">
                <a:latin typeface="Aptos Display" panose="020B0004020202020204" pitchFamily="34" charset="0"/>
              </a:rPr>
              <a:t>nd</a:t>
            </a:r>
            <a:r>
              <a:rPr lang="en-US" sz="1321" dirty="0">
                <a:latin typeface="Aptos Display" panose="020B0004020202020204" pitchFamily="34" charset="0"/>
              </a:rPr>
              <a:t> to the right slot position from origin or slot 4.</a:t>
            </a:r>
            <a:endParaRPr lang="en-PH" sz="1321" dirty="0"/>
          </a:p>
        </p:txBody>
      </p:sp>
      <p:sp>
        <p:nvSpPr>
          <p:cNvPr id="246" name="TextBox 245">
            <a:extLst>
              <a:ext uri="{FF2B5EF4-FFF2-40B4-BE49-F238E27FC236}">
                <a16:creationId xmlns:a16="http://schemas.microsoft.com/office/drawing/2014/main" id="{3A8022C1-8963-7379-3A70-504B767D13AF}"/>
              </a:ext>
            </a:extLst>
          </p:cNvPr>
          <p:cNvSpPr txBox="1"/>
          <p:nvPr/>
        </p:nvSpPr>
        <p:spPr>
          <a:xfrm>
            <a:off x="5115451" y="4555859"/>
            <a:ext cx="746304" cy="295594"/>
          </a:xfrm>
          <a:prstGeom prst="rect">
            <a:avLst/>
          </a:prstGeom>
          <a:noFill/>
        </p:spPr>
        <p:txBody>
          <a:bodyPr wrap="square">
            <a:spAutoFit/>
          </a:bodyPr>
          <a:lstStyle/>
          <a:p>
            <a:pPr algn="ctr"/>
            <a:r>
              <a:rPr lang="en-US" sz="1321" dirty="0">
                <a:latin typeface="Aptos Display" panose="020B0004020202020204" pitchFamily="34" charset="0"/>
              </a:rPr>
              <a:t>0</a:t>
            </a:r>
            <a:endParaRPr lang="en-PH" sz="1321" dirty="0"/>
          </a:p>
        </p:txBody>
      </p:sp>
      <p:sp>
        <p:nvSpPr>
          <p:cNvPr id="247" name="TextBox 246">
            <a:extLst>
              <a:ext uri="{FF2B5EF4-FFF2-40B4-BE49-F238E27FC236}">
                <a16:creationId xmlns:a16="http://schemas.microsoft.com/office/drawing/2014/main" id="{CBD21BCE-08B0-9E4E-BE0B-F743F18B303F}"/>
              </a:ext>
            </a:extLst>
          </p:cNvPr>
          <p:cNvSpPr txBox="1"/>
          <p:nvPr/>
        </p:nvSpPr>
        <p:spPr>
          <a:xfrm>
            <a:off x="5694445" y="4571287"/>
            <a:ext cx="746304" cy="295594"/>
          </a:xfrm>
          <a:prstGeom prst="rect">
            <a:avLst/>
          </a:prstGeom>
          <a:noFill/>
        </p:spPr>
        <p:txBody>
          <a:bodyPr wrap="square">
            <a:spAutoFit/>
          </a:bodyPr>
          <a:lstStyle/>
          <a:p>
            <a:pPr algn="ctr"/>
            <a:r>
              <a:rPr lang="en-US" sz="1321" dirty="0">
                <a:latin typeface="Aptos Display" panose="020B0004020202020204" pitchFamily="34" charset="0"/>
              </a:rPr>
              <a:t>1</a:t>
            </a:r>
            <a:endParaRPr lang="en-PH" sz="1321" dirty="0"/>
          </a:p>
        </p:txBody>
      </p:sp>
      <p:sp>
        <p:nvSpPr>
          <p:cNvPr id="248" name="TextBox 247">
            <a:extLst>
              <a:ext uri="{FF2B5EF4-FFF2-40B4-BE49-F238E27FC236}">
                <a16:creationId xmlns:a16="http://schemas.microsoft.com/office/drawing/2014/main" id="{9C4829F4-8D6E-E3F6-D39B-CC9FC71D1C75}"/>
              </a:ext>
            </a:extLst>
          </p:cNvPr>
          <p:cNvSpPr txBox="1"/>
          <p:nvPr/>
        </p:nvSpPr>
        <p:spPr>
          <a:xfrm>
            <a:off x="6246808" y="4566937"/>
            <a:ext cx="746304" cy="295594"/>
          </a:xfrm>
          <a:prstGeom prst="rect">
            <a:avLst/>
          </a:prstGeom>
          <a:noFill/>
        </p:spPr>
        <p:txBody>
          <a:bodyPr wrap="square">
            <a:spAutoFit/>
          </a:bodyPr>
          <a:lstStyle/>
          <a:p>
            <a:pPr algn="ctr"/>
            <a:r>
              <a:rPr lang="en-US" sz="1321" dirty="0">
                <a:latin typeface="Aptos Display" panose="020B0004020202020204" pitchFamily="34" charset="0"/>
              </a:rPr>
              <a:t>2</a:t>
            </a:r>
            <a:endParaRPr lang="en-PH" sz="1321" dirty="0"/>
          </a:p>
        </p:txBody>
      </p:sp>
      <p:sp>
        <p:nvSpPr>
          <p:cNvPr id="249" name="TextBox 248">
            <a:extLst>
              <a:ext uri="{FF2B5EF4-FFF2-40B4-BE49-F238E27FC236}">
                <a16:creationId xmlns:a16="http://schemas.microsoft.com/office/drawing/2014/main" id="{543A5615-ED81-E379-83C1-87EB3299A866}"/>
              </a:ext>
            </a:extLst>
          </p:cNvPr>
          <p:cNvSpPr txBox="1"/>
          <p:nvPr/>
        </p:nvSpPr>
        <p:spPr>
          <a:xfrm>
            <a:off x="6811888" y="4566937"/>
            <a:ext cx="746304" cy="295594"/>
          </a:xfrm>
          <a:prstGeom prst="rect">
            <a:avLst/>
          </a:prstGeom>
          <a:noFill/>
        </p:spPr>
        <p:txBody>
          <a:bodyPr wrap="square">
            <a:spAutoFit/>
          </a:bodyPr>
          <a:lstStyle/>
          <a:p>
            <a:pPr algn="ctr"/>
            <a:r>
              <a:rPr lang="en-US" sz="1321" dirty="0">
                <a:latin typeface="Aptos Display" panose="020B0004020202020204" pitchFamily="34" charset="0"/>
              </a:rPr>
              <a:t>3</a:t>
            </a:r>
            <a:endParaRPr lang="en-PH" sz="1321" dirty="0"/>
          </a:p>
        </p:txBody>
      </p:sp>
      <p:sp>
        <p:nvSpPr>
          <p:cNvPr id="250" name="TextBox 249">
            <a:extLst>
              <a:ext uri="{FF2B5EF4-FFF2-40B4-BE49-F238E27FC236}">
                <a16:creationId xmlns:a16="http://schemas.microsoft.com/office/drawing/2014/main" id="{8CE3A7A8-795F-6528-7972-FE178CEFDA38}"/>
              </a:ext>
            </a:extLst>
          </p:cNvPr>
          <p:cNvSpPr txBox="1"/>
          <p:nvPr/>
        </p:nvSpPr>
        <p:spPr>
          <a:xfrm>
            <a:off x="7377736" y="4566937"/>
            <a:ext cx="746304"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4</a:t>
            </a:r>
            <a:endParaRPr lang="en-PH" sz="1321" dirty="0">
              <a:solidFill>
                <a:srgbClr val="00B0F0"/>
              </a:solidFill>
            </a:endParaRPr>
          </a:p>
        </p:txBody>
      </p:sp>
      <p:sp>
        <p:nvSpPr>
          <p:cNvPr id="251" name="TextBox 250">
            <a:extLst>
              <a:ext uri="{FF2B5EF4-FFF2-40B4-BE49-F238E27FC236}">
                <a16:creationId xmlns:a16="http://schemas.microsoft.com/office/drawing/2014/main" id="{0E3B80D0-FE07-518C-4750-C0FFA4193EFE}"/>
              </a:ext>
            </a:extLst>
          </p:cNvPr>
          <p:cNvSpPr txBox="1"/>
          <p:nvPr/>
        </p:nvSpPr>
        <p:spPr>
          <a:xfrm>
            <a:off x="6619968" y="6986247"/>
            <a:ext cx="1496831" cy="702115"/>
          </a:xfrm>
          <a:prstGeom prst="rect">
            <a:avLst/>
          </a:prstGeom>
          <a:noFill/>
        </p:spPr>
        <p:txBody>
          <a:bodyPr wrap="square">
            <a:spAutoFit/>
          </a:bodyPr>
          <a:lstStyle/>
          <a:p>
            <a:r>
              <a:rPr lang="en-US" sz="1321" dirty="0">
                <a:latin typeface="Aptos Display" panose="020B0004020202020204" pitchFamily="34" charset="0"/>
              </a:rPr>
              <a:t>We are 2 slots away from the origin slot</a:t>
            </a:r>
            <a:endParaRPr lang="en-PH" sz="1321" dirty="0"/>
          </a:p>
        </p:txBody>
      </p:sp>
      <p:sp>
        <p:nvSpPr>
          <p:cNvPr id="253" name="TextBox 252">
            <a:extLst>
              <a:ext uri="{FF2B5EF4-FFF2-40B4-BE49-F238E27FC236}">
                <a16:creationId xmlns:a16="http://schemas.microsoft.com/office/drawing/2014/main" id="{80EE31C8-6E83-2D79-5502-63C5B2819E04}"/>
              </a:ext>
            </a:extLst>
          </p:cNvPr>
          <p:cNvSpPr txBox="1"/>
          <p:nvPr/>
        </p:nvSpPr>
        <p:spPr>
          <a:xfrm>
            <a:off x="7393333" y="7723230"/>
            <a:ext cx="825362" cy="295594"/>
          </a:xfrm>
          <a:prstGeom prst="rect">
            <a:avLst/>
          </a:prstGeom>
          <a:noFill/>
        </p:spPr>
        <p:txBody>
          <a:bodyPr wrap="square">
            <a:spAutoFit/>
          </a:bodyPr>
          <a:lstStyle/>
          <a:p>
            <a:pPr algn="ctr"/>
            <a:r>
              <a:rPr lang="en-US" sz="1321" dirty="0">
                <a:solidFill>
                  <a:srgbClr val="00B0F0"/>
                </a:solidFill>
                <a:latin typeface="Aptos Display" panose="020B0004020202020204" pitchFamily="34" charset="0"/>
              </a:rPr>
              <a:t>Match</a:t>
            </a:r>
            <a:endParaRPr lang="en-PH" sz="1321" dirty="0">
              <a:solidFill>
                <a:srgbClr val="00B0F0"/>
              </a:solidFill>
            </a:endParaRPr>
          </a:p>
        </p:txBody>
      </p:sp>
    </p:spTree>
    <p:extLst>
      <p:ext uri="{BB962C8B-B14F-4D97-AF65-F5344CB8AC3E}">
        <p14:creationId xmlns:p14="http://schemas.microsoft.com/office/powerpoint/2010/main" val="4120550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3460</TotalTime>
  <Words>1239</Words>
  <Application>Microsoft Office PowerPoint</Application>
  <PresentationFormat>Custom</PresentationFormat>
  <Paragraphs>183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 Display</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SHANNJA ASHLEY MALELANG</dc:creator>
  <cp:lastModifiedBy>SHANNJA ASHLEY MALELANG</cp:lastModifiedBy>
  <cp:revision>66</cp:revision>
  <dcterms:created xsi:type="dcterms:W3CDTF">2023-12-16T09:25:22Z</dcterms:created>
  <dcterms:modified xsi:type="dcterms:W3CDTF">2023-12-22T16:12:06Z</dcterms:modified>
</cp:coreProperties>
</file>