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60" r:id="rId3"/>
    <p:sldId id="264" r:id="rId4"/>
    <p:sldId id="256" r:id="rId5"/>
    <p:sldId id="257" r:id="rId6"/>
    <p:sldId id="261" r:id="rId7"/>
    <p:sldId id="262" r:id="rId8"/>
    <p:sldId id="263" r:id="rId9"/>
    <p:sldId id="265" r:id="rId10"/>
    <p:sldId id="266" r:id="rId11"/>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0" d="100"/>
          <a:sy n="200" d="100"/>
        </p:scale>
        <p:origin x="14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05/03/2024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48981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05/03/2024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65715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05/03/2024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57174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286FE0-5F51-44A7-A7B7-365D56255C18}" type="datetimeFigureOut">
              <a:rPr lang="en-PH" smtClean="0"/>
              <a:t>05/03/2024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35864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86FE0-5F51-44A7-A7B7-365D56255C18}" type="datetimeFigureOut">
              <a:rPr lang="en-PH" smtClean="0"/>
              <a:t>05/03/2024</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69734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286FE0-5F51-44A7-A7B7-365D56255C18}" type="datetimeFigureOut">
              <a:rPr lang="en-PH" smtClean="0"/>
              <a:t>05/03/2024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79317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286FE0-5F51-44A7-A7B7-365D56255C18}" type="datetimeFigureOut">
              <a:rPr lang="en-PH" smtClean="0"/>
              <a:t>05/03/2024</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58417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286FE0-5F51-44A7-A7B7-365D56255C18}" type="datetimeFigureOut">
              <a:rPr lang="en-PH" smtClean="0"/>
              <a:t>05/03/2024</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5499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86FE0-5F51-44A7-A7B7-365D56255C18}" type="datetimeFigureOut">
              <a:rPr lang="en-PH" smtClean="0"/>
              <a:t>05/03/2024</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126976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05/03/2024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37894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286FE0-5F51-44A7-A7B7-365D56255C18}" type="datetimeFigureOut">
              <a:rPr lang="en-PH" smtClean="0"/>
              <a:t>05/03/2024</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B2CE3E5-857D-4DB4-8762-3D55BFE194ED}" type="slidenum">
              <a:rPr lang="en-PH" smtClean="0"/>
              <a:t>‹#›</a:t>
            </a:fld>
            <a:endParaRPr lang="en-PH"/>
          </a:p>
        </p:txBody>
      </p:sp>
    </p:spTree>
    <p:extLst>
      <p:ext uri="{BB962C8B-B14F-4D97-AF65-F5344CB8AC3E}">
        <p14:creationId xmlns:p14="http://schemas.microsoft.com/office/powerpoint/2010/main" val="27485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86FE0-5F51-44A7-A7B7-365D56255C18}" type="datetimeFigureOut">
              <a:rPr lang="en-PH" smtClean="0"/>
              <a:t>05/03/2024</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CE3E5-857D-4DB4-8762-3D55BFE194ED}" type="slidenum">
              <a:rPr lang="en-PH" smtClean="0"/>
              <a:t>‹#›</a:t>
            </a:fld>
            <a:endParaRPr lang="en-PH"/>
          </a:p>
        </p:txBody>
      </p:sp>
    </p:spTree>
    <p:extLst>
      <p:ext uri="{BB962C8B-B14F-4D97-AF65-F5344CB8AC3E}">
        <p14:creationId xmlns:p14="http://schemas.microsoft.com/office/powerpoint/2010/main" val="15444638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9.png">
            <a:extLst>
              <a:ext uri="{FF2B5EF4-FFF2-40B4-BE49-F238E27FC236}">
                <a16:creationId xmlns:a16="http://schemas.microsoft.com/office/drawing/2014/main" id="{B80E2017-61BC-D01E-F3AC-059511294BD9}"/>
              </a:ext>
            </a:extLst>
          </p:cNvPr>
          <p:cNvPicPr/>
          <p:nvPr/>
        </p:nvPicPr>
        <p:blipFill>
          <a:blip r:embed="rId2"/>
          <a:srcRect/>
          <a:stretch>
            <a:fillRect/>
          </a:stretch>
        </p:blipFill>
        <p:spPr>
          <a:xfrm>
            <a:off x="3852417" y="2540537"/>
            <a:ext cx="1439170" cy="1776934"/>
          </a:xfrm>
          <a:prstGeom prst="rect">
            <a:avLst/>
          </a:prstGeom>
          <a:ln/>
        </p:spPr>
      </p:pic>
    </p:spTree>
    <p:extLst>
      <p:ext uri="{BB962C8B-B14F-4D97-AF65-F5344CB8AC3E}">
        <p14:creationId xmlns:p14="http://schemas.microsoft.com/office/powerpoint/2010/main" val="626954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FCED2-9DA2-DC1A-6283-30B13A57992B}"/>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6B2FAE18-2983-6F1A-DAA6-F8AB8AA50C56}"/>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19F8CA5A-1160-C568-0C68-A24C6062FB90}"/>
              </a:ext>
            </a:extLst>
          </p:cNvPr>
          <p:cNvSpPr txBox="1"/>
          <p:nvPr/>
        </p:nvSpPr>
        <p:spPr>
          <a:xfrm>
            <a:off x="6796558" y="4621657"/>
            <a:ext cx="2213343" cy="495777"/>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Block-Based Coding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DA0EACE0-0DAD-4A39-8CBC-40B1DE89944D}"/>
              </a:ext>
            </a:extLst>
          </p:cNvPr>
          <p:cNvSpPr txBox="1"/>
          <p:nvPr/>
        </p:nvSpPr>
        <p:spPr>
          <a:xfrm>
            <a:off x="128315" y="4489678"/>
            <a:ext cx="6151654" cy="327526"/>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1.  Block Based Coding Mechanic</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block-based coding mechanics of Vblox works.</a:t>
            </a:r>
          </a:p>
        </p:txBody>
      </p:sp>
      <p:sp>
        <p:nvSpPr>
          <p:cNvPr id="2" name="Rectangle 1">
            <a:extLst>
              <a:ext uri="{FF2B5EF4-FFF2-40B4-BE49-F238E27FC236}">
                <a16:creationId xmlns:a16="http://schemas.microsoft.com/office/drawing/2014/main" id="{693D4464-A2E1-519B-841C-87938F61EE4F}"/>
              </a:ext>
            </a:extLst>
          </p:cNvPr>
          <p:cNvSpPr/>
          <p:nvPr/>
        </p:nvSpPr>
        <p:spPr>
          <a:xfrm>
            <a:off x="150540" y="225921"/>
            <a:ext cx="841253"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Blocks</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F529B2B4-B2B2-DD94-3DAD-64D3518DFEFF}"/>
              </a:ext>
            </a:extLst>
          </p:cNvPr>
          <p:cNvSpPr txBox="1"/>
          <p:nvPr/>
        </p:nvSpPr>
        <p:spPr>
          <a:xfrm>
            <a:off x="9372223" y="672790"/>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FE079409-04B9-B77F-C6DF-62AFD05CE8BB}"/>
              </a:ext>
            </a:extLst>
          </p:cNvPr>
          <p:cNvSpPr/>
          <p:nvPr/>
        </p:nvSpPr>
        <p:spPr>
          <a:xfrm>
            <a:off x="82576" y="150564"/>
            <a:ext cx="2822549"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 name="TextBox 18">
            <a:extLst>
              <a:ext uri="{FF2B5EF4-FFF2-40B4-BE49-F238E27FC236}">
                <a16:creationId xmlns:a16="http://schemas.microsoft.com/office/drawing/2014/main" id="{5A95286D-DA25-5C74-DB2B-A44328B5AAEA}"/>
              </a:ext>
            </a:extLst>
          </p:cNvPr>
          <p:cNvSpPr txBox="1"/>
          <p:nvPr/>
        </p:nvSpPr>
        <p:spPr>
          <a:xfrm>
            <a:off x="1061962" y="1331628"/>
            <a:ext cx="84125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Start Session Block</a:t>
            </a:r>
            <a:endParaRPr lang="en-PH" sz="656" dirty="0">
              <a:solidFill>
                <a:srgbClr val="00B0F0"/>
              </a:solidFill>
            </a:endParaRPr>
          </a:p>
        </p:txBody>
      </p:sp>
      <p:sp>
        <p:nvSpPr>
          <p:cNvPr id="23" name="TextBox 22">
            <a:extLst>
              <a:ext uri="{FF2B5EF4-FFF2-40B4-BE49-F238E27FC236}">
                <a16:creationId xmlns:a16="http://schemas.microsoft.com/office/drawing/2014/main" id="{D6D8BA94-DAB5-3204-DB8C-3D348E15E77F}"/>
              </a:ext>
            </a:extLst>
          </p:cNvPr>
          <p:cNvSpPr txBox="1"/>
          <p:nvPr/>
        </p:nvSpPr>
        <p:spPr>
          <a:xfrm>
            <a:off x="128314" y="587220"/>
            <a:ext cx="2776811" cy="294183"/>
          </a:xfrm>
          <a:prstGeom prst="rect">
            <a:avLst/>
          </a:prstGeom>
          <a:noFill/>
        </p:spPr>
        <p:txBody>
          <a:bodyPr wrap="square">
            <a:spAutoFit/>
          </a:bodyPr>
          <a:lstStyle/>
          <a:p>
            <a:r>
              <a:rPr lang="en-US" sz="656" dirty="0">
                <a:latin typeface="Aptos Display" panose="020B0004020202020204" pitchFamily="34" charset="0"/>
              </a:rPr>
              <a:t>As of version </a:t>
            </a:r>
            <a:r>
              <a:rPr lang="en-US" sz="656" dirty="0">
                <a:solidFill>
                  <a:srgbClr val="00B0F0"/>
                </a:solidFill>
                <a:latin typeface="Aptos Display" panose="020B0004020202020204" pitchFamily="34" charset="0"/>
              </a:rPr>
              <a:t>0.1</a:t>
            </a:r>
            <a:r>
              <a:rPr lang="en-US" sz="656" dirty="0">
                <a:latin typeface="Aptos Display" panose="020B0004020202020204" pitchFamily="34" charset="0"/>
              </a:rPr>
              <a:t>, these are the basic block categories to be utilized by Vblox. They are subject to improving and upgrading as it the version continues.</a:t>
            </a:r>
            <a:endParaRPr lang="en-PH" sz="656" dirty="0"/>
          </a:p>
        </p:txBody>
      </p:sp>
      <p:grpSp>
        <p:nvGrpSpPr>
          <p:cNvPr id="25" name="Group 24">
            <a:extLst>
              <a:ext uri="{FF2B5EF4-FFF2-40B4-BE49-F238E27FC236}">
                <a16:creationId xmlns:a16="http://schemas.microsoft.com/office/drawing/2014/main" id="{B7D4F358-3D42-169F-D1EA-F1AE41869C66}"/>
              </a:ext>
            </a:extLst>
          </p:cNvPr>
          <p:cNvGrpSpPr/>
          <p:nvPr/>
        </p:nvGrpSpPr>
        <p:grpSpPr>
          <a:xfrm>
            <a:off x="11240386" y="2451443"/>
            <a:ext cx="1496461" cy="444963"/>
            <a:chOff x="171087" y="879907"/>
            <a:chExt cx="1761854" cy="523875"/>
          </a:xfrm>
        </p:grpSpPr>
        <p:sp>
          <p:nvSpPr>
            <p:cNvPr id="26" name="Flowchart: Terminator 25">
              <a:extLst>
                <a:ext uri="{FF2B5EF4-FFF2-40B4-BE49-F238E27FC236}">
                  <a16:creationId xmlns:a16="http://schemas.microsoft.com/office/drawing/2014/main" id="{FC9A33D7-DDBE-EE71-D5D0-D1C12944B45B}"/>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FDE8FAD-EA61-D7EE-691B-47B536B2121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7D031C80-5B8B-7346-5008-24CBB4D4C695}"/>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FBD44430-5070-79ED-DDA5-BB186872E4D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BCFD42FB-6332-133A-92C4-C7A91E62FC08}"/>
              </a:ext>
            </a:extLst>
          </p:cNvPr>
          <p:cNvGrpSpPr/>
          <p:nvPr/>
        </p:nvGrpSpPr>
        <p:grpSpPr>
          <a:xfrm>
            <a:off x="12260747" y="1915626"/>
            <a:ext cx="1016114" cy="444963"/>
            <a:chOff x="442564" y="2186619"/>
            <a:chExt cx="1934876" cy="847294"/>
          </a:xfrm>
        </p:grpSpPr>
        <p:sp>
          <p:nvSpPr>
            <p:cNvPr id="32" name="Flowchart: Terminator 31">
              <a:extLst>
                <a:ext uri="{FF2B5EF4-FFF2-40B4-BE49-F238E27FC236}">
                  <a16:creationId xmlns:a16="http://schemas.microsoft.com/office/drawing/2014/main" id="{44641529-8D1D-597F-8F83-BCC5F0F04518}"/>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AC0B4A00-AE0A-92A7-4935-8373D26C21C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9285B726-E166-6259-CF36-133EA33198C7}"/>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41" name="Straight Connector 40">
            <a:extLst>
              <a:ext uri="{FF2B5EF4-FFF2-40B4-BE49-F238E27FC236}">
                <a16:creationId xmlns:a16="http://schemas.microsoft.com/office/drawing/2014/main" id="{2E0BD740-3C22-F8EE-2429-F3EB66B4F9DF}"/>
              </a:ext>
            </a:extLst>
          </p:cNvPr>
          <p:cNvCxnSpPr>
            <a:cxnSpLocks/>
          </p:cNvCxnSpPr>
          <p:nvPr/>
        </p:nvCxnSpPr>
        <p:spPr>
          <a:xfrm flipV="1">
            <a:off x="12493809" y="190782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78AC1D4-1E7F-4076-CA7B-6F4EA1D9ABD9}"/>
              </a:ext>
            </a:extLst>
          </p:cNvPr>
          <p:cNvCxnSpPr>
            <a:cxnSpLocks/>
          </p:cNvCxnSpPr>
          <p:nvPr/>
        </p:nvCxnSpPr>
        <p:spPr>
          <a:xfrm flipV="1">
            <a:off x="12246081" y="247285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5255867-4B44-6B24-649F-907D8F6B02CC}"/>
              </a:ext>
            </a:extLst>
          </p:cNvPr>
          <p:cNvCxnSpPr>
            <a:cxnSpLocks/>
          </p:cNvCxnSpPr>
          <p:nvPr/>
        </p:nvCxnSpPr>
        <p:spPr>
          <a:xfrm flipV="1">
            <a:off x="11724426" y="244863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CFEEC72-67A7-CC58-4625-054D5D78049A}"/>
              </a:ext>
            </a:extLst>
          </p:cNvPr>
          <p:cNvCxnSpPr>
            <a:cxnSpLocks/>
          </p:cNvCxnSpPr>
          <p:nvPr/>
        </p:nvCxnSpPr>
        <p:spPr>
          <a:xfrm flipV="1">
            <a:off x="11466501" y="244863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A396B548-03A9-AED0-C467-7C83E5699591}"/>
              </a:ext>
            </a:extLst>
          </p:cNvPr>
          <p:cNvSpPr txBox="1"/>
          <p:nvPr/>
        </p:nvSpPr>
        <p:spPr>
          <a:xfrm>
            <a:off x="12034535" y="290134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CBBDDA32-2423-77BF-2B06-ADFC68A843CD}"/>
              </a:ext>
            </a:extLst>
          </p:cNvPr>
          <p:cNvSpPr txBox="1"/>
          <p:nvPr/>
        </p:nvSpPr>
        <p:spPr>
          <a:xfrm>
            <a:off x="11501241" y="290134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6" name="TextBox 55">
            <a:extLst>
              <a:ext uri="{FF2B5EF4-FFF2-40B4-BE49-F238E27FC236}">
                <a16:creationId xmlns:a16="http://schemas.microsoft.com/office/drawing/2014/main" id="{4EE34123-67B5-2B20-3C64-58CE982316DA}"/>
              </a:ext>
            </a:extLst>
          </p:cNvPr>
          <p:cNvSpPr txBox="1"/>
          <p:nvPr/>
        </p:nvSpPr>
        <p:spPr>
          <a:xfrm>
            <a:off x="12316674" y="305422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27122AF0-744E-724B-86D1-D036841C29B0}"/>
              </a:ext>
            </a:extLst>
          </p:cNvPr>
          <p:cNvSpPr txBox="1"/>
          <p:nvPr/>
        </p:nvSpPr>
        <p:spPr>
          <a:xfrm>
            <a:off x="11287925" y="305422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FF6F18D1-3A22-890A-2B3F-19ECBDA9CCB0}"/>
              </a:ext>
            </a:extLst>
          </p:cNvPr>
          <p:cNvSpPr txBox="1"/>
          <p:nvPr/>
        </p:nvSpPr>
        <p:spPr>
          <a:xfrm>
            <a:off x="12789613" y="254356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19A0536D-05D2-02CD-5C62-D4FB197E9199}"/>
              </a:ext>
            </a:extLst>
          </p:cNvPr>
          <p:cNvSpPr txBox="1"/>
          <p:nvPr/>
        </p:nvSpPr>
        <p:spPr>
          <a:xfrm>
            <a:off x="11737647" y="201452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4F3631B0-4D80-A700-BA36-351612C86BA7}"/>
              </a:ext>
            </a:extLst>
          </p:cNvPr>
          <p:cNvSpPr txBox="1"/>
          <p:nvPr/>
        </p:nvSpPr>
        <p:spPr>
          <a:xfrm>
            <a:off x="9496260" y="1685541"/>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AD8883E2-8478-F428-955D-AEDE11B974A3}"/>
              </a:ext>
            </a:extLst>
          </p:cNvPr>
          <p:cNvSpPr txBox="1"/>
          <p:nvPr/>
        </p:nvSpPr>
        <p:spPr>
          <a:xfrm>
            <a:off x="9496260" y="2075866"/>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4F2E96D6-70A3-561C-56FB-FF492A657F3E}"/>
                  </a:ext>
                </a:extLst>
              </p:cNvPr>
              <p:cNvSpPr txBox="1"/>
              <p:nvPr/>
            </p:nvSpPr>
            <p:spPr>
              <a:xfrm>
                <a:off x="9479339" y="249681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p:sp>
            <p:nvSpPr>
              <p:cNvPr id="72" name="TextBox 71">
                <a:extLst>
                  <a:ext uri="{FF2B5EF4-FFF2-40B4-BE49-F238E27FC236}">
                    <a16:creationId xmlns:a16="http://schemas.microsoft.com/office/drawing/2014/main" id="{4F2E96D6-70A3-561C-56FB-FF492A657F3E}"/>
                  </a:ext>
                </a:extLst>
              </p:cNvPr>
              <p:cNvSpPr txBox="1">
                <a:spLocks noRot="1" noChangeAspect="1" noMove="1" noResize="1" noEditPoints="1" noAdjustHandles="1" noChangeArrowheads="1" noChangeShapeType="1" noTextEdit="1"/>
              </p:cNvSpPr>
              <p:nvPr/>
            </p:nvSpPr>
            <p:spPr>
              <a:xfrm>
                <a:off x="9479339" y="2496813"/>
                <a:ext cx="1345370" cy="199114"/>
              </a:xfrm>
              <a:prstGeom prst="rect">
                <a:avLst/>
              </a:prstGeom>
              <a:blipFill>
                <a:blip r:embed="rId2"/>
                <a:stretch>
                  <a:fillRect/>
                </a:stretch>
              </a:blipFill>
            </p:spPr>
            <p:txBody>
              <a:bodyPr/>
              <a:lstStyle/>
              <a:p>
                <a:r>
                  <a:rPr lang="en-US">
                    <a:noFill/>
                  </a:rPr>
                  <a:t> </a:t>
                </a:r>
              </a:p>
            </p:txBody>
          </p:sp>
        </mc:Fallback>
      </mc:AlternateContent>
      <p:sp>
        <p:nvSpPr>
          <p:cNvPr id="73" name="Rectangle 72">
            <a:extLst>
              <a:ext uri="{FF2B5EF4-FFF2-40B4-BE49-F238E27FC236}">
                <a16:creationId xmlns:a16="http://schemas.microsoft.com/office/drawing/2014/main" id="{F6C864F5-3492-283A-3F0E-DE983DD4F3F5}"/>
              </a:ext>
            </a:extLst>
          </p:cNvPr>
          <p:cNvSpPr/>
          <p:nvPr/>
        </p:nvSpPr>
        <p:spPr>
          <a:xfrm>
            <a:off x="9231409" y="1868618"/>
            <a:ext cx="1496459" cy="199113"/>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mc:Choice xmlns:a14="http://schemas.microsoft.com/office/drawing/2010/main" Requires="a14">
          <p:sp>
            <p:nvSpPr>
              <p:cNvPr id="227" name="TextBox 226">
                <a:extLst>
                  <a:ext uri="{FF2B5EF4-FFF2-40B4-BE49-F238E27FC236}">
                    <a16:creationId xmlns:a16="http://schemas.microsoft.com/office/drawing/2014/main" id="{63E20871-F740-32FA-D0A0-CB5DDBA1A15B}"/>
                  </a:ext>
                </a:extLst>
              </p:cNvPr>
              <p:cNvSpPr txBox="1"/>
              <p:nvPr/>
            </p:nvSpPr>
            <p:spPr>
              <a:xfrm>
                <a:off x="9370058" y="2813776"/>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p:sp>
            <p:nvSpPr>
              <p:cNvPr id="227" name="TextBox 226">
                <a:extLst>
                  <a:ext uri="{FF2B5EF4-FFF2-40B4-BE49-F238E27FC236}">
                    <a16:creationId xmlns:a16="http://schemas.microsoft.com/office/drawing/2014/main" id="{63E20871-F740-32FA-D0A0-CB5DDBA1A15B}"/>
                  </a:ext>
                </a:extLst>
              </p:cNvPr>
              <p:cNvSpPr txBox="1">
                <a:spLocks noRot="1" noChangeAspect="1" noMove="1" noResize="1" noEditPoints="1" noAdjustHandles="1" noChangeArrowheads="1" noChangeShapeType="1" noTextEdit="1"/>
              </p:cNvSpPr>
              <p:nvPr/>
            </p:nvSpPr>
            <p:spPr>
              <a:xfrm>
                <a:off x="9370058" y="2813776"/>
                <a:ext cx="1585733" cy="823014"/>
              </a:xfrm>
              <a:prstGeom prst="rect">
                <a:avLst/>
              </a:prstGeom>
              <a:blipFill>
                <a:blip r:embed="rId3"/>
                <a:stretch>
                  <a:fillRect/>
                </a:stretch>
              </a:blipFill>
            </p:spPr>
            <p:txBody>
              <a:bodyPr/>
              <a:lstStyle/>
              <a:p>
                <a:r>
                  <a:rPr lang="en-US">
                    <a:noFill/>
                  </a:rPr>
                  <a:t> </a:t>
                </a:r>
              </a:p>
            </p:txBody>
          </p:sp>
        </mc:Fallback>
      </mc:AlternateContent>
      <p:sp>
        <p:nvSpPr>
          <p:cNvPr id="229" name="TextBox 228">
            <a:extLst>
              <a:ext uri="{FF2B5EF4-FFF2-40B4-BE49-F238E27FC236}">
                <a16:creationId xmlns:a16="http://schemas.microsoft.com/office/drawing/2014/main" id="{8E561398-CAF7-1CB8-5016-EB1CAAB1CFF8}"/>
              </a:ext>
            </a:extLst>
          </p:cNvPr>
          <p:cNvSpPr txBox="1"/>
          <p:nvPr/>
        </p:nvSpPr>
        <p:spPr>
          <a:xfrm>
            <a:off x="11240178" y="325085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6AC5D9C6-5150-7060-96CD-9F5364E88656}"/>
              </a:ext>
            </a:extLst>
          </p:cNvPr>
          <p:cNvCxnSpPr>
            <a:cxnSpLocks/>
          </p:cNvCxnSpPr>
          <p:nvPr/>
        </p:nvCxnSpPr>
        <p:spPr>
          <a:xfrm flipV="1">
            <a:off x="12749552"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0D7377D4-37D4-176C-4AD3-5A6E271366AE}"/>
              </a:ext>
            </a:extLst>
          </p:cNvPr>
          <p:cNvCxnSpPr>
            <a:cxnSpLocks/>
          </p:cNvCxnSpPr>
          <p:nvPr/>
        </p:nvCxnSpPr>
        <p:spPr>
          <a:xfrm flipV="1">
            <a:off x="13007340"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DB173515-392F-B452-369F-9EDA145577B3}"/>
              </a:ext>
            </a:extLst>
          </p:cNvPr>
          <p:cNvSpPr txBox="1"/>
          <p:nvPr/>
        </p:nvSpPr>
        <p:spPr>
          <a:xfrm>
            <a:off x="12793275" y="176177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45D2EAB6-EE11-2AAD-ED11-4A7B0E2BD45F}"/>
              </a:ext>
            </a:extLst>
          </p:cNvPr>
          <p:cNvSpPr txBox="1"/>
          <p:nvPr/>
        </p:nvSpPr>
        <p:spPr>
          <a:xfrm>
            <a:off x="12540033" y="176539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8FDF6C1F-5DA7-A29C-C6E8-55BF9F125DE5}"/>
              </a:ext>
            </a:extLst>
          </p:cNvPr>
          <p:cNvSpPr txBox="1"/>
          <p:nvPr/>
        </p:nvSpPr>
        <p:spPr>
          <a:xfrm>
            <a:off x="12259555" y="176177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413" name="TextBox 412">
            <a:extLst>
              <a:ext uri="{FF2B5EF4-FFF2-40B4-BE49-F238E27FC236}">
                <a16:creationId xmlns:a16="http://schemas.microsoft.com/office/drawing/2014/main" id="{837A0866-594B-DECA-99FB-2843DF8ABF20}"/>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cxnSp>
        <p:nvCxnSpPr>
          <p:cNvPr id="68" name="Straight Connector 67">
            <a:extLst>
              <a:ext uri="{FF2B5EF4-FFF2-40B4-BE49-F238E27FC236}">
                <a16:creationId xmlns:a16="http://schemas.microsoft.com/office/drawing/2014/main" id="{8169A43B-96E1-2D0D-9AAE-97F28137A158}"/>
              </a:ext>
            </a:extLst>
          </p:cNvPr>
          <p:cNvCxnSpPr>
            <a:cxnSpLocks/>
          </p:cNvCxnSpPr>
          <p:nvPr/>
        </p:nvCxnSpPr>
        <p:spPr>
          <a:xfrm flipV="1">
            <a:off x="11046718" y="2596370"/>
            <a:ext cx="0" cy="140656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65" name="Rectangle 64">
            <a:extLst>
              <a:ext uri="{FF2B5EF4-FFF2-40B4-BE49-F238E27FC236}">
                <a16:creationId xmlns:a16="http://schemas.microsoft.com/office/drawing/2014/main" id="{8D365822-E744-9CB4-DBD1-85A07E96F70A}"/>
              </a:ext>
            </a:extLst>
          </p:cNvPr>
          <p:cNvSpPr/>
          <p:nvPr/>
        </p:nvSpPr>
        <p:spPr>
          <a:xfrm>
            <a:off x="11172923" y="2174198"/>
            <a:ext cx="235421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5" name="Rectangle 54">
            <a:extLst>
              <a:ext uri="{FF2B5EF4-FFF2-40B4-BE49-F238E27FC236}">
                <a16:creationId xmlns:a16="http://schemas.microsoft.com/office/drawing/2014/main" id="{D6C3F91A-1033-634C-7476-7E4ED4D885CD}"/>
              </a:ext>
            </a:extLst>
          </p:cNvPr>
          <p:cNvSpPr/>
          <p:nvPr/>
        </p:nvSpPr>
        <p:spPr>
          <a:xfrm>
            <a:off x="11248088" y="2237686"/>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Steps</a:t>
            </a:r>
            <a:endParaRPr lang="en-PH" sz="1311" dirty="0">
              <a:solidFill>
                <a:srgbClr val="00B0F0"/>
              </a:solidFill>
              <a:latin typeface="Aptos Display" panose="020B0004020202020204" pitchFamily="34" charset="0"/>
            </a:endParaRPr>
          </a:p>
        </p:txBody>
      </p:sp>
      <p:sp>
        <p:nvSpPr>
          <p:cNvPr id="59" name="Rectangle 58">
            <a:extLst>
              <a:ext uri="{FF2B5EF4-FFF2-40B4-BE49-F238E27FC236}">
                <a16:creationId xmlns:a16="http://schemas.microsoft.com/office/drawing/2014/main" id="{773A65D5-D68F-298A-7FCA-A4C5807455FA}"/>
              </a:ext>
            </a:extLst>
          </p:cNvPr>
          <p:cNvSpPr/>
          <p:nvPr/>
        </p:nvSpPr>
        <p:spPr>
          <a:xfrm>
            <a:off x="11248088" y="2638632"/>
            <a:ext cx="2225187" cy="9591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2" name="TextBox 61">
            <a:extLst>
              <a:ext uri="{FF2B5EF4-FFF2-40B4-BE49-F238E27FC236}">
                <a16:creationId xmlns:a16="http://schemas.microsoft.com/office/drawing/2014/main" id="{9B17C059-1123-697E-39E2-BD0ED5A8C730}"/>
              </a:ext>
            </a:extLst>
          </p:cNvPr>
          <p:cNvSpPr txBox="1"/>
          <p:nvPr/>
        </p:nvSpPr>
        <p:spPr>
          <a:xfrm>
            <a:off x="11828328" y="2209164"/>
            <a:ext cx="1644947" cy="395108"/>
          </a:xfrm>
          <a:prstGeom prst="rect">
            <a:avLst/>
          </a:prstGeom>
          <a:noFill/>
        </p:spPr>
        <p:txBody>
          <a:bodyPr wrap="square">
            <a:spAutoFit/>
          </a:bodyPr>
          <a:lstStyle/>
          <a:p>
            <a:r>
              <a:rPr lang="en-US" sz="656" dirty="0">
                <a:latin typeface="Aptos Display" panose="020B0004020202020204" pitchFamily="34" charset="0"/>
              </a:rPr>
              <a:t>Process of achieving the rotated bracket. The process will undergo three</a:t>
            </a:r>
            <a:r>
              <a:rPr lang="en-PH" sz="656" dirty="0">
                <a:latin typeface="Aptos Display" panose="020B0004020202020204" pitchFamily="34" charset="0"/>
              </a:rPr>
              <a:t> steps.</a:t>
            </a:r>
          </a:p>
          <a:p>
            <a:r>
              <a:rPr lang="en-PH" sz="656" dirty="0">
                <a:latin typeface="Aptos Display" panose="020B0004020202020204" pitchFamily="34" charset="0"/>
              </a:rPr>
              <a:t>Origin | Apply rotation | Transform </a:t>
            </a:r>
            <a:endParaRPr lang="en-US" sz="656" dirty="0">
              <a:latin typeface="Aptos Display" panose="020B0004020202020204" pitchFamily="34" charset="0"/>
            </a:endParaRPr>
          </a:p>
        </p:txBody>
      </p:sp>
      <p:sp>
        <p:nvSpPr>
          <p:cNvPr id="63" name="Rectangle 62">
            <a:extLst>
              <a:ext uri="{FF2B5EF4-FFF2-40B4-BE49-F238E27FC236}">
                <a16:creationId xmlns:a16="http://schemas.microsoft.com/office/drawing/2014/main" id="{716DB148-FDA2-9E85-00FC-93CF4E47E411}"/>
              </a:ext>
            </a:extLst>
          </p:cNvPr>
          <p:cNvSpPr/>
          <p:nvPr/>
        </p:nvSpPr>
        <p:spPr>
          <a:xfrm>
            <a:off x="11327993" y="2701048"/>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Origin</a:t>
            </a:r>
            <a:endParaRPr lang="en-PH" sz="1311" dirty="0">
              <a:solidFill>
                <a:srgbClr val="00B0F0"/>
              </a:solidFill>
              <a:latin typeface="Aptos Display" panose="020B0004020202020204" pitchFamily="34" charset="0"/>
            </a:endParaRPr>
          </a:p>
        </p:txBody>
      </p:sp>
      <p:grpSp>
        <p:nvGrpSpPr>
          <p:cNvPr id="93" name="Group 92">
            <a:extLst>
              <a:ext uri="{FF2B5EF4-FFF2-40B4-BE49-F238E27FC236}">
                <a16:creationId xmlns:a16="http://schemas.microsoft.com/office/drawing/2014/main" id="{04C311E5-908A-35A9-41DA-C648247A0EB8}"/>
              </a:ext>
            </a:extLst>
          </p:cNvPr>
          <p:cNvGrpSpPr/>
          <p:nvPr/>
        </p:nvGrpSpPr>
        <p:grpSpPr>
          <a:xfrm>
            <a:off x="12378671" y="2672623"/>
            <a:ext cx="871833" cy="871833"/>
            <a:chOff x="5485235" y="714198"/>
            <a:chExt cx="611722" cy="611722"/>
          </a:xfrm>
        </p:grpSpPr>
        <p:grpSp>
          <p:nvGrpSpPr>
            <p:cNvPr id="80" name="Group 79">
              <a:extLst>
                <a:ext uri="{FF2B5EF4-FFF2-40B4-BE49-F238E27FC236}">
                  <a16:creationId xmlns:a16="http://schemas.microsoft.com/office/drawing/2014/main" id="{8ADC7AA7-4997-DEB8-AD6C-7862C4ED1267}"/>
                </a:ext>
              </a:extLst>
            </p:cNvPr>
            <p:cNvGrpSpPr/>
            <p:nvPr/>
          </p:nvGrpSpPr>
          <p:grpSpPr>
            <a:xfrm>
              <a:off x="5485235" y="886121"/>
              <a:ext cx="611722" cy="267877"/>
              <a:chOff x="442564" y="2186619"/>
              <a:chExt cx="1934876" cy="847294"/>
            </a:xfrm>
          </p:grpSpPr>
          <p:sp>
            <p:nvSpPr>
              <p:cNvPr id="81" name="Flowchart: Terminator 80">
                <a:extLst>
                  <a:ext uri="{FF2B5EF4-FFF2-40B4-BE49-F238E27FC236}">
                    <a16:creationId xmlns:a16="http://schemas.microsoft.com/office/drawing/2014/main" id="{5328F123-6915-2357-BC2E-53E7C6AC9A74}"/>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3" name="Oval 82">
                <a:extLst>
                  <a:ext uri="{FF2B5EF4-FFF2-40B4-BE49-F238E27FC236}">
                    <a16:creationId xmlns:a16="http://schemas.microsoft.com/office/drawing/2014/main" id="{0886A6A4-F44A-D7D5-5865-9169C517C318}"/>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84" name="Oval 83">
                <a:extLst>
                  <a:ext uri="{FF2B5EF4-FFF2-40B4-BE49-F238E27FC236}">
                    <a16:creationId xmlns:a16="http://schemas.microsoft.com/office/drawing/2014/main" id="{4958722E-043D-8109-BFCC-8EFDD548FD59}"/>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87" name="Group 86">
              <a:extLst>
                <a:ext uri="{FF2B5EF4-FFF2-40B4-BE49-F238E27FC236}">
                  <a16:creationId xmlns:a16="http://schemas.microsoft.com/office/drawing/2014/main" id="{FA67C341-552A-C3DF-B362-6644CEB2F088}"/>
                </a:ext>
              </a:extLst>
            </p:cNvPr>
            <p:cNvGrpSpPr/>
            <p:nvPr/>
          </p:nvGrpSpPr>
          <p:grpSpPr>
            <a:xfrm rot="18839582">
              <a:off x="5625172" y="886120"/>
              <a:ext cx="611722" cy="267877"/>
              <a:chOff x="4829328" y="2592825"/>
              <a:chExt cx="1016114" cy="444963"/>
            </a:xfrm>
          </p:grpSpPr>
          <p:grpSp>
            <p:nvGrpSpPr>
              <p:cNvPr id="88" name="Group 87">
                <a:extLst>
                  <a:ext uri="{FF2B5EF4-FFF2-40B4-BE49-F238E27FC236}">
                    <a16:creationId xmlns:a16="http://schemas.microsoft.com/office/drawing/2014/main" id="{AA19E616-727C-CFF0-B109-9A7E9BDF1FE6}"/>
                  </a:ext>
                </a:extLst>
              </p:cNvPr>
              <p:cNvGrpSpPr/>
              <p:nvPr/>
            </p:nvGrpSpPr>
            <p:grpSpPr>
              <a:xfrm>
                <a:off x="4829328" y="2592825"/>
                <a:ext cx="1016114" cy="444963"/>
                <a:chOff x="442564" y="2186619"/>
                <a:chExt cx="1934876" cy="847294"/>
              </a:xfrm>
            </p:grpSpPr>
            <p:sp>
              <p:nvSpPr>
                <p:cNvPr id="90" name="Flowchart: Terminator 89">
                  <a:extLst>
                    <a:ext uri="{FF2B5EF4-FFF2-40B4-BE49-F238E27FC236}">
                      <a16:creationId xmlns:a16="http://schemas.microsoft.com/office/drawing/2014/main" id="{16A727BB-FA0B-7C8F-B02B-058153ED6B8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1" name="Oval 90">
                  <a:extLst>
                    <a:ext uri="{FF2B5EF4-FFF2-40B4-BE49-F238E27FC236}">
                      <a16:creationId xmlns:a16="http://schemas.microsoft.com/office/drawing/2014/main" id="{7CC69126-DCCD-8C96-180A-6E0AEFD9B8F7}"/>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2" name="Oval 91">
                  <a:extLst>
                    <a:ext uri="{FF2B5EF4-FFF2-40B4-BE49-F238E27FC236}">
                      <a16:creationId xmlns:a16="http://schemas.microsoft.com/office/drawing/2014/main" id="{438DA685-241D-A791-EAE3-FB68BD91D575}"/>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89" name="Oval 88">
                <a:extLst>
                  <a:ext uri="{FF2B5EF4-FFF2-40B4-BE49-F238E27FC236}">
                    <a16:creationId xmlns:a16="http://schemas.microsoft.com/office/drawing/2014/main" id="{1F6E4871-121A-FD3C-C291-F17A0B030DB9}"/>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sp>
        <p:nvSpPr>
          <p:cNvPr id="94" name="Rectangle 93">
            <a:extLst>
              <a:ext uri="{FF2B5EF4-FFF2-40B4-BE49-F238E27FC236}">
                <a16:creationId xmlns:a16="http://schemas.microsoft.com/office/drawing/2014/main" id="{4F59EE1A-130E-62E7-FA32-76E903603BD7}"/>
              </a:ext>
            </a:extLst>
          </p:cNvPr>
          <p:cNvSpPr/>
          <p:nvPr/>
        </p:nvSpPr>
        <p:spPr>
          <a:xfrm>
            <a:off x="150540" y="940057"/>
            <a:ext cx="2664098"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Event Blocks</a:t>
            </a:r>
            <a:endParaRPr lang="en-PH" sz="1311" dirty="0">
              <a:solidFill>
                <a:srgbClr val="00B0F0"/>
              </a:solidFill>
              <a:latin typeface="Aptos Display" panose="020B0004020202020204" pitchFamily="34" charset="0"/>
            </a:endParaRPr>
          </a:p>
        </p:txBody>
      </p:sp>
      <p:sp>
        <p:nvSpPr>
          <p:cNvPr id="98" name="Rectangle 97">
            <a:extLst>
              <a:ext uri="{FF2B5EF4-FFF2-40B4-BE49-F238E27FC236}">
                <a16:creationId xmlns:a16="http://schemas.microsoft.com/office/drawing/2014/main" id="{910FA54E-2F7B-7064-A82A-3C4E451B58F8}"/>
              </a:ext>
            </a:extLst>
          </p:cNvPr>
          <p:cNvSpPr/>
          <p:nvPr/>
        </p:nvSpPr>
        <p:spPr>
          <a:xfrm>
            <a:off x="150540" y="1599811"/>
            <a:ext cx="2664098"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Variable Blocks</a:t>
            </a:r>
            <a:endParaRPr lang="en-PH" sz="1311" dirty="0">
              <a:solidFill>
                <a:srgbClr val="00B0F0"/>
              </a:solidFill>
              <a:latin typeface="Aptos Display" panose="020B0004020202020204" pitchFamily="34" charset="0"/>
            </a:endParaRPr>
          </a:p>
        </p:txBody>
      </p:sp>
      <p:sp>
        <p:nvSpPr>
          <p:cNvPr id="99" name="TextBox 98">
            <a:extLst>
              <a:ext uri="{FF2B5EF4-FFF2-40B4-BE49-F238E27FC236}">
                <a16:creationId xmlns:a16="http://schemas.microsoft.com/office/drawing/2014/main" id="{F9D57A07-9D00-CBD5-F5CE-519F58E8F099}"/>
              </a:ext>
            </a:extLst>
          </p:cNvPr>
          <p:cNvSpPr txBox="1"/>
          <p:nvPr/>
        </p:nvSpPr>
        <p:spPr>
          <a:xfrm>
            <a:off x="600706" y="1995993"/>
            <a:ext cx="84125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Set Variable</a:t>
            </a:r>
            <a:endParaRPr lang="en-PH" sz="656" dirty="0">
              <a:solidFill>
                <a:srgbClr val="00B0F0"/>
              </a:solidFill>
            </a:endParaRPr>
          </a:p>
        </p:txBody>
      </p:sp>
      <p:sp>
        <p:nvSpPr>
          <p:cNvPr id="100" name="TextBox 99">
            <a:extLst>
              <a:ext uri="{FF2B5EF4-FFF2-40B4-BE49-F238E27FC236}">
                <a16:creationId xmlns:a16="http://schemas.microsoft.com/office/drawing/2014/main" id="{D42BE23A-DE17-FD04-7854-C9BD4775B203}"/>
              </a:ext>
            </a:extLst>
          </p:cNvPr>
          <p:cNvSpPr txBox="1"/>
          <p:nvPr/>
        </p:nvSpPr>
        <p:spPr>
          <a:xfrm>
            <a:off x="1509098" y="1995993"/>
            <a:ext cx="84125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Change Variable</a:t>
            </a:r>
            <a:endParaRPr lang="en-PH" sz="656" dirty="0">
              <a:solidFill>
                <a:srgbClr val="00B0F0"/>
              </a:solidFill>
            </a:endParaRPr>
          </a:p>
        </p:txBody>
      </p:sp>
    </p:spTree>
    <p:extLst>
      <p:ext uri="{BB962C8B-B14F-4D97-AF65-F5344CB8AC3E}">
        <p14:creationId xmlns:p14="http://schemas.microsoft.com/office/powerpoint/2010/main" val="222728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361472-861A-1A0A-EE89-70D37BF2224A}"/>
              </a:ext>
            </a:extLst>
          </p:cNvPr>
          <p:cNvSpPr txBox="1"/>
          <p:nvPr/>
        </p:nvSpPr>
        <p:spPr>
          <a:xfrm>
            <a:off x="919064" y="1406243"/>
            <a:ext cx="2809308" cy="4574329"/>
          </a:xfrm>
          <a:prstGeom prst="rect">
            <a:avLst/>
          </a:prstGeom>
          <a:noFill/>
        </p:spPr>
        <p:txBody>
          <a:bodyPr wrap="square">
            <a:spAutoFit/>
          </a:bodyPr>
          <a:lstStyle/>
          <a:p>
            <a:pPr algn="just"/>
            <a:r>
              <a:rPr lang="en-US" sz="971" dirty="0">
                <a:latin typeface="Aptos Display" panose="020B0004020202020204" pitchFamily="34" charset="0"/>
                <a:ea typeface="Lexend" pitchFamily="2" charset="0"/>
                <a:cs typeface="Lexend" pitchFamily="2" charset="0"/>
              </a:rPr>
              <a:t>The researchers aim to make a game-based basic programming course with a goal of teaching students basic programming skills with an in-depth application and hands-on. The game will immerse students by teaching programming in a game-like structure, which makes it fun and immersive. The researchers will test its effectiveness of such game-based learning to students and provide data accordingly.</a:t>
            </a:r>
          </a:p>
          <a:p>
            <a:pPr algn="just"/>
            <a:endParaRPr lang="en-US" sz="971" dirty="0">
              <a:latin typeface="Aptos Display" panose="020B0004020202020204" pitchFamily="34" charset="0"/>
              <a:ea typeface="Lexend" pitchFamily="2" charset="0"/>
              <a:cs typeface="Lexend" pitchFamily="2" charset="0"/>
            </a:endParaRPr>
          </a:p>
          <a:p>
            <a:pPr algn="just"/>
            <a:r>
              <a:rPr lang="en-US" sz="971" dirty="0">
                <a:latin typeface="Aptos Display" panose="020B0004020202020204" pitchFamily="34" charset="0"/>
                <a:ea typeface="Lexend" pitchFamily="2" charset="0"/>
                <a:cs typeface="Lexend" pitchFamily="2" charset="0"/>
              </a:rPr>
              <a:t>The researchers aims to develop a game that immerse students while teaching them programming. It involves quest like lesson and materials which students can play, utilizing a block-based programming mechanic, students can code by placing blocks to attain a certain task or quest to progress. Additionally, students can test their code into a virtual robot which resides in a virtual environment. By this, students can build and personalize their own robots that interacts with the environment, complete tasks or quest which in the end might teach them basic programming knowledge.</a:t>
            </a:r>
          </a:p>
          <a:p>
            <a:pPr algn="just"/>
            <a:endParaRPr lang="en-US" sz="971" dirty="0">
              <a:latin typeface="Aptos Display" panose="020B0004020202020204" pitchFamily="34" charset="0"/>
              <a:ea typeface="Lexend" pitchFamily="2" charset="0"/>
              <a:cs typeface="Lexend" pitchFamily="2" charset="0"/>
            </a:endParaRPr>
          </a:p>
          <a:p>
            <a:pPr algn="just"/>
            <a:r>
              <a:rPr lang="en-PH" sz="971" dirty="0">
                <a:latin typeface="Aptos Display" panose="020B0004020202020204" pitchFamily="34" charset="0"/>
                <a:ea typeface="Lexend" pitchFamily="2" charset="0"/>
                <a:cs typeface="Lexend" pitchFamily="2" charset="0"/>
              </a:rPr>
              <a:t>In the next pages, the documentation explains all logic and mechanics used in Vblox. The figures explains what kind of mechanic it uses and how to implement it. </a:t>
            </a:r>
            <a:r>
              <a:rPr lang="en-PH" sz="971" dirty="0">
                <a:latin typeface="Aptos Display" panose="020B0004020202020204" pitchFamily="34" charset="0"/>
              </a:rPr>
              <a:t>The documentation also explains how to apply it in code and how the techniques can be applied effectively.</a:t>
            </a:r>
            <a:endParaRPr lang="en-PH" sz="971" dirty="0"/>
          </a:p>
        </p:txBody>
      </p:sp>
      <p:sp>
        <p:nvSpPr>
          <p:cNvPr id="9" name="Rectangle 8">
            <a:extLst>
              <a:ext uri="{FF2B5EF4-FFF2-40B4-BE49-F238E27FC236}">
                <a16:creationId xmlns:a16="http://schemas.microsoft.com/office/drawing/2014/main" id="{6F0C566B-A5CF-9586-D779-494AFFAD6BED}"/>
              </a:ext>
            </a:extLst>
          </p:cNvPr>
          <p:cNvSpPr/>
          <p:nvPr/>
        </p:nvSpPr>
        <p:spPr>
          <a:xfrm>
            <a:off x="914157" y="992011"/>
            <a:ext cx="1893746"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118" dirty="0">
                <a:solidFill>
                  <a:srgbClr val="00B0F0"/>
                </a:solidFill>
                <a:latin typeface="Aptos Display" panose="020B0004020202020204" pitchFamily="34" charset="0"/>
              </a:rPr>
              <a:t>What is Vblox?</a:t>
            </a:r>
            <a:endParaRPr lang="en-PH" sz="2118" dirty="0">
              <a:solidFill>
                <a:srgbClr val="00B0F0"/>
              </a:solidFill>
              <a:latin typeface="Aptos Display" panose="020B0004020202020204" pitchFamily="34" charset="0"/>
            </a:endParaRPr>
          </a:p>
        </p:txBody>
      </p:sp>
      <p:sp>
        <p:nvSpPr>
          <p:cNvPr id="10" name="Rectangle 9">
            <a:extLst>
              <a:ext uri="{FF2B5EF4-FFF2-40B4-BE49-F238E27FC236}">
                <a16:creationId xmlns:a16="http://schemas.microsoft.com/office/drawing/2014/main" id="{810C825F-BCA3-18BA-6F17-7363E430041F}"/>
              </a:ext>
            </a:extLst>
          </p:cNvPr>
          <p:cNvSpPr>
            <a:spLocks noGrp="1" noRot="1" noMove="1" noResize="1" noEditPoints="1" noAdjustHandles="1" noChangeArrowheads="1" noChangeShapeType="1"/>
          </p:cNvSpPr>
          <p:nvPr/>
        </p:nvSpPr>
        <p:spPr>
          <a:xfrm>
            <a:off x="4706471" y="0"/>
            <a:ext cx="4437529"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pic>
        <p:nvPicPr>
          <p:cNvPr id="12" name="image19.png">
            <a:extLst>
              <a:ext uri="{FF2B5EF4-FFF2-40B4-BE49-F238E27FC236}">
                <a16:creationId xmlns:a16="http://schemas.microsoft.com/office/drawing/2014/main" id="{F5845E56-7B8A-C4AA-E3BB-EFCDA6E7020C}"/>
              </a:ext>
            </a:extLst>
          </p:cNvPr>
          <p:cNvPicPr/>
          <p:nvPr/>
        </p:nvPicPr>
        <p:blipFill>
          <a:blip r:embed="rId2">
            <a:biLevel thresh="50000"/>
          </a:blip>
          <a:srcRect/>
          <a:stretch>
            <a:fillRect/>
          </a:stretch>
        </p:blipFill>
        <p:spPr>
          <a:xfrm>
            <a:off x="6095979" y="992011"/>
            <a:ext cx="1456849" cy="1798763"/>
          </a:xfrm>
          <a:prstGeom prst="rect">
            <a:avLst/>
          </a:prstGeom>
          <a:ln/>
        </p:spPr>
      </p:pic>
      <p:grpSp>
        <p:nvGrpSpPr>
          <p:cNvPr id="2" name="Group 1">
            <a:extLst>
              <a:ext uri="{FF2B5EF4-FFF2-40B4-BE49-F238E27FC236}">
                <a16:creationId xmlns:a16="http://schemas.microsoft.com/office/drawing/2014/main" id="{B4096221-7C6E-C22F-6E54-E81F8962CDBA}"/>
              </a:ext>
            </a:extLst>
          </p:cNvPr>
          <p:cNvGrpSpPr/>
          <p:nvPr/>
        </p:nvGrpSpPr>
        <p:grpSpPr>
          <a:xfrm>
            <a:off x="4670953" y="3693407"/>
            <a:ext cx="4437529" cy="2763144"/>
            <a:chOff x="4908984" y="3647413"/>
            <a:chExt cx="4138428" cy="2763144"/>
          </a:xfrm>
        </p:grpSpPr>
        <p:sp>
          <p:nvSpPr>
            <p:cNvPr id="15" name="Rectangle 14">
              <a:extLst>
                <a:ext uri="{FF2B5EF4-FFF2-40B4-BE49-F238E27FC236}">
                  <a16:creationId xmlns:a16="http://schemas.microsoft.com/office/drawing/2014/main" id="{0DE6BAB6-9A85-6424-6539-CFC77C36F8D2}"/>
                </a:ext>
              </a:extLst>
            </p:cNvPr>
            <p:cNvSpPr/>
            <p:nvPr/>
          </p:nvSpPr>
          <p:spPr>
            <a:xfrm>
              <a:off x="6095979" y="3647413"/>
              <a:ext cx="196785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b="1" dirty="0">
                  <a:solidFill>
                    <a:schemeClr val="bg1"/>
                  </a:solidFill>
                  <a:latin typeface="Aptos Display" panose="020B0004020202020204" pitchFamily="34" charset="0"/>
                </a:rPr>
                <a:t>Meet the Team</a:t>
              </a:r>
              <a:endParaRPr lang="en-PH" sz="1370" b="1" dirty="0">
                <a:solidFill>
                  <a:schemeClr val="bg1"/>
                </a:solidFill>
                <a:latin typeface="Aptos Display" panose="020B0004020202020204" pitchFamily="34" charset="0"/>
              </a:endParaRPr>
            </a:p>
          </p:txBody>
        </p:sp>
        <p:sp>
          <p:nvSpPr>
            <p:cNvPr id="16" name="Rectangle 15">
              <a:extLst>
                <a:ext uri="{FF2B5EF4-FFF2-40B4-BE49-F238E27FC236}">
                  <a16:creationId xmlns:a16="http://schemas.microsoft.com/office/drawing/2014/main" id="{15BCF514-B4D8-A947-30CF-E75975B2B7CF}"/>
                </a:ext>
              </a:extLst>
            </p:cNvPr>
            <p:cNvSpPr/>
            <p:nvPr/>
          </p:nvSpPr>
          <p:spPr>
            <a:xfrm>
              <a:off x="5941914" y="4247545"/>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Shannja Ashley C. Malelang</a:t>
              </a:r>
              <a:endParaRPr lang="en-PH" sz="1370" dirty="0">
                <a:solidFill>
                  <a:schemeClr val="bg1"/>
                </a:solidFill>
                <a:latin typeface="Aptos Display" panose="020B0004020202020204" pitchFamily="34" charset="0"/>
              </a:endParaRPr>
            </a:p>
          </p:txBody>
        </p:sp>
        <p:sp>
          <p:nvSpPr>
            <p:cNvPr id="17" name="Rectangle 16">
              <a:extLst>
                <a:ext uri="{FF2B5EF4-FFF2-40B4-BE49-F238E27FC236}">
                  <a16:creationId xmlns:a16="http://schemas.microsoft.com/office/drawing/2014/main" id="{B43635BA-1FBA-3547-A0AB-9C9DFF3175F6}"/>
                </a:ext>
              </a:extLst>
            </p:cNvPr>
            <p:cNvSpPr/>
            <p:nvPr/>
          </p:nvSpPr>
          <p:spPr>
            <a:xfrm>
              <a:off x="5978169" y="4493993"/>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CAPSTONE PROJECT MANAGER</a:t>
              </a:r>
              <a:endParaRPr lang="en-PH" sz="1028" b="1" dirty="0">
                <a:solidFill>
                  <a:schemeClr val="bg1"/>
                </a:solidFill>
                <a:latin typeface="Aptos Display" panose="020B0004020202020204" pitchFamily="34" charset="0"/>
              </a:endParaRPr>
            </a:p>
          </p:txBody>
        </p:sp>
        <p:sp>
          <p:nvSpPr>
            <p:cNvPr id="18" name="Rectangle 17">
              <a:extLst>
                <a:ext uri="{FF2B5EF4-FFF2-40B4-BE49-F238E27FC236}">
                  <a16:creationId xmlns:a16="http://schemas.microsoft.com/office/drawing/2014/main" id="{D8FB49B6-5DB7-53C2-DC52-731630639397}"/>
                </a:ext>
              </a:extLst>
            </p:cNvPr>
            <p:cNvSpPr/>
            <p:nvPr/>
          </p:nvSpPr>
          <p:spPr>
            <a:xfrm>
              <a:off x="4908984" y="5033577"/>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Nica Shane G. Mijares</a:t>
              </a:r>
              <a:endParaRPr lang="en-PH" sz="1370" dirty="0">
                <a:solidFill>
                  <a:schemeClr val="bg1"/>
                </a:solidFill>
                <a:latin typeface="Aptos Display" panose="020B0004020202020204" pitchFamily="34" charset="0"/>
              </a:endParaRPr>
            </a:p>
          </p:txBody>
        </p:sp>
        <p:sp>
          <p:nvSpPr>
            <p:cNvPr id="19" name="Rectangle 18">
              <a:extLst>
                <a:ext uri="{FF2B5EF4-FFF2-40B4-BE49-F238E27FC236}">
                  <a16:creationId xmlns:a16="http://schemas.microsoft.com/office/drawing/2014/main" id="{A9BF6D24-AEF8-3C3D-D245-669AF0013E38}"/>
                </a:ext>
              </a:extLst>
            </p:cNvPr>
            <p:cNvSpPr/>
            <p:nvPr/>
          </p:nvSpPr>
          <p:spPr>
            <a:xfrm>
              <a:off x="4948864" y="5280024"/>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0" name="Rectangle 19">
              <a:extLst>
                <a:ext uri="{FF2B5EF4-FFF2-40B4-BE49-F238E27FC236}">
                  <a16:creationId xmlns:a16="http://schemas.microsoft.com/office/drawing/2014/main" id="{0CD370CD-FE0B-3F4D-C61B-D060628270E8}"/>
                </a:ext>
              </a:extLst>
            </p:cNvPr>
            <p:cNvSpPr/>
            <p:nvPr/>
          </p:nvSpPr>
          <p:spPr>
            <a:xfrm>
              <a:off x="6889239" y="5033577"/>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Monique M. Marcos</a:t>
              </a:r>
              <a:endParaRPr lang="en-PH" sz="1370" dirty="0">
                <a:solidFill>
                  <a:schemeClr val="bg1"/>
                </a:solidFill>
                <a:latin typeface="Aptos Display" panose="020B0004020202020204" pitchFamily="34" charset="0"/>
              </a:endParaRPr>
            </a:p>
          </p:txBody>
        </p:sp>
        <p:sp>
          <p:nvSpPr>
            <p:cNvPr id="21" name="Rectangle 20">
              <a:extLst>
                <a:ext uri="{FF2B5EF4-FFF2-40B4-BE49-F238E27FC236}">
                  <a16:creationId xmlns:a16="http://schemas.microsoft.com/office/drawing/2014/main" id="{0088356B-F7C3-49C0-074F-337E84FB6654}"/>
                </a:ext>
              </a:extLst>
            </p:cNvPr>
            <p:cNvSpPr/>
            <p:nvPr/>
          </p:nvSpPr>
          <p:spPr>
            <a:xfrm>
              <a:off x="6925495" y="5280024"/>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29" name="Rectangle 28">
              <a:extLst>
                <a:ext uri="{FF2B5EF4-FFF2-40B4-BE49-F238E27FC236}">
                  <a16:creationId xmlns:a16="http://schemas.microsoft.com/office/drawing/2014/main" id="{C2EE789A-E0D1-751C-D905-A4FD824A7C45}"/>
                </a:ext>
              </a:extLst>
            </p:cNvPr>
            <p:cNvSpPr/>
            <p:nvPr/>
          </p:nvSpPr>
          <p:spPr>
            <a:xfrm>
              <a:off x="4908984" y="5749879"/>
              <a:ext cx="2373990"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err="1">
                  <a:solidFill>
                    <a:schemeClr val="bg1"/>
                  </a:solidFill>
                  <a:latin typeface="Aptos Display" panose="020B0004020202020204" pitchFamily="34" charset="0"/>
                </a:rPr>
                <a:t>Aicelle</a:t>
              </a:r>
              <a:r>
                <a:rPr lang="en-US" sz="1370" dirty="0">
                  <a:solidFill>
                    <a:schemeClr val="bg1"/>
                  </a:solidFill>
                  <a:latin typeface="Aptos Display" panose="020B0004020202020204" pitchFamily="34" charset="0"/>
                </a:rPr>
                <a:t> B. Claro</a:t>
              </a:r>
              <a:endParaRPr lang="en-PH" sz="1370" dirty="0">
                <a:solidFill>
                  <a:schemeClr val="bg1"/>
                </a:solidFill>
                <a:latin typeface="Aptos Display" panose="020B0004020202020204" pitchFamily="34" charset="0"/>
              </a:endParaRPr>
            </a:p>
          </p:txBody>
        </p:sp>
        <p:sp>
          <p:nvSpPr>
            <p:cNvPr id="30" name="Rectangle 29">
              <a:extLst>
                <a:ext uri="{FF2B5EF4-FFF2-40B4-BE49-F238E27FC236}">
                  <a16:creationId xmlns:a16="http://schemas.microsoft.com/office/drawing/2014/main" id="{52577624-1E5C-8110-44BB-DB43992A800D}"/>
                </a:ext>
              </a:extLst>
            </p:cNvPr>
            <p:cNvSpPr/>
            <p:nvPr/>
          </p:nvSpPr>
          <p:spPr>
            <a:xfrm>
              <a:off x="4948864" y="5996326"/>
              <a:ext cx="2294231"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sp>
          <p:nvSpPr>
            <p:cNvPr id="31" name="Rectangle 30">
              <a:extLst>
                <a:ext uri="{FF2B5EF4-FFF2-40B4-BE49-F238E27FC236}">
                  <a16:creationId xmlns:a16="http://schemas.microsoft.com/office/drawing/2014/main" id="{2443379C-FAA6-D3C6-3D26-2BB034033C00}"/>
                </a:ext>
              </a:extLst>
            </p:cNvPr>
            <p:cNvSpPr/>
            <p:nvPr/>
          </p:nvSpPr>
          <p:spPr>
            <a:xfrm>
              <a:off x="6889239" y="5749879"/>
              <a:ext cx="2158173"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70" dirty="0">
                  <a:solidFill>
                    <a:schemeClr val="bg1"/>
                  </a:solidFill>
                  <a:latin typeface="Aptos Display" panose="020B0004020202020204" pitchFamily="34" charset="0"/>
                </a:rPr>
                <a:t>Precious Nina D. </a:t>
              </a:r>
              <a:r>
                <a:rPr lang="en-US" sz="1370" dirty="0" err="1">
                  <a:solidFill>
                    <a:schemeClr val="bg1"/>
                  </a:solidFill>
                  <a:latin typeface="Aptos Display" panose="020B0004020202020204" pitchFamily="34" charset="0"/>
                </a:rPr>
                <a:t>Sarol</a:t>
              </a:r>
              <a:endParaRPr lang="en-PH" sz="1370" dirty="0">
                <a:solidFill>
                  <a:schemeClr val="bg1"/>
                </a:solidFill>
                <a:latin typeface="Aptos Display" panose="020B0004020202020204" pitchFamily="34" charset="0"/>
              </a:endParaRPr>
            </a:p>
          </p:txBody>
        </p:sp>
        <p:sp>
          <p:nvSpPr>
            <p:cNvPr id="32" name="Rectangle 31">
              <a:extLst>
                <a:ext uri="{FF2B5EF4-FFF2-40B4-BE49-F238E27FC236}">
                  <a16:creationId xmlns:a16="http://schemas.microsoft.com/office/drawing/2014/main" id="{42D33C15-7079-7797-F65D-FB277FF86644}"/>
                </a:ext>
              </a:extLst>
            </p:cNvPr>
            <p:cNvSpPr/>
            <p:nvPr/>
          </p:nvSpPr>
          <p:spPr>
            <a:xfrm>
              <a:off x="6925495" y="5996326"/>
              <a:ext cx="208566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8" b="1" dirty="0">
                  <a:solidFill>
                    <a:schemeClr val="bg1"/>
                  </a:solidFill>
                  <a:latin typeface="Aptos Display" panose="020B0004020202020204" pitchFamily="34" charset="0"/>
                </a:rPr>
                <a:t>RESEARCHER</a:t>
              </a:r>
              <a:endParaRPr lang="en-PH" sz="1028" b="1" dirty="0">
                <a:solidFill>
                  <a:schemeClr val="bg1"/>
                </a:solidFill>
                <a:latin typeface="Aptos Display" panose="020B0004020202020204" pitchFamily="34" charset="0"/>
              </a:endParaRPr>
            </a:p>
          </p:txBody>
        </p:sp>
      </p:grpSp>
    </p:spTree>
    <p:extLst>
      <p:ext uri="{BB962C8B-B14F-4D97-AF65-F5344CB8AC3E}">
        <p14:creationId xmlns:p14="http://schemas.microsoft.com/office/powerpoint/2010/main" val="66961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069D1-EEB5-063B-EC0B-FD02425BD60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F5C8378-7FC5-4244-AE5F-D58F902D3B1E}"/>
              </a:ext>
            </a:extLst>
          </p:cNvPr>
          <p:cNvSpPr/>
          <p:nvPr/>
        </p:nvSpPr>
        <p:spPr>
          <a:xfrm>
            <a:off x="3163993" y="3221884"/>
            <a:ext cx="2816014"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18" dirty="0">
                <a:solidFill>
                  <a:srgbClr val="00B0F0"/>
                </a:solidFill>
                <a:latin typeface="Aptos Display" panose="020B0004020202020204" pitchFamily="34" charset="0"/>
              </a:rPr>
              <a:t>Simulation Mechanic</a:t>
            </a:r>
            <a:endParaRPr lang="en-PH" sz="2118" dirty="0">
              <a:solidFill>
                <a:srgbClr val="00B0F0"/>
              </a:solidFill>
              <a:latin typeface="Aptos Display" panose="020B0004020202020204" pitchFamily="34" charset="0"/>
            </a:endParaRPr>
          </a:p>
        </p:txBody>
      </p:sp>
    </p:spTree>
    <p:extLst>
      <p:ext uri="{BB962C8B-B14F-4D97-AF65-F5344CB8AC3E}">
        <p14:creationId xmlns:p14="http://schemas.microsoft.com/office/powerpoint/2010/main" val="210433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1" y="4417266"/>
            <a:ext cx="9144000" cy="86083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27593" y="4708668"/>
            <a:ext cx="2221560" cy="304090"/>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Simulation Engine Tree</a:t>
            </a:r>
            <a:endParaRPr lang="en-PH" sz="1311" b="1" dirty="0">
              <a:solidFill>
                <a:schemeClr val="bg1"/>
              </a:solidFill>
            </a:endParaRPr>
          </a:p>
        </p:txBody>
      </p:sp>
      <p:sp>
        <p:nvSpPr>
          <p:cNvPr id="10" name="Rectangle 9">
            <a:extLst>
              <a:ext uri="{FF2B5EF4-FFF2-40B4-BE49-F238E27FC236}">
                <a16:creationId xmlns:a16="http://schemas.microsoft.com/office/drawing/2014/main" id="{0719FD7B-8949-4BC4-1F13-33BB039C2AD0}"/>
              </a:ext>
            </a:extLst>
          </p:cNvPr>
          <p:cNvSpPr/>
          <p:nvPr/>
        </p:nvSpPr>
        <p:spPr>
          <a:xfrm>
            <a:off x="2035402" y="1315270"/>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Simulation Engine</a:t>
            </a:r>
            <a:endParaRPr lang="en-PH" sz="1311" dirty="0">
              <a:solidFill>
                <a:srgbClr val="00B0F0"/>
              </a:solidFill>
              <a:latin typeface="Aptos Display" panose="020B0004020202020204" pitchFamily="34" charset="0"/>
            </a:endParaRPr>
          </a:p>
        </p:txBody>
      </p:sp>
      <p:sp>
        <p:nvSpPr>
          <p:cNvPr id="15" name="Rectangle 14">
            <a:extLst>
              <a:ext uri="{FF2B5EF4-FFF2-40B4-BE49-F238E27FC236}">
                <a16:creationId xmlns:a16="http://schemas.microsoft.com/office/drawing/2014/main" id="{6F4D38B1-C5C6-EBA3-C3BA-2C7E7A9FA359}"/>
              </a:ext>
            </a:extLst>
          </p:cNvPr>
          <p:cNvSpPr/>
          <p:nvPr/>
        </p:nvSpPr>
        <p:spPr>
          <a:xfrm>
            <a:off x="3866688" y="1999473"/>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Interactable Class</a:t>
            </a:r>
            <a:endParaRPr lang="en-PH" sz="1311" dirty="0">
              <a:solidFill>
                <a:schemeClr val="tx1"/>
              </a:solidFill>
              <a:latin typeface="Aptos Display" panose="020B0004020202020204" pitchFamily="34" charset="0"/>
            </a:endParaRPr>
          </a:p>
        </p:txBody>
      </p:sp>
      <p:sp>
        <p:nvSpPr>
          <p:cNvPr id="18" name="Rectangle 17">
            <a:extLst>
              <a:ext uri="{FF2B5EF4-FFF2-40B4-BE49-F238E27FC236}">
                <a16:creationId xmlns:a16="http://schemas.microsoft.com/office/drawing/2014/main" id="{A8EE9D69-B969-2797-5FF1-DC290564E0A7}"/>
              </a:ext>
            </a:extLst>
          </p:cNvPr>
          <p:cNvSpPr/>
          <p:nvPr/>
        </p:nvSpPr>
        <p:spPr>
          <a:xfrm>
            <a:off x="267409" y="2004758"/>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Camera Class</a:t>
            </a:r>
            <a:endParaRPr lang="en-PH" sz="1311" dirty="0">
              <a:solidFill>
                <a:schemeClr val="tx1"/>
              </a:solidFill>
              <a:latin typeface="Aptos Display" panose="020B0004020202020204" pitchFamily="34" charset="0"/>
            </a:endParaRPr>
          </a:p>
        </p:txBody>
      </p:sp>
      <p:sp>
        <p:nvSpPr>
          <p:cNvPr id="22" name="TextBox 21">
            <a:extLst>
              <a:ext uri="{FF2B5EF4-FFF2-40B4-BE49-F238E27FC236}">
                <a16:creationId xmlns:a16="http://schemas.microsoft.com/office/drawing/2014/main" id="{74B4F58A-4FFD-968E-4B34-1DDC44DD53F6}"/>
              </a:ext>
            </a:extLst>
          </p:cNvPr>
          <p:cNvSpPr txBox="1"/>
          <p:nvPr/>
        </p:nvSpPr>
        <p:spPr>
          <a:xfrm>
            <a:off x="267409" y="2359542"/>
            <a:ext cx="1660772" cy="651944"/>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user can see the simulation environment, also responsible for movement of the user / player.</a:t>
            </a:r>
            <a:endParaRPr lang="en-PH" sz="874" dirty="0"/>
          </a:p>
        </p:txBody>
      </p:sp>
      <p:sp>
        <p:nvSpPr>
          <p:cNvPr id="23" name="TextBox 22">
            <a:extLst>
              <a:ext uri="{FF2B5EF4-FFF2-40B4-BE49-F238E27FC236}">
                <a16:creationId xmlns:a16="http://schemas.microsoft.com/office/drawing/2014/main" id="{A11F700B-2315-F509-DB98-D07ED705AF91}"/>
              </a:ext>
            </a:extLst>
          </p:cNvPr>
          <p:cNvSpPr txBox="1"/>
          <p:nvPr/>
        </p:nvSpPr>
        <p:spPr>
          <a:xfrm>
            <a:off x="3785626" y="2316037"/>
            <a:ext cx="1822887"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all kinds of interactable objects have in common. From being hovered and dragged and other mechanic.</a:t>
            </a:r>
            <a:endParaRPr lang="en-PH" sz="874" dirty="0"/>
          </a:p>
        </p:txBody>
      </p:sp>
      <p:sp>
        <p:nvSpPr>
          <p:cNvPr id="24" name="Rectangle 23">
            <a:extLst>
              <a:ext uri="{FF2B5EF4-FFF2-40B4-BE49-F238E27FC236}">
                <a16:creationId xmlns:a16="http://schemas.microsoft.com/office/drawing/2014/main" id="{3AD11A1A-EF9B-77E0-2D16-C85EF5663134}"/>
              </a:ext>
            </a:extLst>
          </p:cNvPr>
          <p:cNvSpPr/>
          <p:nvPr/>
        </p:nvSpPr>
        <p:spPr>
          <a:xfrm>
            <a:off x="2035402" y="265338"/>
            <a:ext cx="1660772" cy="33871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Configuration Class</a:t>
            </a:r>
            <a:endParaRPr lang="en-PH" sz="1311"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3F92984F-01D8-487B-200D-BDAEF57F2887}"/>
              </a:ext>
            </a:extLst>
          </p:cNvPr>
          <p:cNvSpPr txBox="1"/>
          <p:nvPr/>
        </p:nvSpPr>
        <p:spPr>
          <a:xfrm>
            <a:off x="2035402" y="610562"/>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Where the default configuration of the game is used such as default camera speed etc.</a:t>
            </a:r>
            <a:endParaRPr lang="en-PH" sz="874" dirty="0"/>
          </a:p>
        </p:txBody>
      </p:sp>
      <p:sp>
        <p:nvSpPr>
          <p:cNvPr id="31" name="Rectangle 30">
            <a:extLst>
              <a:ext uri="{FF2B5EF4-FFF2-40B4-BE49-F238E27FC236}">
                <a16:creationId xmlns:a16="http://schemas.microsoft.com/office/drawing/2014/main" id="{23192239-78AE-740E-31DB-5E4AD6381A3F}"/>
              </a:ext>
            </a:extLst>
          </p:cNvPr>
          <p:cNvSpPr/>
          <p:nvPr/>
        </p:nvSpPr>
        <p:spPr>
          <a:xfrm>
            <a:off x="267409" y="3200891"/>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Interactor Class</a:t>
            </a:r>
            <a:endParaRPr lang="en-PH" sz="1311" dirty="0">
              <a:solidFill>
                <a:schemeClr val="tx1"/>
              </a:solidFill>
              <a:latin typeface="Aptos Display" panose="020B0004020202020204" pitchFamily="34" charset="0"/>
            </a:endParaRPr>
          </a:p>
        </p:txBody>
      </p:sp>
      <p:sp>
        <p:nvSpPr>
          <p:cNvPr id="36" name="TextBox 35">
            <a:extLst>
              <a:ext uri="{FF2B5EF4-FFF2-40B4-BE49-F238E27FC236}">
                <a16:creationId xmlns:a16="http://schemas.microsoft.com/office/drawing/2014/main" id="{25B34238-0F35-7201-AF79-A47F433CEB70}"/>
              </a:ext>
            </a:extLst>
          </p:cNvPr>
          <p:cNvSpPr txBox="1"/>
          <p:nvPr/>
        </p:nvSpPr>
        <p:spPr>
          <a:xfrm>
            <a:off x="267409" y="3539601"/>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interacting with the interactable class. Dragging and hovering on them.</a:t>
            </a:r>
            <a:endParaRPr lang="en-PH" sz="874" dirty="0"/>
          </a:p>
        </p:txBody>
      </p:sp>
      <p:cxnSp>
        <p:nvCxnSpPr>
          <p:cNvPr id="70" name="Straight Connector 69">
            <a:extLst>
              <a:ext uri="{FF2B5EF4-FFF2-40B4-BE49-F238E27FC236}">
                <a16:creationId xmlns:a16="http://schemas.microsoft.com/office/drawing/2014/main" id="{C5257E55-E9B4-AF30-A43C-2BC47988C042}"/>
              </a:ext>
            </a:extLst>
          </p:cNvPr>
          <p:cNvCxnSpPr>
            <a:cxnSpLocks/>
          </p:cNvCxnSpPr>
          <p:nvPr/>
        </p:nvCxnSpPr>
        <p:spPr>
          <a:xfrm>
            <a:off x="1097794" y="1802670"/>
            <a:ext cx="3599277" cy="122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6848D709-11A3-37D1-495A-BDE9A94578D5}"/>
              </a:ext>
            </a:extLst>
          </p:cNvPr>
          <p:cNvSpPr/>
          <p:nvPr/>
        </p:nvSpPr>
        <p:spPr>
          <a:xfrm>
            <a:off x="7265466" y="2220319"/>
            <a:ext cx="1660772"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Interface</a:t>
            </a:r>
            <a:endParaRPr lang="en-PH" sz="1311" dirty="0">
              <a:solidFill>
                <a:schemeClr val="tx1"/>
              </a:solidFill>
              <a:latin typeface="Aptos Display" panose="020B0004020202020204" pitchFamily="34" charset="0"/>
            </a:endParaRPr>
          </a:p>
        </p:txBody>
      </p:sp>
      <p:sp>
        <p:nvSpPr>
          <p:cNvPr id="77" name="TextBox 76">
            <a:extLst>
              <a:ext uri="{FF2B5EF4-FFF2-40B4-BE49-F238E27FC236}">
                <a16:creationId xmlns:a16="http://schemas.microsoft.com/office/drawing/2014/main" id="{B8657331-3559-AE8C-E731-D82ED1A37C69}"/>
              </a:ext>
            </a:extLst>
          </p:cNvPr>
          <p:cNvSpPr txBox="1"/>
          <p:nvPr/>
        </p:nvSpPr>
        <p:spPr>
          <a:xfrm>
            <a:off x="7265466" y="2559026"/>
            <a:ext cx="1660772" cy="6304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Communicating what is happening on the simulation engine to the user / player screen.</a:t>
            </a:r>
            <a:endParaRPr lang="en-PH" sz="874" dirty="0"/>
          </a:p>
        </p:txBody>
      </p:sp>
      <p:sp>
        <p:nvSpPr>
          <p:cNvPr id="83" name="Rectangle 82">
            <a:extLst>
              <a:ext uri="{FF2B5EF4-FFF2-40B4-BE49-F238E27FC236}">
                <a16:creationId xmlns:a16="http://schemas.microsoft.com/office/drawing/2014/main" id="{BC020DE6-27ED-317D-7BE1-730678EDEBFB}"/>
              </a:ext>
            </a:extLst>
          </p:cNvPr>
          <p:cNvSpPr/>
          <p:nvPr/>
        </p:nvSpPr>
        <p:spPr>
          <a:xfrm>
            <a:off x="7265466" y="1315269"/>
            <a:ext cx="1660772" cy="338710"/>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Debugging Engine</a:t>
            </a:r>
            <a:endParaRPr lang="en-PH" sz="1311" dirty="0">
              <a:solidFill>
                <a:srgbClr val="00B0F0"/>
              </a:solidFill>
              <a:latin typeface="Aptos Display" panose="020B0004020202020204" pitchFamily="34" charset="0"/>
            </a:endParaRPr>
          </a:p>
        </p:txBody>
      </p:sp>
      <p:sp>
        <p:nvSpPr>
          <p:cNvPr id="85" name="TextBox 84">
            <a:extLst>
              <a:ext uri="{FF2B5EF4-FFF2-40B4-BE49-F238E27FC236}">
                <a16:creationId xmlns:a16="http://schemas.microsoft.com/office/drawing/2014/main" id="{CB7756BD-129D-8094-E3F0-8446A34C190D}"/>
              </a:ext>
            </a:extLst>
          </p:cNvPr>
          <p:cNvSpPr txBox="1"/>
          <p:nvPr/>
        </p:nvSpPr>
        <p:spPr>
          <a:xfrm>
            <a:off x="7265466" y="1653977"/>
            <a:ext cx="1660772" cy="51282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Responsible for checking values and finding faults in the engine.</a:t>
            </a:r>
            <a:endParaRPr lang="en-PH" sz="874" dirty="0"/>
          </a:p>
        </p:txBody>
      </p:sp>
      <p:sp>
        <p:nvSpPr>
          <p:cNvPr id="104" name="Rectangle 103">
            <a:extLst>
              <a:ext uri="{FF2B5EF4-FFF2-40B4-BE49-F238E27FC236}">
                <a16:creationId xmlns:a16="http://schemas.microsoft.com/office/drawing/2014/main" id="{C4B2B3D0-3C20-9182-D626-2AEE03DF67C5}"/>
              </a:ext>
            </a:extLst>
          </p:cNvPr>
          <p:cNvSpPr/>
          <p:nvPr/>
        </p:nvSpPr>
        <p:spPr>
          <a:xfrm>
            <a:off x="2478359" y="3198815"/>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Bracket Class</a:t>
            </a:r>
            <a:endParaRPr lang="en-PH" sz="1020" dirty="0">
              <a:solidFill>
                <a:schemeClr val="tx1"/>
              </a:solidFill>
              <a:latin typeface="Aptos Display" panose="020B0004020202020204" pitchFamily="34" charset="0"/>
            </a:endParaRPr>
          </a:p>
        </p:txBody>
      </p:sp>
      <p:sp>
        <p:nvSpPr>
          <p:cNvPr id="105" name="TextBox 104">
            <a:extLst>
              <a:ext uri="{FF2B5EF4-FFF2-40B4-BE49-F238E27FC236}">
                <a16:creationId xmlns:a16="http://schemas.microsoft.com/office/drawing/2014/main" id="{6B6FBD12-40EC-7A84-31CE-0696DD8FD84E}"/>
              </a:ext>
            </a:extLst>
          </p:cNvPr>
          <p:cNvSpPr txBox="1"/>
          <p:nvPr/>
        </p:nvSpPr>
        <p:spPr>
          <a:xfrm>
            <a:off x="2478358" y="3537523"/>
            <a:ext cx="1342985"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Attaching of parts to build larger structures and other important parts.</a:t>
            </a:r>
            <a:endParaRPr lang="en-PH" sz="764" dirty="0"/>
          </a:p>
        </p:txBody>
      </p:sp>
      <p:cxnSp>
        <p:nvCxnSpPr>
          <p:cNvPr id="112" name="Straight Connector 111">
            <a:extLst>
              <a:ext uri="{FF2B5EF4-FFF2-40B4-BE49-F238E27FC236}">
                <a16:creationId xmlns:a16="http://schemas.microsoft.com/office/drawing/2014/main" id="{13D199EF-49BE-E48D-5772-AC41E666FA6F}"/>
              </a:ext>
            </a:extLst>
          </p:cNvPr>
          <p:cNvCxnSpPr>
            <a:cxnSpLocks/>
          </p:cNvCxnSpPr>
          <p:nvPr/>
        </p:nvCxnSpPr>
        <p:spPr>
          <a:xfrm>
            <a:off x="3110499" y="2948898"/>
            <a:ext cx="327698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64A8A63-6FB5-9D59-1CBE-E05E23BE48EC}"/>
              </a:ext>
            </a:extLst>
          </p:cNvPr>
          <p:cNvSpPr/>
          <p:nvPr/>
        </p:nvSpPr>
        <p:spPr>
          <a:xfrm>
            <a:off x="5755346" y="3202570"/>
            <a:ext cx="1264284" cy="33871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20" dirty="0">
                <a:solidFill>
                  <a:schemeClr val="tx1"/>
                </a:solidFill>
                <a:latin typeface="Aptos Display" panose="020B0004020202020204" pitchFamily="34" charset="0"/>
              </a:rPr>
              <a:t>Miscellaneous</a:t>
            </a:r>
            <a:endParaRPr lang="en-PH" sz="1020"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A7C660AC-4D2C-4837-21B8-FE05C9832AA1}"/>
              </a:ext>
            </a:extLst>
          </p:cNvPr>
          <p:cNvSpPr txBox="1"/>
          <p:nvPr/>
        </p:nvSpPr>
        <p:spPr>
          <a:xfrm>
            <a:off x="5755346" y="3548764"/>
            <a:ext cx="1264284" cy="445122"/>
          </a:xfrm>
          <a:prstGeom prst="rect">
            <a:avLst/>
          </a:prstGeom>
          <a:noFill/>
        </p:spPr>
        <p:txBody>
          <a:bodyPr wrap="square">
            <a:spAutoFit/>
          </a:bodyPr>
          <a:lstStyle/>
          <a:p>
            <a:r>
              <a:rPr lang="en-PH" sz="764" dirty="0">
                <a:latin typeface="Aptos Display" panose="020B0004020202020204" pitchFamily="34" charset="0"/>
                <a:ea typeface="Lexend" pitchFamily="2" charset="0"/>
                <a:cs typeface="Lexend" pitchFamily="2" charset="0"/>
              </a:rPr>
              <a:t>Decoration objects that are mostly aesthetics or debugging.</a:t>
            </a:r>
            <a:endParaRPr lang="en-PH" sz="764" dirty="0"/>
          </a:p>
        </p:txBody>
      </p:sp>
      <p:sp>
        <p:nvSpPr>
          <p:cNvPr id="20" name="TextBox 19">
            <a:extLst>
              <a:ext uri="{FF2B5EF4-FFF2-40B4-BE49-F238E27FC236}">
                <a16:creationId xmlns:a16="http://schemas.microsoft.com/office/drawing/2014/main" id="{EB8FADBE-CE25-C242-FA0D-60AE80B7062B}"/>
              </a:ext>
            </a:extLst>
          </p:cNvPr>
          <p:cNvSpPr txBox="1"/>
          <p:nvPr/>
        </p:nvSpPr>
        <p:spPr>
          <a:xfrm>
            <a:off x="128791" y="4492900"/>
            <a:ext cx="6174490" cy="703532"/>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1.  Simulation Engine Class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simulation engine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Simulation Engine is the uppermost class that has all the necessary tools for the lower class to work. Alongside with the Debugging Engine which handles all error handling. Additionally, it also got the values from the Configuration Class to make sure that the values can be edited immediately.</a:t>
            </a:r>
          </a:p>
        </p:txBody>
      </p:sp>
      <p:sp>
        <p:nvSpPr>
          <p:cNvPr id="38" name="Rectangle 37">
            <a:extLst>
              <a:ext uri="{FF2B5EF4-FFF2-40B4-BE49-F238E27FC236}">
                <a16:creationId xmlns:a16="http://schemas.microsoft.com/office/drawing/2014/main" id="{B9E480B0-B871-F551-DDD7-247D717193A0}"/>
              </a:ext>
            </a:extLst>
          </p:cNvPr>
          <p:cNvSpPr/>
          <p:nvPr/>
        </p:nvSpPr>
        <p:spPr>
          <a:xfrm>
            <a:off x="2399657" y="1999468"/>
            <a:ext cx="4703694" cy="20193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42" name="Straight Connector 41">
            <a:extLst>
              <a:ext uri="{FF2B5EF4-FFF2-40B4-BE49-F238E27FC236}">
                <a16:creationId xmlns:a16="http://schemas.microsoft.com/office/drawing/2014/main" id="{036801B2-DF9C-7463-DA14-19FD64BBF748}"/>
              </a:ext>
            </a:extLst>
          </p:cNvPr>
          <p:cNvCxnSpPr>
            <a:cxnSpLocks/>
            <a:stCxn id="10" idx="0"/>
            <a:endCxn id="29" idx="2"/>
          </p:cNvCxnSpPr>
          <p:nvPr/>
        </p:nvCxnSpPr>
        <p:spPr>
          <a:xfrm flipV="1">
            <a:off x="2865788" y="1123391"/>
            <a:ext cx="0" cy="191879"/>
          </a:xfrm>
          <a:prstGeom prst="line">
            <a:avLst/>
          </a:prstGeom>
          <a:ln w="6350">
            <a:prstDash val="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C4E4C3E-990D-0968-3B8A-BCC245057D5A}"/>
              </a:ext>
            </a:extLst>
          </p:cNvPr>
          <p:cNvCxnSpPr>
            <a:cxnSpLocks/>
          </p:cNvCxnSpPr>
          <p:nvPr/>
        </p:nvCxnSpPr>
        <p:spPr>
          <a:xfrm flipV="1">
            <a:off x="4697070" y="1802666"/>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3E5EB0FB-82F3-BDB3-4DAD-2F06B0D33AD1}"/>
              </a:ext>
            </a:extLst>
          </p:cNvPr>
          <p:cNvCxnSpPr>
            <a:cxnSpLocks/>
          </p:cNvCxnSpPr>
          <p:nvPr/>
        </p:nvCxnSpPr>
        <p:spPr>
          <a:xfrm flipV="1">
            <a:off x="1097794" y="1807954"/>
            <a:ext cx="0" cy="19680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647D45-8B8A-9EFB-FA7E-B0A6EE3BA01C}"/>
              </a:ext>
            </a:extLst>
          </p:cNvPr>
          <p:cNvCxnSpPr>
            <a:cxnSpLocks/>
            <a:endCxn id="10" idx="2"/>
          </p:cNvCxnSpPr>
          <p:nvPr/>
        </p:nvCxnSpPr>
        <p:spPr>
          <a:xfrm flipV="1">
            <a:off x="2865786" y="1653979"/>
            <a:ext cx="0" cy="148693"/>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367A08-1930-6A50-FFB4-888226154A20}"/>
              </a:ext>
            </a:extLst>
          </p:cNvPr>
          <p:cNvCxnSpPr>
            <a:cxnSpLocks/>
            <a:stCxn id="83" idx="1"/>
            <a:endCxn id="10" idx="3"/>
          </p:cNvCxnSpPr>
          <p:nvPr/>
        </p:nvCxnSpPr>
        <p:spPr>
          <a:xfrm flipH="1">
            <a:off x="3696175" y="1484621"/>
            <a:ext cx="3569292" cy="0"/>
          </a:xfrm>
          <a:prstGeom prst="line">
            <a:avLst/>
          </a:prstGeom>
          <a:ln w="6350">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09CCFD9-F114-9F3C-7940-0C30E95C1B1E}"/>
              </a:ext>
            </a:extLst>
          </p:cNvPr>
          <p:cNvCxnSpPr>
            <a:cxnSpLocks/>
            <a:stCxn id="71" idx="0"/>
          </p:cNvCxnSpPr>
          <p:nvPr/>
        </p:nvCxnSpPr>
        <p:spPr>
          <a:xfrm flipV="1">
            <a:off x="8095852" y="2214431"/>
            <a:ext cx="0" cy="588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1DDEE8D-22EA-D3C3-E0B9-12648F877EF6}"/>
              </a:ext>
            </a:extLst>
          </p:cNvPr>
          <p:cNvCxnSpPr>
            <a:cxnSpLocks/>
            <a:stCxn id="31" idx="0"/>
            <a:endCxn id="22" idx="2"/>
          </p:cNvCxnSpPr>
          <p:nvPr/>
        </p:nvCxnSpPr>
        <p:spPr>
          <a:xfrm flipV="1">
            <a:off x="1097795" y="3011486"/>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200D359C-4BA4-05EF-DF6A-88A268B8E4A1}"/>
              </a:ext>
            </a:extLst>
          </p:cNvPr>
          <p:cNvCxnSpPr>
            <a:cxnSpLocks/>
            <a:stCxn id="104" idx="0"/>
          </p:cNvCxnSpPr>
          <p:nvPr/>
        </p:nvCxnSpPr>
        <p:spPr>
          <a:xfrm flipV="1">
            <a:off x="3110496" y="2951823"/>
            <a:ext cx="0" cy="246992"/>
          </a:xfrm>
          <a:prstGeom prst="line">
            <a:avLst/>
          </a:prstGeom>
          <a:ln w="6350">
            <a:prstDash val="solid"/>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7591EBA-3403-E5BD-1280-00D26CFDA967}"/>
              </a:ext>
            </a:extLst>
          </p:cNvPr>
          <p:cNvCxnSpPr>
            <a:cxnSpLocks/>
          </p:cNvCxnSpPr>
          <p:nvPr/>
        </p:nvCxnSpPr>
        <p:spPr>
          <a:xfrm flipV="1">
            <a:off x="4697075" y="2853029"/>
            <a:ext cx="0" cy="98792"/>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8DCE8CB4-B02B-1400-8F4A-35C8D5BA0826}"/>
              </a:ext>
            </a:extLst>
          </p:cNvPr>
          <p:cNvCxnSpPr>
            <a:cxnSpLocks/>
            <a:stCxn id="6" idx="0"/>
          </p:cNvCxnSpPr>
          <p:nvPr/>
        </p:nvCxnSpPr>
        <p:spPr>
          <a:xfrm flipH="1" flipV="1">
            <a:off x="6387488" y="2948898"/>
            <a:ext cx="1" cy="253665"/>
          </a:xfrm>
          <a:prstGeom prst="line">
            <a:avLst/>
          </a:prstGeom>
          <a:ln w="6350">
            <a:prstDash val="solid"/>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7B62272-9361-F106-0FDC-A6E416F6841B}"/>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cxnSp>
        <p:nvCxnSpPr>
          <p:cNvPr id="7" name="Straight Connector 6">
            <a:extLst>
              <a:ext uri="{FF2B5EF4-FFF2-40B4-BE49-F238E27FC236}">
                <a16:creationId xmlns:a16="http://schemas.microsoft.com/office/drawing/2014/main" id="{984C7BD7-A3DE-48C1-D32F-76A86E493FC5}"/>
              </a:ext>
            </a:extLst>
          </p:cNvPr>
          <p:cNvCxnSpPr>
            <a:cxnSpLocks/>
          </p:cNvCxnSpPr>
          <p:nvPr/>
        </p:nvCxnSpPr>
        <p:spPr>
          <a:xfrm flipV="1">
            <a:off x="8095852" y="2047093"/>
            <a:ext cx="0" cy="189405"/>
          </a:xfrm>
          <a:prstGeom prst="line">
            <a:avLst/>
          </a:prstGeom>
          <a:ln w="6350">
            <a:prstDash val="soli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598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FA6E321-42BE-DE3D-AE82-4E9DC1E7189D}"/>
              </a:ext>
            </a:extLst>
          </p:cNvPr>
          <p:cNvGrpSpPr/>
          <p:nvPr/>
        </p:nvGrpSpPr>
        <p:grpSpPr>
          <a:xfrm>
            <a:off x="0" y="561706"/>
            <a:ext cx="9158630" cy="4710265"/>
            <a:chOff x="134471" y="1360686"/>
            <a:chExt cx="8875059" cy="4564425"/>
          </a:xfrm>
        </p:grpSpPr>
        <p:sp>
          <p:nvSpPr>
            <p:cNvPr id="21" name="Rectangle 20">
              <a:extLst>
                <a:ext uri="{FF2B5EF4-FFF2-40B4-BE49-F238E27FC236}">
                  <a16:creationId xmlns:a16="http://schemas.microsoft.com/office/drawing/2014/main" id="{8785B6EB-DBE3-F963-3E9F-452644FAF6E9}"/>
                </a:ext>
              </a:extLst>
            </p:cNvPr>
            <p:cNvSpPr/>
            <p:nvPr/>
          </p:nvSpPr>
          <p:spPr>
            <a:xfrm>
              <a:off x="134471" y="5092689"/>
              <a:ext cx="8875059" cy="832422"/>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31130" y="5293926"/>
              <a:ext cx="2148245" cy="495777"/>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Bracket Snapping Mechanics Logic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259012" y="5165827"/>
              <a:ext cx="5970723" cy="680314"/>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2.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The Bracket Class is responsible for making the brackets or the building blocks of making the robots. This is the main concepts of Vblox which is making the robot. All slot related mechanics and logics are related here.</a:t>
              </a:r>
            </a:p>
          </p:txBody>
        </p:sp>
        <p:sp>
          <p:nvSpPr>
            <p:cNvPr id="3" name="Rectangle 2">
              <a:extLst>
                <a:ext uri="{FF2B5EF4-FFF2-40B4-BE49-F238E27FC236}">
                  <a16:creationId xmlns:a16="http://schemas.microsoft.com/office/drawing/2014/main" id="{8EB4658D-8C05-3CC1-8002-987ED09FD4E2}"/>
                </a:ext>
              </a:extLst>
            </p:cNvPr>
            <p:cNvSpPr/>
            <p:nvPr/>
          </p:nvSpPr>
          <p:spPr>
            <a:xfrm>
              <a:off x="554047" y="138043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Edge to Edge Slot Snapping</a:t>
              </a:r>
              <a:endParaRPr lang="en-PH" sz="1311" dirty="0">
                <a:solidFill>
                  <a:srgbClr val="00B0F0"/>
                </a:solidFill>
                <a:latin typeface="Aptos Display" panose="020B0004020202020204" pitchFamily="34" charset="0"/>
              </a:endParaRPr>
            </a:p>
          </p:txBody>
        </p:sp>
        <p:sp>
          <p:nvSpPr>
            <p:cNvPr id="4" name="Flowchart: Terminator 3">
              <a:extLst>
                <a:ext uri="{FF2B5EF4-FFF2-40B4-BE49-F238E27FC236}">
                  <a16:creationId xmlns:a16="http://schemas.microsoft.com/office/drawing/2014/main" id="{A67E1E84-0779-B73A-8D77-74C7CFDB14E5}"/>
                </a:ext>
              </a:extLst>
            </p:cNvPr>
            <p:cNvSpPr/>
            <p:nvPr/>
          </p:nvSpPr>
          <p:spPr>
            <a:xfrm>
              <a:off x="1582471" y="1922693"/>
              <a:ext cx="872462"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F9D38382-365C-4FEE-5F02-DAD28CCB9CAD}"/>
                </a:ext>
              </a:extLst>
            </p:cNvPr>
            <p:cNvSpPr/>
            <p:nvPr/>
          </p:nvSpPr>
          <p:spPr>
            <a:xfrm>
              <a:off x="1674167" y="1977256"/>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Flowchart: Terminator 8">
              <a:extLst>
                <a:ext uri="{FF2B5EF4-FFF2-40B4-BE49-F238E27FC236}">
                  <a16:creationId xmlns:a16="http://schemas.microsoft.com/office/drawing/2014/main" id="{E3CD1BDA-B267-018E-6DE2-ED1B51E99AE2}"/>
                </a:ext>
              </a:extLst>
            </p:cNvPr>
            <p:cNvSpPr/>
            <p:nvPr/>
          </p:nvSpPr>
          <p:spPr>
            <a:xfrm rot="10800000">
              <a:off x="703913" y="2568756"/>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CEED91E3-32F9-BDF2-9B70-C8B97536958C}"/>
                </a:ext>
              </a:extLst>
            </p:cNvPr>
            <p:cNvSpPr/>
            <p:nvPr/>
          </p:nvSpPr>
          <p:spPr>
            <a:xfrm rot="10800000">
              <a:off x="1655676" y="2627697"/>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2" name="Straight Connector 11">
              <a:extLst>
                <a:ext uri="{FF2B5EF4-FFF2-40B4-BE49-F238E27FC236}">
                  <a16:creationId xmlns:a16="http://schemas.microsoft.com/office/drawing/2014/main" id="{9EC07733-DB94-EFDC-4B1D-B89F2296403B}"/>
                </a:ext>
              </a:extLst>
            </p:cNvPr>
            <p:cNvCxnSpPr>
              <a:cxnSpLocks/>
            </p:cNvCxnSpPr>
            <p:nvPr/>
          </p:nvCxnSpPr>
          <p:spPr>
            <a:xfrm flipV="1">
              <a:off x="1797375" y="2350485"/>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7632FE8-725C-EE34-8EEA-A5D682DB16F6}"/>
                </a:ext>
              </a:extLst>
            </p:cNvPr>
            <p:cNvSpPr txBox="1"/>
            <p:nvPr/>
          </p:nvSpPr>
          <p:spPr>
            <a:xfrm>
              <a:off x="723060" y="3067031"/>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The edge slot of the above bracket can snap on the edge slot of the bracket below it.</a:t>
              </a:r>
              <a:endParaRPr lang="en-PH" sz="874" dirty="0"/>
            </a:p>
          </p:txBody>
        </p:sp>
        <p:sp>
          <p:nvSpPr>
            <p:cNvPr id="17" name="Oval 16">
              <a:extLst>
                <a:ext uri="{FF2B5EF4-FFF2-40B4-BE49-F238E27FC236}">
                  <a16:creationId xmlns:a16="http://schemas.microsoft.com/office/drawing/2014/main" id="{04AEB6A7-F357-F4D1-4874-167A66A81046}"/>
                </a:ext>
              </a:extLst>
            </p:cNvPr>
            <p:cNvSpPr/>
            <p:nvPr/>
          </p:nvSpPr>
          <p:spPr>
            <a:xfrm rot="10800000">
              <a:off x="773667"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 name="Oval 18">
              <a:extLst>
                <a:ext uri="{FF2B5EF4-FFF2-40B4-BE49-F238E27FC236}">
                  <a16:creationId xmlns:a16="http://schemas.microsoft.com/office/drawing/2014/main" id="{1B0F500B-2ED0-4384-0482-D7F6434BB5D8}"/>
                </a:ext>
              </a:extLst>
            </p:cNvPr>
            <p:cNvSpPr/>
            <p:nvPr/>
          </p:nvSpPr>
          <p:spPr>
            <a:xfrm>
              <a:off x="1213440" y="2627697"/>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Rectangle 36">
              <a:extLst>
                <a:ext uri="{FF2B5EF4-FFF2-40B4-BE49-F238E27FC236}">
                  <a16:creationId xmlns:a16="http://schemas.microsoft.com/office/drawing/2014/main" id="{816943A1-4182-DDBE-5624-B3FF862CBBCB}"/>
                </a:ext>
              </a:extLst>
            </p:cNvPr>
            <p:cNvSpPr/>
            <p:nvPr/>
          </p:nvSpPr>
          <p:spPr>
            <a:xfrm>
              <a:off x="6466610" y="1360686"/>
              <a:ext cx="2123349"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Full to Partial Slot Snapping</a:t>
              </a:r>
              <a:endParaRPr lang="en-PH" sz="1311" dirty="0">
                <a:solidFill>
                  <a:srgbClr val="00B0F0"/>
                </a:solidFill>
                <a:latin typeface="Aptos Display" panose="020B0004020202020204" pitchFamily="34" charset="0"/>
              </a:endParaRPr>
            </a:p>
          </p:txBody>
        </p:sp>
        <p:cxnSp>
          <p:nvCxnSpPr>
            <p:cNvPr id="47" name="Straight Connector 46">
              <a:extLst>
                <a:ext uri="{FF2B5EF4-FFF2-40B4-BE49-F238E27FC236}">
                  <a16:creationId xmlns:a16="http://schemas.microsoft.com/office/drawing/2014/main" id="{C9986FFA-9A06-76A4-6A6E-D27AF62FCFA8}"/>
                </a:ext>
              </a:extLst>
            </p:cNvPr>
            <p:cNvCxnSpPr>
              <a:cxnSpLocks/>
            </p:cNvCxnSpPr>
            <p:nvPr/>
          </p:nvCxnSpPr>
          <p:spPr>
            <a:xfrm flipV="1">
              <a:off x="7913114"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2FBC11B-9BC1-F376-76DC-6C3EE3F13EA4}"/>
                </a:ext>
              </a:extLst>
            </p:cNvPr>
            <p:cNvSpPr txBox="1"/>
            <p:nvPr/>
          </p:nvSpPr>
          <p:spPr>
            <a:xfrm>
              <a:off x="6725304" y="3102856"/>
              <a:ext cx="1605964" cy="480551"/>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All the slots of the above bracket can fit into the lower bracket and vice versa.</a:t>
              </a:r>
              <a:endParaRPr lang="en-PH" sz="874" dirty="0"/>
            </a:p>
          </p:txBody>
        </p:sp>
        <p:grpSp>
          <p:nvGrpSpPr>
            <p:cNvPr id="135" name="Group 134">
              <a:extLst>
                <a:ext uri="{FF2B5EF4-FFF2-40B4-BE49-F238E27FC236}">
                  <a16:creationId xmlns:a16="http://schemas.microsoft.com/office/drawing/2014/main" id="{200A2071-64B4-D161-A32B-22443037E074}"/>
                </a:ext>
              </a:extLst>
            </p:cNvPr>
            <p:cNvGrpSpPr/>
            <p:nvPr/>
          </p:nvGrpSpPr>
          <p:grpSpPr>
            <a:xfrm>
              <a:off x="6819653" y="2545324"/>
              <a:ext cx="1282526" cy="381349"/>
              <a:chOff x="13469402" y="3248752"/>
              <a:chExt cx="2584053" cy="768349"/>
            </a:xfrm>
          </p:grpSpPr>
          <p:sp>
            <p:nvSpPr>
              <p:cNvPr id="41" name="Flowchart: Terminator 40">
                <a:extLst>
                  <a:ext uri="{FF2B5EF4-FFF2-40B4-BE49-F238E27FC236}">
                    <a16:creationId xmlns:a16="http://schemas.microsoft.com/office/drawing/2014/main" id="{9B811318-AF5B-62DE-4BEA-5DC8F7B7BA5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4" name="Oval 43">
                <a:extLst>
                  <a:ext uri="{FF2B5EF4-FFF2-40B4-BE49-F238E27FC236}">
                    <a16:creationId xmlns:a16="http://schemas.microsoft.com/office/drawing/2014/main" id="{A6810093-0482-8C53-D2FA-DF07B235BE81}"/>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0" name="Oval 49">
                <a:extLst>
                  <a:ext uri="{FF2B5EF4-FFF2-40B4-BE49-F238E27FC236}">
                    <a16:creationId xmlns:a16="http://schemas.microsoft.com/office/drawing/2014/main" id="{BC02EB6B-3263-E453-9300-5CD243FFA5BC}"/>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2" name="Oval 51">
                <a:extLst>
                  <a:ext uri="{FF2B5EF4-FFF2-40B4-BE49-F238E27FC236}">
                    <a16:creationId xmlns:a16="http://schemas.microsoft.com/office/drawing/2014/main" id="{A7B8001B-0BDF-BE1E-1F78-74F808A64F2A}"/>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56" name="Straight Connector 55">
              <a:extLst>
                <a:ext uri="{FF2B5EF4-FFF2-40B4-BE49-F238E27FC236}">
                  <a16:creationId xmlns:a16="http://schemas.microsoft.com/office/drawing/2014/main" id="{A1FC1E6C-76A8-F1BA-DDE9-74E8F0DE83C8}"/>
                </a:ext>
              </a:extLst>
            </p:cNvPr>
            <p:cNvCxnSpPr>
              <a:cxnSpLocks/>
            </p:cNvCxnSpPr>
            <p:nvPr/>
          </p:nvCxnSpPr>
          <p:spPr>
            <a:xfrm flipV="1">
              <a:off x="7450871" y="232704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E574ACD7-81E2-BD7E-DCC4-D823DD4255C6}"/>
                </a:ext>
              </a:extLst>
            </p:cNvPr>
            <p:cNvCxnSpPr>
              <a:cxnSpLocks/>
            </p:cNvCxnSpPr>
            <p:nvPr/>
          </p:nvCxnSpPr>
          <p:spPr>
            <a:xfrm flipH="1" flipV="1">
              <a:off x="7450874" y="2401641"/>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grpSp>
          <p:nvGrpSpPr>
            <p:cNvPr id="134" name="Group 133">
              <a:extLst>
                <a:ext uri="{FF2B5EF4-FFF2-40B4-BE49-F238E27FC236}">
                  <a16:creationId xmlns:a16="http://schemas.microsoft.com/office/drawing/2014/main" id="{55F43C64-452F-2960-0FE2-3545061EE441}"/>
                </a:ext>
              </a:extLst>
            </p:cNvPr>
            <p:cNvGrpSpPr/>
            <p:nvPr/>
          </p:nvGrpSpPr>
          <p:grpSpPr>
            <a:xfrm>
              <a:off x="7234180" y="1890704"/>
              <a:ext cx="867999" cy="381349"/>
              <a:chOff x="14304599" y="1929817"/>
              <a:chExt cx="1748856" cy="768349"/>
            </a:xfrm>
          </p:grpSpPr>
          <p:sp>
            <p:nvSpPr>
              <p:cNvPr id="39" name="Flowchart: Terminator 38">
                <a:extLst>
                  <a:ext uri="{FF2B5EF4-FFF2-40B4-BE49-F238E27FC236}">
                    <a16:creationId xmlns:a16="http://schemas.microsoft.com/office/drawing/2014/main" id="{9F97F7B2-2F68-FD68-FC57-9E77824CDD12}"/>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0" name="Oval 59">
                <a:extLst>
                  <a:ext uri="{FF2B5EF4-FFF2-40B4-BE49-F238E27FC236}">
                    <a16:creationId xmlns:a16="http://schemas.microsoft.com/office/drawing/2014/main" id="{B2CEAF48-BE87-6FB8-1737-D28434E1B800}"/>
                  </a:ext>
                </a:extLst>
              </p:cNvPr>
              <p:cNvSpPr/>
              <p:nvPr/>
            </p:nvSpPr>
            <p:spPr>
              <a:xfrm rot="10800000">
                <a:off x="15345305"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1" name="Oval 60">
                <a:extLst>
                  <a:ext uri="{FF2B5EF4-FFF2-40B4-BE49-F238E27FC236}">
                    <a16:creationId xmlns:a16="http://schemas.microsoft.com/office/drawing/2014/main" id="{58EB88B0-718F-43C4-B729-76370F7AB205}"/>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66" name="Rectangle 65">
              <a:extLst>
                <a:ext uri="{FF2B5EF4-FFF2-40B4-BE49-F238E27FC236}">
                  <a16:creationId xmlns:a16="http://schemas.microsoft.com/office/drawing/2014/main" id="{DB6056B2-3807-C2F3-171C-F7193E9A4C09}"/>
                </a:ext>
              </a:extLst>
            </p:cNvPr>
            <p:cNvSpPr/>
            <p:nvPr/>
          </p:nvSpPr>
          <p:spPr>
            <a:xfrm>
              <a:off x="301266" y="3972940"/>
              <a:ext cx="4101116"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7" name="Rectangle 66">
              <a:extLst>
                <a:ext uri="{FF2B5EF4-FFF2-40B4-BE49-F238E27FC236}">
                  <a16:creationId xmlns:a16="http://schemas.microsoft.com/office/drawing/2014/main" id="{1ACBB671-DB95-197F-BAD7-5495D896D2B6}"/>
                </a:ext>
              </a:extLst>
            </p:cNvPr>
            <p:cNvSpPr/>
            <p:nvPr/>
          </p:nvSpPr>
          <p:spPr>
            <a:xfrm>
              <a:off x="304970" y="3970913"/>
              <a:ext cx="1759456"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What is a bracket?</a:t>
              </a:r>
              <a:endParaRPr lang="en-PH" sz="1311" dirty="0">
                <a:solidFill>
                  <a:schemeClr val="tx1"/>
                </a:solidFill>
                <a:latin typeface="Aptos Display" panose="020B0004020202020204" pitchFamily="34" charset="0"/>
              </a:endParaRPr>
            </a:p>
          </p:txBody>
        </p:sp>
        <p:sp>
          <p:nvSpPr>
            <p:cNvPr id="89" name="TextBox 88">
              <a:extLst>
                <a:ext uri="{FF2B5EF4-FFF2-40B4-BE49-F238E27FC236}">
                  <a16:creationId xmlns:a16="http://schemas.microsoft.com/office/drawing/2014/main" id="{D71C4B06-3A9B-B521-AB49-AAC6C6A5D3E2}"/>
                </a:ext>
              </a:extLst>
            </p:cNvPr>
            <p:cNvSpPr txBox="1"/>
            <p:nvPr/>
          </p:nvSpPr>
          <p:spPr>
            <a:xfrm>
              <a:off x="2924043" y="4735777"/>
              <a:ext cx="559210" cy="219833"/>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Bracket</a:t>
              </a:r>
              <a:endParaRPr lang="en-PH" sz="874" dirty="0"/>
            </a:p>
          </p:txBody>
        </p:sp>
        <p:sp>
          <p:nvSpPr>
            <p:cNvPr id="90" name="TextBox 89">
              <a:extLst>
                <a:ext uri="{FF2B5EF4-FFF2-40B4-BE49-F238E27FC236}">
                  <a16:creationId xmlns:a16="http://schemas.microsoft.com/office/drawing/2014/main" id="{910473B4-CD64-5EE1-880F-06272A49BE9C}"/>
                </a:ext>
              </a:extLst>
            </p:cNvPr>
            <p:cNvSpPr txBox="1"/>
            <p:nvPr/>
          </p:nvSpPr>
          <p:spPr>
            <a:xfrm>
              <a:off x="3979112" y="4197621"/>
              <a:ext cx="478330" cy="226857"/>
            </a:xfrm>
            <a:prstGeom prst="rect">
              <a:avLst/>
            </a:prstGeom>
            <a:noFill/>
          </p:spPr>
          <p:txBody>
            <a:bodyPr wrap="square">
              <a:spAutoFit/>
            </a:bodyPr>
            <a:lstStyle/>
            <a:p>
              <a:r>
                <a:rPr lang="en-PH" sz="874" dirty="0">
                  <a:solidFill>
                    <a:srgbClr val="00B0F0"/>
                  </a:solidFill>
                  <a:latin typeface="Aptos Display" panose="020B0004020202020204" pitchFamily="34" charset="0"/>
                  <a:ea typeface="Lexend" pitchFamily="2" charset="0"/>
                  <a:cs typeface="Lexend" pitchFamily="2" charset="0"/>
                </a:rPr>
                <a:t>Slot</a:t>
              </a:r>
              <a:endParaRPr lang="en-PH" sz="874" dirty="0">
                <a:solidFill>
                  <a:srgbClr val="00B0F0"/>
                </a:solidFill>
              </a:endParaRPr>
            </a:p>
          </p:txBody>
        </p:sp>
        <p:grpSp>
          <p:nvGrpSpPr>
            <p:cNvPr id="96" name="Group 95">
              <a:extLst>
                <a:ext uri="{FF2B5EF4-FFF2-40B4-BE49-F238E27FC236}">
                  <a16:creationId xmlns:a16="http://schemas.microsoft.com/office/drawing/2014/main" id="{3D221183-6102-1D82-C550-161666A3BB33}"/>
                </a:ext>
              </a:extLst>
            </p:cNvPr>
            <p:cNvGrpSpPr/>
            <p:nvPr/>
          </p:nvGrpSpPr>
          <p:grpSpPr>
            <a:xfrm rot="5400000">
              <a:off x="2925402" y="3690854"/>
              <a:ext cx="658210" cy="1441108"/>
              <a:chOff x="13572957" y="1727587"/>
              <a:chExt cx="904207" cy="1979705"/>
            </a:xfrm>
          </p:grpSpPr>
          <p:grpSp>
            <p:nvGrpSpPr>
              <p:cNvPr id="74" name="Group 73">
                <a:extLst>
                  <a:ext uri="{FF2B5EF4-FFF2-40B4-BE49-F238E27FC236}">
                    <a16:creationId xmlns:a16="http://schemas.microsoft.com/office/drawing/2014/main" id="{9907C2FA-A7A7-64A9-799E-F02DACB00134}"/>
                  </a:ext>
                </a:extLst>
              </p:cNvPr>
              <p:cNvGrpSpPr/>
              <p:nvPr/>
            </p:nvGrpSpPr>
            <p:grpSpPr>
              <a:xfrm rot="5400000">
                <a:off x="12953968" y="2564427"/>
                <a:ext cx="1761854" cy="523875"/>
                <a:chOff x="9482578" y="771525"/>
                <a:chExt cx="1761854" cy="523875"/>
              </a:xfrm>
            </p:grpSpPr>
            <p:sp>
              <p:nvSpPr>
                <p:cNvPr id="68" name="Flowchart: Terminator 67">
                  <a:extLst>
                    <a:ext uri="{FF2B5EF4-FFF2-40B4-BE49-F238E27FC236}">
                      <a16:creationId xmlns:a16="http://schemas.microsoft.com/office/drawing/2014/main" id="{9DBA4238-BA42-F7B7-DBBE-42A5C64C025E}"/>
                    </a:ext>
                  </a:extLst>
                </p:cNvPr>
                <p:cNvSpPr/>
                <p:nvPr/>
              </p:nvSpPr>
              <p:spPr>
                <a:xfrm rot="10800000">
                  <a:off x="9482578" y="771525"/>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9" name="Oval 68">
                  <a:extLst>
                    <a:ext uri="{FF2B5EF4-FFF2-40B4-BE49-F238E27FC236}">
                      <a16:creationId xmlns:a16="http://schemas.microsoft.com/office/drawing/2014/main" id="{5D731413-BB0F-B36D-B116-D1029080DBAD}"/>
                    </a:ext>
                  </a:extLst>
                </p:cNvPr>
                <p:cNvSpPr/>
                <p:nvPr/>
              </p:nvSpPr>
              <p:spPr>
                <a:xfrm rot="10800000">
                  <a:off x="10790048"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2" name="Oval 71">
                  <a:extLst>
                    <a:ext uri="{FF2B5EF4-FFF2-40B4-BE49-F238E27FC236}">
                      <a16:creationId xmlns:a16="http://schemas.microsoft.com/office/drawing/2014/main" id="{98A00E51-F594-7E8B-592A-1ED5DDF595C7}"/>
                    </a:ext>
                  </a:extLst>
                </p:cNvPr>
                <p:cNvSpPr/>
                <p:nvPr/>
              </p:nvSpPr>
              <p:spPr>
                <a:xfrm rot="10800000">
                  <a:off x="9578397"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3" name="Oval 72">
                  <a:extLst>
                    <a:ext uri="{FF2B5EF4-FFF2-40B4-BE49-F238E27FC236}">
                      <a16:creationId xmlns:a16="http://schemas.microsoft.com/office/drawing/2014/main" id="{D612270F-81E2-36D8-B3F2-B06FE771BB1E}"/>
                    </a:ext>
                  </a:extLst>
                </p:cNvPr>
                <p:cNvSpPr/>
                <p:nvPr/>
              </p:nvSpPr>
              <p:spPr>
                <a:xfrm>
                  <a:off x="10182530" y="852489"/>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75" name="Straight Connector 74">
                <a:extLst>
                  <a:ext uri="{FF2B5EF4-FFF2-40B4-BE49-F238E27FC236}">
                    <a16:creationId xmlns:a16="http://schemas.microsoft.com/office/drawing/2014/main" id="{6699FA3D-87CF-F7BC-BCD9-3E1537BBB104}"/>
                  </a:ext>
                </a:extLst>
              </p:cNvPr>
              <p:cNvCxnSpPr>
                <a:cxnSpLocks/>
              </p:cNvCxnSpPr>
              <p:nvPr/>
            </p:nvCxnSpPr>
            <p:spPr>
              <a:xfrm rot="16200000" flipV="1">
                <a:off x="14233846" y="1826642"/>
                <a:ext cx="0" cy="237591"/>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D6885664-657D-78E7-5E50-00C84766D7C4}"/>
                  </a:ext>
                </a:extLst>
              </p:cNvPr>
              <p:cNvCxnSpPr>
                <a:cxnSpLocks/>
              </p:cNvCxnSpPr>
              <p:nvPr/>
            </p:nvCxnSpPr>
            <p:spPr>
              <a:xfrm rot="16200000" flipH="1" flipV="1">
                <a:off x="14224737" y="3579388"/>
                <a:ext cx="1" cy="255807"/>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9960297-9457-A4EF-1C3E-8799F0A5C84B}"/>
                  </a:ext>
                </a:extLst>
              </p:cNvPr>
              <p:cNvCxnSpPr>
                <a:cxnSpLocks/>
              </p:cNvCxnSpPr>
              <p:nvPr/>
            </p:nvCxnSpPr>
            <p:spPr>
              <a:xfrm flipV="1">
                <a:off x="14352997" y="1945437"/>
                <a:ext cx="0" cy="1761855"/>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5994E020-AC7A-3116-04A9-85D701D39E6F}"/>
                  </a:ext>
                </a:extLst>
              </p:cNvPr>
              <p:cNvCxnSpPr>
                <a:cxnSpLocks/>
              </p:cNvCxnSpPr>
              <p:nvPr/>
            </p:nvCxnSpPr>
            <p:spPr>
              <a:xfrm flipH="1">
                <a:off x="14352997" y="2747932"/>
                <a:ext cx="124167" cy="0"/>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706DE083-A393-8EF7-510B-881628689BE8}"/>
                  </a:ext>
                </a:extLst>
              </p:cNvPr>
              <p:cNvCxnSpPr>
                <a:cxnSpLocks/>
              </p:cNvCxnSpPr>
              <p:nvPr/>
            </p:nvCxnSpPr>
            <p:spPr>
              <a:xfrm flipV="1">
                <a:off x="13854296" y="1727587"/>
                <a:ext cx="0" cy="319038"/>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grpSp>
        <p:sp>
          <p:nvSpPr>
            <p:cNvPr id="94" name="TextBox 93">
              <a:extLst>
                <a:ext uri="{FF2B5EF4-FFF2-40B4-BE49-F238E27FC236}">
                  <a16:creationId xmlns:a16="http://schemas.microsoft.com/office/drawing/2014/main" id="{6E63FF8B-B6B7-B690-C4AF-6CB072EF1D96}"/>
                </a:ext>
              </a:extLst>
            </p:cNvPr>
            <p:cNvSpPr txBox="1"/>
            <p:nvPr/>
          </p:nvSpPr>
          <p:spPr>
            <a:xfrm>
              <a:off x="318526" y="4343944"/>
              <a:ext cx="2192623" cy="89947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A bracket is like a building block.</a:t>
              </a:r>
            </a:p>
            <a:p>
              <a:endParaRPr lang="en-PH" sz="874" dirty="0">
                <a:latin typeface="Aptos Display" panose="020B0004020202020204" pitchFamily="34" charset="0"/>
              </a:endParaRPr>
            </a:p>
            <a:p>
              <a:r>
                <a:rPr lang="en-PH" sz="874" dirty="0">
                  <a:latin typeface="Aptos Display" panose="020B0004020202020204" pitchFamily="34" charset="0"/>
                </a:rPr>
                <a:t>It is a major part of the game’s core mechanic. It allows users / players to build robots.</a:t>
              </a:r>
            </a:p>
            <a:p>
              <a:endParaRPr lang="en-PH" sz="874" dirty="0">
                <a:latin typeface="Aptos Display" panose="020B0004020202020204" pitchFamily="34" charset="0"/>
              </a:endParaRPr>
            </a:p>
            <a:p>
              <a:endParaRPr lang="en-PH" sz="874" dirty="0"/>
            </a:p>
          </p:txBody>
        </p:sp>
        <p:sp>
          <p:nvSpPr>
            <p:cNvPr id="95" name="Rectangle 94">
              <a:extLst>
                <a:ext uri="{FF2B5EF4-FFF2-40B4-BE49-F238E27FC236}">
                  <a16:creationId xmlns:a16="http://schemas.microsoft.com/office/drawing/2014/main" id="{717A680C-5057-22FC-7A3D-B5CBC93D044B}"/>
                </a:ext>
              </a:extLst>
            </p:cNvPr>
            <p:cNvSpPr/>
            <p:nvPr/>
          </p:nvSpPr>
          <p:spPr>
            <a:xfrm>
              <a:off x="3470817" y="1378119"/>
              <a:ext cx="2202373" cy="32753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Partial to Partial Slot Snapping</a:t>
              </a:r>
              <a:endParaRPr lang="en-PH" sz="1311" dirty="0">
                <a:solidFill>
                  <a:srgbClr val="00B0F0"/>
                </a:solidFill>
                <a:latin typeface="Aptos Display" panose="020B0004020202020204" pitchFamily="34" charset="0"/>
              </a:endParaRPr>
            </a:p>
          </p:txBody>
        </p:sp>
        <p:sp>
          <p:nvSpPr>
            <p:cNvPr id="102" name="Oval 101">
              <a:extLst>
                <a:ext uri="{FF2B5EF4-FFF2-40B4-BE49-F238E27FC236}">
                  <a16:creationId xmlns:a16="http://schemas.microsoft.com/office/drawing/2014/main" id="{BF3851D3-0F42-D894-AEB8-8DC279E98AA2}"/>
                </a:ext>
              </a:extLst>
            </p:cNvPr>
            <p:cNvSpPr/>
            <p:nvPr/>
          </p:nvSpPr>
          <p:spPr>
            <a:xfrm rot="10800000">
              <a:off x="2114974" y="1971341"/>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6" name="Flowchart: Terminator 105">
              <a:extLst>
                <a:ext uri="{FF2B5EF4-FFF2-40B4-BE49-F238E27FC236}">
                  <a16:creationId xmlns:a16="http://schemas.microsoft.com/office/drawing/2014/main" id="{A539E95B-A6CC-3B6E-6450-FEEC8CEA63D2}"/>
                </a:ext>
              </a:extLst>
            </p:cNvPr>
            <p:cNvSpPr/>
            <p:nvPr/>
          </p:nvSpPr>
          <p:spPr>
            <a:xfrm>
              <a:off x="4063810" y="1967073"/>
              <a:ext cx="1282525"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7" name="Flowchart: Terminator 106">
              <a:extLst>
                <a:ext uri="{FF2B5EF4-FFF2-40B4-BE49-F238E27FC236}">
                  <a16:creationId xmlns:a16="http://schemas.microsoft.com/office/drawing/2014/main" id="{6A92422B-0AF5-1F4C-2FAF-807CC421C801}"/>
                </a:ext>
              </a:extLst>
            </p:cNvPr>
            <p:cNvSpPr/>
            <p:nvPr/>
          </p:nvSpPr>
          <p:spPr>
            <a:xfrm rot="10800000">
              <a:off x="3649279" y="2621692"/>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8" name="Oval 107">
              <a:extLst>
                <a:ext uri="{FF2B5EF4-FFF2-40B4-BE49-F238E27FC236}">
                  <a16:creationId xmlns:a16="http://schemas.microsoft.com/office/drawing/2014/main" id="{7C7E1320-E2B9-A918-4A3B-B5123269D716}"/>
                </a:ext>
              </a:extLst>
            </p:cNvPr>
            <p:cNvSpPr/>
            <p:nvPr/>
          </p:nvSpPr>
          <p:spPr>
            <a:xfrm rot="10800000">
              <a:off x="4601042"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09" name="Straight Connector 108">
              <a:extLst>
                <a:ext uri="{FF2B5EF4-FFF2-40B4-BE49-F238E27FC236}">
                  <a16:creationId xmlns:a16="http://schemas.microsoft.com/office/drawing/2014/main" id="{FCD24494-644E-CC32-1B65-CF901EA2C000}"/>
                </a:ext>
              </a:extLst>
            </p:cNvPr>
            <p:cNvCxnSpPr>
              <a:cxnSpLocks/>
            </p:cNvCxnSpPr>
            <p:nvPr/>
          </p:nvCxnSpPr>
          <p:spPr>
            <a:xfrm flipV="1">
              <a:off x="4742741"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B3B2BE26-C3D3-BB84-454F-D5D8945CD0FE}"/>
                </a:ext>
              </a:extLst>
            </p:cNvPr>
            <p:cNvSpPr/>
            <p:nvPr/>
          </p:nvSpPr>
          <p:spPr>
            <a:xfrm rot="10800000">
              <a:off x="3719032" y="268063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1" name="Oval 110">
              <a:extLst>
                <a:ext uri="{FF2B5EF4-FFF2-40B4-BE49-F238E27FC236}">
                  <a16:creationId xmlns:a16="http://schemas.microsoft.com/office/drawing/2014/main" id="{CF4B4E5B-7F6E-87ED-4669-651ED6E73430}"/>
                </a:ext>
              </a:extLst>
            </p:cNvPr>
            <p:cNvSpPr/>
            <p:nvPr/>
          </p:nvSpPr>
          <p:spPr>
            <a:xfrm>
              <a:off x="4158804" y="2680630"/>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13" name="Straight Connector 112">
              <a:extLst>
                <a:ext uri="{FF2B5EF4-FFF2-40B4-BE49-F238E27FC236}">
                  <a16:creationId xmlns:a16="http://schemas.microsoft.com/office/drawing/2014/main" id="{947CAE05-112D-48B2-40F5-C244645AF355}"/>
                </a:ext>
              </a:extLst>
            </p:cNvPr>
            <p:cNvCxnSpPr>
              <a:cxnSpLocks/>
            </p:cNvCxnSpPr>
            <p:nvPr/>
          </p:nvCxnSpPr>
          <p:spPr>
            <a:xfrm flipV="1">
              <a:off x="4280497" y="2403419"/>
              <a:ext cx="0" cy="159834"/>
            </a:xfrm>
            <a:prstGeom prst="line">
              <a:avLst/>
            </a:prstGeom>
            <a:ln>
              <a:prstDash val="soli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71A730F2-7BFF-43D8-2C1A-B737F34E786E}"/>
                </a:ext>
              </a:extLst>
            </p:cNvPr>
            <p:cNvCxnSpPr>
              <a:cxnSpLocks/>
            </p:cNvCxnSpPr>
            <p:nvPr/>
          </p:nvCxnSpPr>
          <p:spPr>
            <a:xfrm flipH="1" flipV="1">
              <a:off x="4280500" y="2478012"/>
              <a:ext cx="462243" cy="3993"/>
            </a:xfrm>
            <a:prstGeom prst="line">
              <a:avLst/>
            </a:prstGeom>
            <a:ln>
              <a:prstDash val="solid"/>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B8A20956-3C0E-9096-B86F-7067D331F056}"/>
                </a:ext>
              </a:extLst>
            </p:cNvPr>
            <p:cNvSpPr/>
            <p:nvPr/>
          </p:nvSpPr>
          <p:spPr>
            <a:xfrm rot="10800000">
              <a:off x="4580333"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6" name="Oval 115">
              <a:extLst>
                <a:ext uri="{FF2B5EF4-FFF2-40B4-BE49-F238E27FC236}">
                  <a16:creationId xmlns:a16="http://schemas.microsoft.com/office/drawing/2014/main" id="{F02C89EC-EAE7-FA07-4EE9-B4138C111030}"/>
                </a:ext>
              </a:extLst>
            </p:cNvPr>
            <p:cNvSpPr/>
            <p:nvPr/>
          </p:nvSpPr>
          <p:spPr>
            <a:xfrm>
              <a:off x="4138095" y="2026504"/>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7" name="Oval 116">
              <a:extLst>
                <a:ext uri="{FF2B5EF4-FFF2-40B4-BE49-F238E27FC236}">
                  <a16:creationId xmlns:a16="http://schemas.microsoft.com/office/drawing/2014/main" id="{ADEC62BE-0FBA-8851-BA8A-3355B8A03619}"/>
                </a:ext>
              </a:extLst>
            </p:cNvPr>
            <p:cNvSpPr/>
            <p:nvPr/>
          </p:nvSpPr>
          <p:spPr>
            <a:xfrm rot="10800000">
              <a:off x="5022570" y="2026010"/>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8" name="TextBox 117">
              <a:extLst>
                <a:ext uri="{FF2B5EF4-FFF2-40B4-BE49-F238E27FC236}">
                  <a16:creationId xmlns:a16="http://schemas.microsoft.com/office/drawing/2014/main" id="{6348801B-A3C8-59E5-DC99-673F36CF379E}"/>
                </a:ext>
              </a:extLst>
            </p:cNvPr>
            <p:cNvSpPr txBox="1"/>
            <p:nvPr/>
          </p:nvSpPr>
          <p:spPr>
            <a:xfrm>
              <a:off x="3769022" y="3081960"/>
              <a:ext cx="1605964" cy="480551"/>
            </a:xfrm>
            <a:prstGeom prst="rect">
              <a:avLst/>
            </a:prstGeom>
            <a:noFill/>
          </p:spPr>
          <p:txBody>
            <a:bodyPr wrap="square">
              <a:spAutoFit/>
            </a:bodyPr>
            <a:lstStyle/>
            <a:p>
              <a:r>
                <a:rPr lang="en-US" sz="874" dirty="0">
                  <a:latin typeface="Aptos Display" panose="020B0004020202020204" pitchFamily="34" charset="0"/>
                </a:rPr>
                <a:t>Only a partial of the bottom bracket’s slots are occupied by the above bracket’s slots.</a:t>
              </a:r>
              <a:endParaRPr lang="en-PH" sz="874" dirty="0"/>
            </a:p>
          </p:txBody>
        </p:sp>
        <p:sp>
          <p:nvSpPr>
            <p:cNvPr id="119" name="Rectangle 118">
              <a:extLst>
                <a:ext uri="{FF2B5EF4-FFF2-40B4-BE49-F238E27FC236}">
                  <a16:creationId xmlns:a16="http://schemas.microsoft.com/office/drawing/2014/main" id="{6E1EC894-757C-3EFB-554E-261774D15522}"/>
                </a:ext>
              </a:extLst>
            </p:cNvPr>
            <p:cNvSpPr/>
            <p:nvPr/>
          </p:nvSpPr>
          <p:spPr>
            <a:xfrm>
              <a:off x="4559230" y="3979790"/>
              <a:ext cx="3848065" cy="1008194"/>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0" name="Flowchart: Terminator 119">
              <a:extLst>
                <a:ext uri="{FF2B5EF4-FFF2-40B4-BE49-F238E27FC236}">
                  <a16:creationId xmlns:a16="http://schemas.microsoft.com/office/drawing/2014/main" id="{5521AF4C-F418-BD86-209E-AA9408B38C4D}"/>
                </a:ext>
              </a:extLst>
            </p:cNvPr>
            <p:cNvSpPr/>
            <p:nvPr/>
          </p:nvSpPr>
          <p:spPr>
            <a:xfrm rot="10800000">
              <a:off x="4653592" y="4509580"/>
              <a:ext cx="1282526" cy="381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1" name="Oval 120">
              <a:extLst>
                <a:ext uri="{FF2B5EF4-FFF2-40B4-BE49-F238E27FC236}">
                  <a16:creationId xmlns:a16="http://schemas.microsoft.com/office/drawing/2014/main" id="{6870D0D4-3150-6D9B-0240-DD145FE606CC}"/>
                </a:ext>
              </a:extLst>
            </p:cNvPr>
            <p:cNvSpPr/>
            <p:nvPr/>
          </p:nvSpPr>
          <p:spPr>
            <a:xfrm rot="10800000">
              <a:off x="5605356" y="4568518"/>
              <a:ext cx="263479" cy="26347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Oval 121">
              <a:extLst>
                <a:ext uri="{FF2B5EF4-FFF2-40B4-BE49-F238E27FC236}">
                  <a16:creationId xmlns:a16="http://schemas.microsoft.com/office/drawing/2014/main" id="{3093B998-BD78-EC2E-8688-B39D6726DDE3}"/>
                </a:ext>
              </a:extLst>
            </p:cNvPr>
            <p:cNvSpPr/>
            <p:nvPr/>
          </p:nvSpPr>
          <p:spPr>
            <a:xfrm rot="10800000">
              <a:off x="4723345"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3" name="Oval 122">
              <a:extLst>
                <a:ext uri="{FF2B5EF4-FFF2-40B4-BE49-F238E27FC236}">
                  <a16:creationId xmlns:a16="http://schemas.microsoft.com/office/drawing/2014/main" id="{48E258CA-A7BA-C717-467B-6A82AEE146C9}"/>
                </a:ext>
              </a:extLst>
            </p:cNvPr>
            <p:cNvSpPr/>
            <p:nvPr/>
          </p:nvSpPr>
          <p:spPr>
            <a:xfrm>
              <a:off x="5163118" y="4568518"/>
              <a:ext cx="263479" cy="26347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8" name="Group 127">
              <a:extLst>
                <a:ext uri="{FF2B5EF4-FFF2-40B4-BE49-F238E27FC236}">
                  <a16:creationId xmlns:a16="http://schemas.microsoft.com/office/drawing/2014/main" id="{131F79A5-7FEE-D1C1-DEDF-182AA5F8C266}"/>
                </a:ext>
              </a:extLst>
            </p:cNvPr>
            <p:cNvGrpSpPr/>
            <p:nvPr/>
          </p:nvGrpSpPr>
          <p:grpSpPr>
            <a:xfrm rot="8979881">
              <a:off x="5481077" y="4292507"/>
              <a:ext cx="1282526" cy="381349"/>
              <a:chOff x="8564669" y="4577954"/>
              <a:chExt cx="1761854" cy="523875"/>
            </a:xfrm>
          </p:grpSpPr>
          <p:sp>
            <p:nvSpPr>
              <p:cNvPr id="124" name="Flowchart: Terminator 123">
                <a:extLst>
                  <a:ext uri="{FF2B5EF4-FFF2-40B4-BE49-F238E27FC236}">
                    <a16:creationId xmlns:a16="http://schemas.microsoft.com/office/drawing/2014/main" id="{3477417E-3820-2FDA-75D9-D0764BCE98A5}"/>
                  </a:ext>
                </a:extLst>
              </p:cNvPr>
              <p:cNvSpPr/>
              <p:nvPr/>
            </p:nvSpPr>
            <p:spPr>
              <a:xfrm rot="10800000">
                <a:off x="8564669" y="4577954"/>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0EEC10D8-2E93-85BC-A2DF-BB68FA1CFAF2}"/>
                  </a:ext>
                </a:extLst>
              </p:cNvPr>
              <p:cNvSpPr/>
              <p:nvPr/>
            </p:nvSpPr>
            <p:spPr>
              <a:xfrm rot="10800000">
                <a:off x="9872139" y="4658918"/>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9D0E11A2-A782-DFF1-FAE0-6802142B7EE9}"/>
                  </a:ext>
                </a:extLst>
              </p:cNvPr>
              <p:cNvSpPr/>
              <p:nvPr/>
            </p:nvSpPr>
            <p:spPr>
              <a:xfrm rot="10800000">
                <a:off x="8660488"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7" name="Oval 126">
                <a:extLst>
                  <a:ext uri="{FF2B5EF4-FFF2-40B4-BE49-F238E27FC236}">
                    <a16:creationId xmlns:a16="http://schemas.microsoft.com/office/drawing/2014/main" id="{47126A51-887E-76A1-04BC-795BEE9C017B}"/>
                  </a:ext>
                </a:extLst>
              </p:cNvPr>
              <p:cNvSpPr/>
              <p:nvPr/>
            </p:nvSpPr>
            <p:spPr>
              <a:xfrm>
                <a:off x="9264621" y="4658918"/>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29" name="Rectangle 128">
              <a:extLst>
                <a:ext uri="{FF2B5EF4-FFF2-40B4-BE49-F238E27FC236}">
                  <a16:creationId xmlns:a16="http://schemas.microsoft.com/office/drawing/2014/main" id="{F946C8F0-2128-AF41-588B-DE26F388F740}"/>
                </a:ext>
              </a:extLst>
            </p:cNvPr>
            <p:cNvSpPr/>
            <p:nvPr/>
          </p:nvSpPr>
          <p:spPr>
            <a:xfrm>
              <a:off x="4556012" y="3985098"/>
              <a:ext cx="1282527" cy="32753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chemeClr val="tx1"/>
                  </a:solidFill>
                  <a:latin typeface="Aptos Display" panose="020B0004020202020204" pitchFamily="34" charset="0"/>
                </a:rPr>
                <a:t>Slot Rotation</a:t>
              </a:r>
              <a:endParaRPr lang="en-PH" sz="1311" dirty="0">
                <a:solidFill>
                  <a:schemeClr val="tx1"/>
                </a:solidFill>
                <a:latin typeface="Aptos Display" panose="020B0004020202020204" pitchFamily="34" charset="0"/>
              </a:endParaRPr>
            </a:p>
          </p:txBody>
        </p:sp>
        <p:sp>
          <p:nvSpPr>
            <p:cNvPr id="130" name="TextBox 129">
              <a:extLst>
                <a:ext uri="{FF2B5EF4-FFF2-40B4-BE49-F238E27FC236}">
                  <a16:creationId xmlns:a16="http://schemas.microsoft.com/office/drawing/2014/main" id="{8EE73E04-BAB7-9124-50AD-9AFBDB0F362A}"/>
                </a:ext>
              </a:extLst>
            </p:cNvPr>
            <p:cNvSpPr txBox="1"/>
            <p:nvPr/>
          </p:nvSpPr>
          <p:spPr>
            <a:xfrm>
              <a:off x="6725304" y="4046298"/>
              <a:ext cx="1701075" cy="871627"/>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User / player can rotate the bracket when attaching it on a bracket.</a:t>
              </a:r>
            </a:p>
            <a:p>
              <a:endParaRPr lang="en-PH" sz="874" dirty="0">
                <a:latin typeface="Aptos Display" panose="020B0004020202020204" pitchFamily="34" charset="0"/>
              </a:endParaRPr>
            </a:p>
            <a:p>
              <a:r>
                <a:rPr lang="en-PH" sz="874" dirty="0">
                  <a:latin typeface="Aptos Display" panose="020B0004020202020204" pitchFamily="34" charset="0"/>
                </a:rPr>
                <a:t>This way, it can offer a lot more freedom to design whatever the user / player wants to build.</a:t>
              </a:r>
              <a:endParaRPr lang="en-PH" sz="874" dirty="0"/>
            </a:p>
          </p:txBody>
        </p:sp>
        <p:cxnSp>
          <p:nvCxnSpPr>
            <p:cNvPr id="131" name="Straight Connector 130">
              <a:extLst>
                <a:ext uri="{FF2B5EF4-FFF2-40B4-BE49-F238E27FC236}">
                  <a16:creationId xmlns:a16="http://schemas.microsoft.com/office/drawing/2014/main" id="{FB320071-A3F9-C97C-450D-8EF79BE0DC83}"/>
                </a:ext>
              </a:extLst>
            </p:cNvPr>
            <p:cNvCxnSpPr>
              <a:cxnSpLocks/>
            </p:cNvCxnSpPr>
            <p:nvPr/>
          </p:nvCxnSpPr>
          <p:spPr>
            <a:xfrm flipV="1">
              <a:off x="3060785" y="1482705"/>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DB29D767-5EC5-77F1-8EB2-341F6FB0558D}"/>
                </a:ext>
              </a:extLst>
            </p:cNvPr>
            <p:cNvCxnSpPr>
              <a:cxnSpLocks/>
            </p:cNvCxnSpPr>
            <p:nvPr/>
          </p:nvCxnSpPr>
          <p:spPr>
            <a:xfrm flipV="1">
              <a:off x="6108945" y="1424888"/>
              <a:ext cx="0" cy="2008365"/>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38359783-DB06-FBAA-D4BE-EAD1F9460E51}"/>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06418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6091"/>
            <a:ext cx="9158866" cy="85904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807607" y="4623763"/>
            <a:ext cx="2216942" cy="51163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524" y="4491570"/>
            <a:ext cx="6161655" cy="580713"/>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3.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a:t>
            </a:r>
          </a:p>
        </p:txBody>
      </p:sp>
      <p:sp>
        <p:nvSpPr>
          <p:cNvPr id="48" name="Rectangle 47">
            <a:extLst>
              <a:ext uri="{FF2B5EF4-FFF2-40B4-BE49-F238E27FC236}">
                <a16:creationId xmlns:a16="http://schemas.microsoft.com/office/drawing/2014/main" id="{E4D1C903-FFDD-B07D-D45C-7DE950283DFC}"/>
              </a:ext>
            </a:extLst>
          </p:cNvPr>
          <p:cNvSpPr/>
          <p:nvPr/>
        </p:nvSpPr>
        <p:spPr>
          <a:xfrm>
            <a:off x="150784" y="284484"/>
            <a:ext cx="1535281"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53" name="TextBox 52">
            <a:extLst>
              <a:ext uri="{FF2B5EF4-FFF2-40B4-BE49-F238E27FC236}">
                <a16:creationId xmlns:a16="http://schemas.microsoft.com/office/drawing/2014/main" id="{956534B0-A93B-2299-850A-0BA87B200250}"/>
              </a:ext>
            </a:extLst>
          </p:cNvPr>
          <p:cNvSpPr txBox="1"/>
          <p:nvPr/>
        </p:nvSpPr>
        <p:spPr>
          <a:xfrm>
            <a:off x="124009" y="629139"/>
            <a:ext cx="1640621" cy="650589"/>
          </a:xfrm>
          <a:prstGeom prst="rect">
            <a:avLst/>
          </a:prstGeom>
          <a:noFill/>
        </p:spPr>
        <p:txBody>
          <a:bodyPr wrap="square">
            <a:spAutoFit/>
          </a:bodyPr>
          <a:lstStyle/>
          <a:p>
            <a:r>
              <a:rPr lang="en-PH" sz="874" dirty="0">
                <a:latin typeface="Aptos Display" panose="020B0004020202020204" pitchFamily="34" charset="0"/>
                <a:ea typeface="Lexend" pitchFamily="2" charset="0"/>
                <a:cs typeface="Lexend" pitchFamily="2" charset="0"/>
              </a:rPr>
              <a:t>Finding the midpoint of the slots detected in attaching bracket will be the base to place the current bracket.</a:t>
            </a:r>
            <a:endParaRPr lang="en-PH" sz="874" dirty="0"/>
          </a:p>
        </p:txBody>
      </p:sp>
      <p:sp>
        <p:nvSpPr>
          <p:cNvPr id="55" name="Rectangle 54">
            <a:extLst>
              <a:ext uri="{FF2B5EF4-FFF2-40B4-BE49-F238E27FC236}">
                <a16:creationId xmlns:a16="http://schemas.microsoft.com/office/drawing/2014/main" id="{B9EF72F4-FA8F-2BE9-2B1D-623596134E57}"/>
              </a:ext>
            </a:extLst>
          </p:cNvPr>
          <p:cNvSpPr/>
          <p:nvPr/>
        </p:nvSpPr>
        <p:spPr>
          <a:xfrm>
            <a:off x="82710" y="209005"/>
            <a:ext cx="4217069" cy="3049615"/>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 name="Group 1">
            <a:extLst>
              <a:ext uri="{FF2B5EF4-FFF2-40B4-BE49-F238E27FC236}">
                <a16:creationId xmlns:a16="http://schemas.microsoft.com/office/drawing/2014/main" id="{841C7CB8-86F8-C2D5-3DD4-07E02A8B9DD2}"/>
              </a:ext>
            </a:extLst>
          </p:cNvPr>
          <p:cNvGrpSpPr/>
          <p:nvPr/>
        </p:nvGrpSpPr>
        <p:grpSpPr>
          <a:xfrm>
            <a:off x="1950468" y="783230"/>
            <a:ext cx="998405" cy="296869"/>
            <a:chOff x="171087" y="879907"/>
            <a:chExt cx="1761854" cy="523875"/>
          </a:xfrm>
        </p:grpSpPr>
        <p:sp>
          <p:nvSpPr>
            <p:cNvPr id="3" name="Flowchart: Terminator 2">
              <a:extLst>
                <a:ext uri="{FF2B5EF4-FFF2-40B4-BE49-F238E27FC236}">
                  <a16:creationId xmlns:a16="http://schemas.microsoft.com/office/drawing/2014/main" id="{5BE80357-1C61-7A7B-FE06-E55AB30771FE}"/>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 name="Oval 3">
              <a:extLst>
                <a:ext uri="{FF2B5EF4-FFF2-40B4-BE49-F238E27FC236}">
                  <a16:creationId xmlns:a16="http://schemas.microsoft.com/office/drawing/2014/main" id="{333EE389-0DC9-0AD6-9A9F-2857F5C6B1D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 name="Oval 4">
              <a:extLst>
                <a:ext uri="{FF2B5EF4-FFF2-40B4-BE49-F238E27FC236}">
                  <a16:creationId xmlns:a16="http://schemas.microsoft.com/office/drawing/2014/main" id="{731FD10C-667B-7350-5300-1B550B9A65E7}"/>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 name="Oval 5">
              <a:extLst>
                <a:ext uri="{FF2B5EF4-FFF2-40B4-BE49-F238E27FC236}">
                  <a16:creationId xmlns:a16="http://schemas.microsoft.com/office/drawing/2014/main" id="{7638E23C-028B-584F-C6B5-F741E82C5E8D}"/>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7" name="Group 6">
            <a:extLst>
              <a:ext uri="{FF2B5EF4-FFF2-40B4-BE49-F238E27FC236}">
                <a16:creationId xmlns:a16="http://schemas.microsoft.com/office/drawing/2014/main" id="{A598299C-7B56-EB91-A108-88A1908EEFE2}"/>
              </a:ext>
            </a:extLst>
          </p:cNvPr>
          <p:cNvGrpSpPr/>
          <p:nvPr/>
        </p:nvGrpSpPr>
        <p:grpSpPr>
          <a:xfrm>
            <a:off x="2294735" y="429678"/>
            <a:ext cx="998405" cy="296869"/>
            <a:chOff x="171087" y="879907"/>
            <a:chExt cx="1761854" cy="523875"/>
          </a:xfrm>
        </p:grpSpPr>
        <p:sp>
          <p:nvSpPr>
            <p:cNvPr id="9" name="Flowchart: Terminator 8">
              <a:extLst>
                <a:ext uri="{FF2B5EF4-FFF2-40B4-BE49-F238E27FC236}">
                  <a16:creationId xmlns:a16="http://schemas.microsoft.com/office/drawing/2014/main" id="{F0035ABB-C141-74B6-9AC0-C6E6D14CACBB}"/>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AF4BF5B2-98E8-A83F-7AFA-00A7D35516FB}"/>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1" name="Oval 10">
              <a:extLst>
                <a:ext uri="{FF2B5EF4-FFF2-40B4-BE49-F238E27FC236}">
                  <a16:creationId xmlns:a16="http://schemas.microsoft.com/office/drawing/2014/main" id="{0BC24778-019D-3D46-87BD-BDBC091E8F1C}"/>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 name="Oval 11">
              <a:extLst>
                <a:ext uri="{FF2B5EF4-FFF2-40B4-BE49-F238E27FC236}">
                  <a16:creationId xmlns:a16="http://schemas.microsoft.com/office/drawing/2014/main" id="{8E8DCA30-B649-E546-6088-9953A2EB874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5" name="TextBox 14">
            <a:extLst>
              <a:ext uri="{FF2B5EF4-FFF2-40B4-BE49-F238E27FC236}">
                <a16:creationId xmlns:a16="http://schemas.microsoft.com/office/drawing/2014/main" id="{97BCFC3A-6A0E-4A80-E1AE-C528AEAA9133}"/>
              </a:ext>
            </a:extLst>
          </p:cNvPr>
          <p:cNvSpPr txBox="1"/>
          <p:nvPr/>
        </p:nvSpPr>
        <p:spPr>
          <a:xfrm>
            <a:off x="3309246" y="397678"/>
            <a:ext cx="941896"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16" name="TextBox 15">
            <a:extLst>
              <a:ext uri="{FF2B5EF4-FFF2-40B4-BE49-F238E27FC236}">
                <a16:creationId xmlns:a16="http://schemas.microsoft.com/office/drawing/2014/main" id="{860175EB-9F1D-7B60-81E8-F0A8BB69EDE3}"/>
              </a:ext>
            </a:extLst>
          </p:cNvPr>
          <p:cNvSpPr txBox="1"/>
          <p:nvPr/>
        </p:nvSpPr>
        <p:spPr>
          <a:xfrm>
            <a:off x="3003171" y="773366"/>
            <a:ext cx="1066437" cy="407743"/>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17" name="Rectangle 16">
            <a:extLst>
              <a:ext uri="{FF2B5EF4-FFF2-40B4-BE49-F238E27FC236}">
                <a16:creationId xmlns:a16="http://schemas.microsoft.com/office/drawing/2014/main" id="{68EB452A-FBEC-F65F-D0A5-4EB4A011A716}"/>
              </a:ext>
            </a:extLst>
          </p:cNvPr>
          <p:cNvSpPr/>
          <p:nvPr/>
        </p:nvSpPr>
        <p:spPr>
          <a:xfrm>
            <a:off x="1809744" y="284483"/>
            <a:ext cx="2420315" cy="94684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9" name="Group 18">
            <a:extLst>
              <a:ext uri="{FF2B5EF4-FFF2-40B4-BE49-F238E27FC236}">
                <a16:creationId xmlns:a16="http://schemas.microsoft.com/office/drawing/2014/main" id="{C7D7E0AF-36AF-0C9A-A62D-036F8D0A3D53}"/>
              </a:ext>
            </a:extLst>
          </p:cNvPr>
          <p:cNvGrpSpPr/>
          <p:nvPr/>
        </p:nvGrpSpPr>
        <p:grpSpPr>
          <a:xfrm>
            <a:off x="212050" y="1939324"/>
            <a:ext cx="1498893" cy="445687"/>
            <a:chOff x="171087" y="879907"/>
            <a:chExt cx="1761854" cy="523875"/>
          </a:xfrm>
        </p:grpSpPr>
        <p:sp>
          <p:nvSpPr>
            <p:cNvPr id="23" name="Flowchart: Terminator 22">
              <a:extLst>
                <a:ext uri="{FF2B5EF4-FFF2-40B4-BE49-F238E27FC236}">
                  <a16:creationId xmlns:a16="http://schemas.microsoft.com/office/drawing/2014/main" id="{77560AF7-EC43-8975-C135-7A1830DCCC51}"/>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 name="Oval 23">
              <a:extLst>
                <a:ext uri="{FF2B5EF4-FFF2-40B4-BE49-F238E27FC236}">
                  <a16:creationId xmlns:a16="http://schemas.microsoft.com/office/drawing/2014/main" id="{736D0E27-3A39-9256-B751-F3367A69314E}"/>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 name="Oval 24">
              <a:extLst>
                <a:ext uri="{FF2B5EF4-FFF2-40B4-BE49-F238E27FC236}">
                  <a16:creationId xmlns:a16="http://schemas.microsoft.com/office/drawing/2014/main" id="{4E6B0CA9-092B-EC5E-147A-AD87EABB5338}"/>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 name="Oval 25">
              <a:extLst>
                <a:ext uri="{FF2B5EF4-FFF2-40B4-BE49-F238E27FC236}">
                  <a16:creationId xmlns:a16="http://schemas.microsoft.com/office/drawing/2014/main" id="{0EA7F9D3-B7F2-089E-5B3B-2A2A4ADA5B33}"/>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 name="Group 33">
            <a:extLst>
              <a:ext uri="{FF2B5EF4-FFF2-40B4-BE49-F238E27FC236}">
                <a16:creationId xmlns:a16="http://schemas.microsoft.com/office/drawing/2014/main" id="{323BE759-3A11-F182-ADFC-103761F0DC38}"/>
              </a:ext>
            </a:extLst>
          </p:cNvPr>
          <p:cNvGrpSpPr/>
          <p:nvPr/>
        </p:nvGrpSpPr>
        <p:grpSpPr>
          <a:xfrm>
            <a:off x="719389" y="1408660"/>
            <a:ext cx="1017766" cy="445687"/>
            <a:chOff x="442564" y="2186619"/>
            <a:chExt cx="1934876" cy="847294"/>
          </a:xfrm>
        </p:grpSpPr>
        <p:sp>
          <p:nvSpPr>
            <p:cNvPr id="37" name="Flowchart: Terminator 36">
              <a:extLst>
                <a:ext uri="{FF2B5EF4-FFF2-40B4-BE49-F238E27FC236}">
                  <a16:creationId xmlns:a16="http://schemas.microsoft.com/office/drawing/2014/main" id="{86D0BA7E-6124-4175-A1B6-E7088C0688EB}"/>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9" name="Oval 38">
              <a:extLst>
                <a:ext uri="{FF2B5EF4-FFF2-40B4-BE49-F238E27FC236}">
                  <a16:creationId xmlns:a16="http://schemas.microsoft.com/office/drawing/2014/main" id="{8AA5E759-6FE7-4E8A-1B75-8EAFE51E359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1" name="Oval 40">
              <a:extLst>
                <a:ext uri="{FF2B5EF4-FFF2-40B4-BE49-F238E27FC236}">
                  <a16:creationId xmlns:a16="http://schemas.microsoft.com/office/drawing/2014/main" id="{62A1DFF0-4E75-2C17-DE3B-F80F7E631744}"/>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42" name="Straight Connector 41">
            <a:extLst>
              <a:ext uri="{FF2B5EF4-FFF2-40B4-BE49-F238E27FC236}">
                <a16:creationId xmlns:a16="http://schemas.microsoft.com/office/drawing/2014/main" id="{B720632D-377D-46C8-B275-59A4AD579318}"/>
              </a:ext>
            </a:extLst>
          </p:cNvPr>
          <p:cNvCxnSpPr>
            <a:cxnSpLocks/>
          </p:cNvCxnSpPr>
          <p:nvPr/>
        </p:nvCxnSpPr>
        <p:spPr>
          <a:xfrm flipV="1">
            <a:off x="959987" y="1397633"/>
            <a:ext cx="0" cy="1143727"/>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55206D4-BCE7-5A47-121D-75B588DE092E}"/>
              </a:ext>
            </a:extLst>
          </p:cNvPr>
          <p:cNvCxnSpPr>
            <a:cxnSpLocks/>
          </p:cNvCxnSpPr>
          <p:nvPr/>
        </p:nvCxnSpPr>
        <p:spPr>
          <a:xfrm flipV="1">
            <a:off x="1467511" y="1394816"/>
            <a:ext cx="0" cy="114654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F1A1AB-EDE5-E54F-9ED7-3B6ACC2296B1}"/>
              </a:ext>
            </a:extLst>
          </p:cNvPr>
          <p:cNvCxnSpPr>
            <a:cxnSpLocks/>
          </p:cNvCxnSpPr>
          <p:nvPr/>
        </p:nvCxnSpPr>
        <p:spPr>
          <a:xfrm flipV="1">
            <a:off x="1219380" y="1408660"/>
            <a:ext cx="0" cy="97353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C005338-87E4-2324-608F-E6E6309CD9EC}"/>
              </a:ext>
            </a:extLst>
          </p:cNvPr>
          <p:cNvCxnSpPr>
            <a:cxnSpLocks/>
          </p:cNvCxnSpPr>
          <p:nvPr/>
        </p:nvCxnSpPr>
        <p:spPr>
          <a:xfrm flipV="1">
            <a:off x="696877" y="1936506"/>
            <a:ext cx="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3616086C-68E4-B1F2-B47B-5E15AD91DA7E}"/>
              </a:ext>
            </a:extLst>
          </p:cNvPr>
          <p:cNvCxnSpPr>
            <a:cxnSpLocks/>
          </p:cNvCxnSpPr>
          <p:nvPr/>
        </p:nvCxnSpPr>
        <p:spPr>
          <a:xfrm flipV="1">
            <a:off x="438533" y="1936506"/>
            <a:ext cx="0" cy="60485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9A4D8E6-57B9-2FA8-F70A-ED842DDD8EF4}"/>
              </a:ext>
            </a:extLst>
          </p:cNvPr>
          <p:cNvSpPr txBox="1"/>
          <p:nvPr/>
        </p:nvSpPr>
        <p:spPr>
          <a:xfrm>
            <a:off x="1007490" y="2389958"/>
            <a:ext cx="423781"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68" name="TextBox 67">
            <a:extLst>
              <a:ext uri="{FF2B5EF4-FFF2-40B4-BE49-F238E27FC236}">
                <a16:creationId xmlns:a16="http://schemas.microsoft.com/office/drawing/2014/main" id="{C1731F6C-632D-B900-9FF3-54A201762523}"/>
              </a:ext>
            </a:extLst>
          </p:cNvPr>
          <p:cNvSpPr txBox="1"/>
          <p:nvPr/>
        </p:nvSpPr>
        <p:spPr>
          <a:xfrm>
            <a:off x="473329" y="2389958"/>
            <a:ext cx="434030" cy="199438"/>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70" name="TextBox 69">
            <a:extLst>
              <a:ext uri="{FF2B5EF4-FFF2-40B4-BE49-F238E27FC236}">
                <a16:creationId xmlns:a16="http://schemas.microsoft.com/office/drawing/2014/main" id="{F1B0B123-CB36-E2FD-ADD0-6D10011E16B3}"/>
              </a:ext>
            </a:extLst>
          </p:cNvPr>
          <p:cNvSpPr txBox="1"/>
          <p:nvPr/>
        </p:nvSpPr>
        <p:spPr>
          <a:xfrm>
            <a:off x="782565" y="2543086"/>
            <a:ext cx="354844" cy="19943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72" name="TextBox 71">
            <a:extLst>
              <a:ext uri="{FF2B5EF4-FFF2-40B4-BE49-F238E27FC236}">
                <a16:creationId xmlns:a16="http://schemas.microsoft.com/office/drawing/2014/main" id="{DB4D366A-5174-4FDA-484F-A1787F4C474E}"/>
              </a:ext>
            </a:extLst>
          </p:cNvPr>
          <p:cNvSpPr txBox="1"/>
          <p:nvPr/>
        </p:nvSpPr>
        <p:spPr>
          <a:xfrm>
            <a:off x="1290089" y="2543086"/>
            <a:ext cx="39597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73" name="TextBox 72">
            <a:extLst>
              <a:ext uri="{FF2B5EF4-FFF2-40B4-BE49-F238E27FC236}">
                <a16:creationId xmlns:a16="http://schemas.microsoft.com/office/drawing/2014/main" id="{3314A990-47BC-ADA3-F57F-7123EE101A74}"/>
              </a:ext>
            </a:extLst>
          </p:cNvPr>
          <p:cNvSpPr txBox="1"/>
          <p:nvPr/>
        </p:nvSpPr>
        <p:spPr>
          <a:xfrm>
            <a:off x="259666" y="2543087"/>
            <a:ext cx="41702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74" name="TextBox 73">
            <a:extLst>
              <a:ext uri="{FF2B5EF4-FFF2-40B4-BE49-F238E27FC236}">
                <a16:creationId xmlns:a16="http://schemas.microsoft.com/office/drawing/2014/main" id="{DCF06826-C2CF-E2A7-040E-A83ADB39B998}"/>
              </a:ext>
            </a:extLst>
          </p:cNvPr>
          <p:cNvSpPr txBox="1"/>
          <p:nvPr/>
        </p:nvSpPr>
        <p:spPr>
          <a:xfrm>
            <a:off x="1763796" y="2031594"/>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75" name="TextBox 74">
            <a:extLst>
              <a:ext uri="{FF2B5EF4-FFF2-40B4-BE49-F238E27FC236}">
                <a16:creationId xmlns:a16="http://schemas.microsoft.com/office/drawing/2014/main" id="{720357C5-5BA5-E011-666B-0822334A31E0}"/>
              </a:ext>
            </a:extLst>
          </p:cNvPr>
          <p:cNvSpPr txBox="1"/>
          <p:nvPr/>
        </p:nvSpPr>
        <p:spPr>
          <a:xfrm>
            <a:off x="1764630" y="1502025"/>
            <a:ext cx="672994"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78" name="TextBox 77">
            <a:extLst>
              <a:ext uri="{FF2B5EF4-FFF2-40B4-BE49-F238E27FC236}">
                <a16:creationId xmlns:a16="http://schemas.microsoft.com/office/drawing/2014/main" id="{3D4EF82F-25C7-E376-928E-5C6B7DE654A1}"/>
              </a:ext>
            </a:extLst>
          </p:cNvPr>
          <p:cNvSpPr txBox="1"/>
          <p:nvPr/>
        </p:nvSpPr>
        <p:spPr>
          <a:xfrm>
            <a:off x="2431373" y="1442057"/>
            <a:ext cx="1588311" cy="407743"/>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cxnSp>
        <p:nvCxnSpPr>
          <p:cNvPr id="79" name="Straight Connector 78">
            <a:extLst>
              <a:ext uri="{FF2B5EF4-FFF2-40B4-BE49-F238E27FC236}">
                <a16:creationId xmlns:a16="http://schemas.microsoft.com/office/drawing/2014/main" id="{EF27936F-2C2F-7D30-2D2E-EAA6C0B35C9C}"/>
              </a:ext>
            </a:extLst>
          </p:cNvPr>
          <p:cNvCxnSpPr>
            <a:cxnSpLocks/>
          </p:cNvCxnSpPr>
          <p:nvPr/>
        </p:nvCxnSpPr>
        <p:spPr>
          <a:xfrm flipH="1">
            <a:off x="959987" y="2922734"/>
            <a:ext cx="1437720"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40C8FA6F-5DE4-18AA-5C99-1BE6854B3820}"/>
              </a:ext>
            </a:extLst>
          </p:cNvPr>
          <p:cNvCxnSpPr>
            <a:cxnSpLocks/>
            <a:endCxn id="70" idx="2"/>
          </p:cNvCxnSpPr>
          <p:nvPr/>
        </p:nvCxnSpPr>
        <p:spPr>
          <a:xfrm flipV="1">
            <a:off x="959987" y="2742524"/>
            <a:ext cx="0" cy="18021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F9EA59E-9574-71E2-5AAB-1D4C16654000}"/>
              </a:ext>
            </a:extLst>
          </p:cNvPr>
          <p:cNvCxnSpPr>
            <a:cxnSpLocks/>
          </p:cNvCxnSpPr>
          <p:nvPr/>
        </p:nvCxnSpPr>
        <p:spPr>
          <a:xfrm flipV="1">
            <a:off x="1467510" y="2691202"/>
            <a:ext cx="0" cy="152407"/>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F6906394-4025-2575-B7D8-422F90AAE7E2}"/>
              </a:ext>
            </a:extLst>
          </p:cNvPr>
          <p:cNvCxnSpPr>
            <a:cxnSpLocks/>
          </p:cNvCxnSpPr>
          <p:nvPr/>
        </p:nvCxnSpPr>
        <p:spPr>
          <a:xfrm flipH="1">
            <a:off x="1467510" y="2841992"/>
            <a:ext cx="930197"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908ECDA6-CBE7-9E91-F503-FFA1C9ABC5FA}"/>
              </a:ext>
            </a:extLst>
          </p:cNvPr>
          <p:cNvSpPr txBox="1"/>
          <p:nvPr/>
        </p:nvSpPr>
        <p:spPr>
          <a:xfrm>
            <a:off x="2425050" y="1787213"/>
            <a:ext cx="1588314" cy="407743"/>
          </a:xfrm>
          <a:prstGeom prst="rect">
            <a:avLst/>
          </a:prstGeom>
          <a:noFill/>
        </p:spPr>
        <p:txBody>
          <a:bodyPr wrap="square">
            <a:spAutoFit/>
          </a:bodyPr>
          <a:lstStyle/>
          <a:p>
            <a:r>
              <a:rPr lang="en-US" sz="656" dirty="0">
                <a:solidFill>
                  <a:srgbClr val="00B0F0"/>
                </a:solidFill>
                <a:latin typeface="Aptos Display" panose="020B0004020202020204" pitchFamily="34" charset="0"/>
              </a:rPr>
              <a:t>Using the midpoint formula, the attaching bracket occupied slot can find its midpoint.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5DBA4309-FB25-D78C-2359-2A39C1DCE948}"/>
                  </a:ext>
                </a:extLst>
              </p:cNvPr>
              <p:cNvSpPr txBox="1"/>
              <p:nvPr/>
            </p:nvSpPr>
            <p:spPr>
              <a:xfrm>
                <a:off x="2683755" y="2278971"/>
                <a:ext cx="1040164"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3" name="TextBox 92">
                <a:extLst>
                  <a:ext uri="{FF2B5EF4-FFF2-40B4-BE49-F238E27FC236}">
                    <a16:creationId xmlns:a16="http://schemas.microsoft.com/office/drawing/2014/main" id="{5DBA4309-FB25-D78C-2359-2A39C1DCE948}"/>
                  </a:ext>
                </a:extLst>
              </p:cNvPr>
              <p:cNvSpPr txBox="1">
                <a:spLocks noRot="1" noChangeAspect="1" noMove="1" noResize="1" noEditPoints="1" noAdjustHandles="1" noChangeArrowheads="1" noChangeShapeType="1" noTextEdit="1"/>
              </p:cNvSpPr>
              <p:nvPr/>
            </p:nvSpPr>
            <p:spPr>
              <a:xfrm>
                <a:off x="2683755" y="2278971"/>
                <a:ext cx="1040164" cy="280398"/>
              </a:xfrm>
              <a:prstGeom prst="rect">
                <a:avLst/>
              </a:prstGeom>
              <a:blipFill>
                <a:blip r:embed="rId2"/>
                <a:stretch>
                  <a:fillRect/>
                </a:stretch>
              </a:blipFill>
            </p:spPr>
            <p:txBody>
              <a:bodyPr/>
              <a:lstStyle/>
              <a:p>
                <a:r>
                  <a:rPr lang="en-PH">
                    <a:noFill/>
                  </a:rPr>
                  <a:t> </a:t>
                </a:r>
              </a:p>
            </p:txBody>
          </p:sp>
        </mc:Fallback>
      </mc:AlternateContent>
      <p:sp>
        <p:nvSpPr>
          <p:cNvPr id="94" name="Rectangle 93">
            <a:extLst>
              <a:ext uri="{FF2B5EF4-FFF2-40B4-BE49-F238E27FC236}">
                <a16:creationId xmlns:a16="http://schemas.microsoft.com/office/drawing/2014/main" id="{D3D78903-D241-9B92-F6B3-B0370BACE47F}"/>
              </a:ext>
            </a:extLst>
          </p:cNvPr>
          <p:cNvSpPr/>
          <p:nvPr/>
        </p:nvSpPr>
        <p:spPr>
          <a:xfrm>
            <a:off x="2470093" y="2182476"/>
            <a:ext cx="1498892" cy="445687"/>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C1B9AA24-01FD-6690-2524-8C246675D8D9}"/>
                  </a:ext>
                </a:extLst>
              </p:cNvPr>
              <p:cNvSpPr txBox="1"/>
              <p:nvPr/>
            </p:nvSpPr>
            <p:spPr>
              <a:xfrm>
                <a:off x="2397707" y="2745694"/>
                <a:ext cx="826771" cy="3917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 +0.374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96" name="TextBox 95">
                <a:extLst>
                  <a:ext uri="{FF2B5EF4-FFF2-40B4-BE49-F238E27FC236}">
                    <a16:creationId xmlns:a16="http://schemas.microsoft.com/office/drawing/2014/main" id="{C1B9AA24-01FD-6690-2524-8C246675D8D9}"/>
                  </a:ext>
                </a:extLst>
              </p:cNvPr>
              <p:cNvSpPr txBox="1">
                <a:spLocks noRot="1" noChangeAspect="1" noMove="1" noResize="1" noEditPoints="1" noAdjustHandles="1" noChangeArrowheads="1" noChangeShapeType="1" noTextEdit="1"/>
              </p:cNvSpPr>
              <p:nvPr/>
            </p:nvSpPr>
            <p:spPr>
              <a:xfrm>
                <a:off x="2397707" y="2745694"/>
                <a:ext cx="826771" cy="391730"/>
              </a:xfrm>
              <a:prstGeom prst="rect">
                <a:avLst/>
              </a:prstGeom>
              <a:blipFill>
                <a:blip r:embed="rId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D030716-2125-7AF7-AF66-4360A2E7E328}"/>
                  </a:ext>
                </a:extLst>
              </p:cNvPr>
              <p:cNvSpPr txBox="1"/>
              <p:nvPr/>
            </p:nvSpPr>
            <p:spPr>
              <a:xfrm>
                <a:off x="2311434" y="3006750"/>
                <a:ext cx="826771" cy="1994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𝑚𝑑</m:t>
                      </m:r>
                      <m:r>
                        <a:rPr lang="en-US" sz="656" i="1" dirty="0">
                          <a:latin typeface="Cambria Math" panose="02040503050406030204" pitchFamily="18" charset="0"/>
                        </a:rPr>
                        <m:t> =0.187</m:t>
                      </m:r>
                    </m:oMath>
                  </m:oMathPara>
                </a14:m>
                <a:endParaRPr lang="en-PH" sz="656" i="1" dirty="0"/>
              </a:p>
            </p:txBody>
          </p:sp>
        </mc:Choice>
        <mc:Fallback xmlns="">
          <p:sp>
            <p:nvSpPr>
              <p:cNvPr id="99" name="TextBox 98">
                <a:extLst>
                  <a:ext uri="{FF2B5EF4-FFF2-40B4-BE49-F238E27FC236}">
                    <a16:creationId xmlns:a16="http://schemas.microsoft.com/office/drawing/2014/main" id="{9D030716-2125-7AF7-AF66-4360A2E7E328}"/>
                  </a:ext>
                </a:extLst>
              </p:cNvPr>
              <p:cNvSpPr txBox="1">
                <a:spLocks noRot="1" noChangeAspect="1" noMove="1" noResize="1" noEditPoints="1" noAdjustHandles="1" noChangeArrowheads="1" noChangeShapeType="1" noTextEdit="1"/>
              </p:cNvSpPr>
              <p:nvPr/>
            </p:nvSpPr>
            <p:spPr>
              <a:xfrm>
                <a:off x="2311434" y="3006750"/>
                <a:ext cx="826771" cy="199438"/>
              </a:xfrm>
              <a:prstGeom prst="rect">
                <a:avLst/>
              </a:prstGeom>
              <a:blipFill>
                <a:blip r:embed="rId4"/>
                <a:stretch>
                  <a:fillRect/>
                </a:stretch>
              </a:blipFill>
              <a:ln>
                <a:noFill/>
              </a:ln>
            </p:spPr>
            <p:txBody>
              <a:bodyPr/>
              <a:lstStyle/>
              <a:p>
                <a:r>
                  <a:rPr lang="en-PH">
                    <a:noFill/>
                  </a:rPr>
                  <a:t> </a:t>
                </a:r>
              </a:p>
            </p:txBody>
          </p:sp>
        </mc:Fallback>
      </mc:AlternateContent>
      <p:cxnSp>
        <p:nvCxnSpPr>
          <p:cNvPr id="100" name="Straight Connector 99">
            <a:extLst>
              <a:ext uri="{FF2B5EF4-FFF2-40B4-BE49-F238E27FC236}">
                <a16:creationId xmlns:a16="http://schemas.microsoft.com/office/drawing/2014/main" id="{97E43E34-F7CE-E0D3-A841-26F5A5E5E1FB}"/>
              </a:ext>
            </a:extLst>
          </p:cNvPr>
          <p:cNvCxnSpPr>
            <a:cxnSpLocks/>
          </p:cNvCxnSpPr>
          <p:nvPr/>
        </p:nvCxnSpPr>
        <p:spPr>
          <a:xfrm flipH="1">
            <a:off x="1219380" y="3094039"/>
            <a:ext cx="1178842" cy="0"/>
          </a:xfrm>
          <a:prstGeom prst="line">
            <a:avLst/>
          </a:prstGeom>
          <a:ln>
            <a:solidFill>
              <a:schemeClr val="tx1"/>
            </a:solidFill>
            <a:prstDash val="solid"/>
          </a:ln>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B8BD3290-38CA-2177-C303-73A6C1C7A924}"/>
              </a:ext>
            </a:extLst>
          </p:cNvPr>
          <p:cNvCxnSpPr>
            <a:cxnSpLocks/>
          </p:cNvCxnSpPr>
          <p:nvPr/>
        </p:nvCxnSpPr>
        <p:spPr>
          <a:xfrm>
            <a:off x="2397707" y="2844100"/>
            <a:ext cx="0" cy="78635"/>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B5595102-14FB-F085-DFC9-86FB13335DBA}"/>
              </a:ext>
            </a:extLst>
          </p:cNvPr>
          <p:cNvCxnSpPr>
            <a:cxnSpLocks/>
          </p:cNvCxnSpPr>
          <p:nvPr/>
        </p:nvCxnSpPr>
        <p:spPr>
          <a:xfrm>
            <a:off x="2397708" y="2883416"/>
            <a:ext cx="63025" cy="0"/>
          </a:xfrm>
          <a:prstGeom prst="line">
            <a:avLst/>
          </a:prstGeom>
          <a:ln>
            <a:solidFill>
              <a:srgbClr val="00B0F0"/>
            </a:solidFill>
            <a:prstDash val="solid"/>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D29F7F18-4BFA-DBE0-CF97-1870B744683A}"/>
              </a:ext>
            </a:extLst>
          </p:cNvPr>
          <p:cNvCxnSpPr>
            <a:cxnSpLocks/>
            <a:endCxn id="60" idx="2"/>
          </p:cNvCxnSpPr>
          <p:nvPr/>
        </p:nvCxnSpPr>
        <p:spPr>
          <a:xfrm flipV="1">
            <a:off x="1219380" y="2589396"/>
            <a:ext cx="1" cy="504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1" name="Rectangle 120">
            <a:extLst>
              <a:ext uri="{FF2B5EF4-FFF2-40B4-BE49-F238E27FC236}">
                <a16:creationId xmlns:a16="http://schemas.microsoft.com/office/drawing/2014/main" id="{79CADA0C-751D-AA0A-02CA-16381DE8BE3E}"/>
              </a:ext>
            </a:extLst>
          </p:cNvPr>
          <p:cNvSpPr/>
          <p:nvPr/>
        </p:nvSpPr>
        <p:spPr>
          <a:xfrm>
            <a:off x="4433752"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122" name="Group 121">
            <a:extLst>
              <a:ext uri="{FF2B5EF4-FFF2-40B4-BE49-F238E27FC236}">
                <a16:creationId xmlns:a16="http://schemas.microsoft.com/office/drawing/2014/main" id="{B54B448A-06A9-8FFF-CF81-B41D7D423037}"/>
              </a:ext>
            </a:extLst>
          </p:cNvPr>
          <p:cNvGrpSpPr/>
          <p:nvPr/>
        </p:nvGrpSpPr>
        <p:grpSpPr>
          <a:xfrm>
            <a:off x="4549832" y="779140"/>
            <a:ext cx="1498893" cy="445687"/>
            <a:chOff x="171087" y="879907"/>
            <a:chExt cx="1761854" cy="523875"/>
          </a:xfrm>
        </p:grpSpPr>
        <p:sp>
          <p:nvSpPr>
            <p:cNvPr id="123" name="Flowchart: Terminator 122">
              <a:extLst>
                <a:ext uri="{FF2B5EF4-FFF2-40B4-BE49-F238E27FC236}">
                  <a16:creationId xmlns:a16="http://schemas.microsoft.com/office/drawing/2014/main" id="{ED5918B9-BBCB-4244-4A67-4FDD7F1CCA7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Oval 123">
              <a:extLst>
                <a:ext uri="{FF2B5EF4-FFF2-40B4-BE49-F238E27FC236}">
                  <a16:creationId xmlns:a16="http://schemas.microsoft.com/office/drawing/2014/main" id="{15443392-0015-1043-96F7-7D7AF14CBF5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5" name="Oval 124">
              <a:extLst>
                <a:ext uri="{FF2B5EF4-FFF2-40B4-BE49-F238E27FC236}">
                  <a16:creationId xmlns:a16="http://schemas.microsoft.com/office/drawing/2014/main" id="{AA6C5EA6-6338-C0A1-6581-AF81EE5090A0}"/>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6" name="Oval 125">
              <a:extLst>
                <a:ext uri="{FF2B5EF4-FFF2-40B4-BE49-F238E27FC236}">
                  <a16:creationId xmlns:a16="http://schemas.microsoft.com/office/drawing/2014/main" id="{31FF6F12-E58B-D3B6-E175-ECCBEB881B47}"/>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29" name="Group 128">
            <a:extLst>
              <a:ext uri="{FF2B5EF4-FFF2-40B4-BE49-F238E27FC236}">
                <a16:creationId xmlns:a16="http://schemas.microsoft.com/office/drawing/2014/main" id="{999885BF-C71D-13DA-1C42-E6DD1A829896}"/>
              </a:ext>
            </a:extLst>
          </p:cNvPr>
          <p:cNvGrpSpPr/>
          <p:nvPr/>
        </p:nvGrpSpPr>
        <p:grpSpPr>
          <a:xfrm>
            <a:off x="4554453" y="280560"/>
            <a:ext cx="450595" cy="450595"/>
            <a:chOff x="8821815" y="1282491"/>
            <a:chExt cx="879734" cy="879734"/>
          </a:xfrm>
        </p:grpSpPr>
        <p:sp>
          <p:nvSpPr>
            <p:cNvPr id="127" name="Oval 126">
              <a:extLst>
                <a:ext uri="{FF2B5EF4-FFF2-40B4-BE49-F238E27FC236}">
                  <a16:creationId xmlns:a16="http://schemas.microsoft.com/office/drawing/2014/main" id="{948105ED-84D0-9E50-BA26-E8A4E6F2DA6E}"/>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28" name="Oval 127">
              <a:extLst>
                <a:ext uri="{FF2B5EF4-FFF2-40B4-BE49-F238E27FC236}">
                  <a16:creationId xmlns:a16="http://schemas.microsoft.com/office/drawing/2014/main" id="{13223E86-CD7E-EEB5-5390-2DB802362AF3}"/>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30" name="Straight Connector 129">
            <a:extLst>
              <a:ext uri="{FF2B5EF4-FFF2-40B4-BE49-F238E27FC236}">
                <a16:creationId xmlns:a16="http://schemas.microsoft.com/office/drawing/2014/main" id="{1931AE5D-EFF9-5FB0-982A-6B2B3BECF739}"/>
              </a:ext>
            </a:extLst>
          </p:cNvPr>
          <p:cNvCxnSpPr>
            <a:cxnSpLocks/>
          </p:cNvCxnSpPr>
          <p:nvPr/>
        </p:nvCxnSpPr>
        <p:spPr>
          <a:xfrm flipV="1">
            <a:off x="4779751"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33" name="TextBox 132">
            <a:extLst>
              <a:ext uri="{FF2B5EF4-FFF2-40B4-BE49-F238E27FC236}">
                <a16:creationId xmlns:a16="http://schemas.microsoft.com/office/drawing/2014/main" id="{BB97387B-C445-2861-654E-0C650460ECD3}"/>
              </a:ext>
            </a:extLst>
          </p:cNvPr>
          <p:cNvSpPr txBox="1"/>
          <p:nvPr/>
        </p:nvSpPr>
        <p:spPr>
          <a:xfrm>
            <a:off x="5051573" y="378103"/>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134" name="TextBox 133">
            <a:extLst>
              <a:ext uri="{FF2B5EF4-FFF2-40B4-BE49-F238E27FC236}">
                <a16:creationId xmlns:a16="http://schemas.microsoft.com/office/drawing/2014/main" id="{5C4D87E9-F6CC-9E5C-591D-65FF91AC8E8A}"/>
              </a:ext>
            </a:extLst>
          </p:cNvPr>
          <p:cNvSpPr txBox="1"/>
          <p:nvPr/>
        </p:nvSpPr>
        <p:spPr>
          <a:xfrm>
            <a:off x="6063055" y="870970"/>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44" name="Rectangle 143">
            <a:extLst>
              <a:ext uri="{FF2B5EF4-FFF2-40B4-BE49-F238E27FC236}">
                <a16:creationId xmlns:a16="http://schemas.microsoft.com/office/drawing/2014/main" id="{4635A6D8-891C-07F5-AD3E-A7E14328C940}"/>
              </a:ext>
            </a:extLst>
          </p:cNvPr>
          <p:cNvSpPr/>
          <p:nvPr/>
        </p:nvSpPr>
        <p:spPr>
          <a:xfrm>
            <a:off x="5725821" y="359959"/>
            <a:ext cx="847644"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F951157-E349-5AF3-2F40-6852D2DA1BDB}"/>
                  </a:ext>
                </a:extLst>
              </p:cNvPr>
              <p:cNvSpPr txBox="1"/>
              <p:nvPr/>
            </p:nvSpPr>
            <p:spPr>
              <a:xfrm>
                <a:off x="5630806" y="1499289"/>
                <a:ext cx="1015780" cy="2803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𝑠𝑀𝑖𝑛</m:t>
                          </m:r>
                          <m:r>
                            <a:rPr lang="en-US" sz="656" i="1" dirty="0">
                              <a:solidFill>
                                <a:srgbClr val="00B0F0"/>
                              </a:solidFill>
                              <a:latin typeface="Cambria Math" panose="02040503050406030204" pitchFamily="18" charset="0"/>
                            </a:rPr>
                            <m:t> + </m:t>
                          </m:r>
                          <m:r>
                            <a:rPr lang="en-US" sz="656" i="1" dirty="0">
                              <a:solidFill>
                                <a:srgbClr val="00B0F0"/>
                              </a:solidFill>
                              <a:latin typeface="Cambria Math" panose="02040503050406030204" pitchFamily="18" charset="0"/>
                            </a:rPr>
                            <m:t>𝑠𝑀𝑎𝑥</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45" name="TextBox 144">
                <a:extLst>
                  <a:ext uri="{FF2B5EF4-FFF2-40B4-BE49-F238E27FC236}">
                    <a16:creationId xmlns:a16="http://schemas.microsoft.com/office/drawing/2014/main" id="{4F951157-E349-5AF3-2F40-6852D2DA1BDB}"/>
                  </a:ext>
                </a:extLst>
              </p:cNvPr>
              <p:cNvSpPr txBox="1">
                <a:spLocks noRot="1" noChangeAspect="1" noMove="1" noResize="1" noEditPoints="1" noAdjustHandles="1" noChangeArrowheads="1" noChangeShapeType="1" noTextEdit="1"/>
              </p:cNvSpPr>
              <p:nvPr/>
            </p:nvSpPr>
            <p:spPr>
              <a:xfrm>
                <a:off x="5630806" y="1499289"/>
                <a:ext cx="1015780" cy="280398"/>
              </a:xfrm>
              <a:prstGeom prst="rect">
                <a:avLst/>
              </a:prstGeom>
              <a:blipFill>
                <a:blip r:embed="rId5"/>
                <a:stretch>
                  <a:fillRect/>
                </a:stretch>
              </a:blipFill>
            </p:spPr>
            <p:txBody>
              <a:bodyPr/>
              <a:lstStyle/>
              <a:p>
                <a:r>
                  <a:rPr lang="en-PH">
                    <a:noFill/>
                  </a:rPr>
                  <a:t> </a:t>
                </a:r>
              </a:p>
            </p:txBody>
          </p:sp>
        </mc:Fallback>
      </mc:AlternateContent>
      <p:sp>
        <p:nvSpPr>
          <p:cNvPr id="146" name="Rectangle 145">
            <a:extLst>
              <a:ext uri="{FF2B5EF4-FFF2-40B4-BE49-F238E27FC236}">
                <a16:creationId xmlns:a16="http://schemas.microsoft.com/office/drawing/2014/main" id="{95EA4B41-6CA1-11F2-7CBA-FAE82A151672}"/>
              </a:ext>
            </a:extLst>
          </p:cNvPr>
          <p:cNvSpPr/>
          <p:nvPr/>
        </p:nvSpPr>
        <p:spPr>
          <a:xfrm>
            <a:off x="5635571" y="1426651"/>
            <a:ext cx="1002844" cy="383211"/>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47" name="Straight Connector 146">
            <a:extLst>
              <a:ext uri="{FF2B5EF4-FFF2-40B4-BE49-F238E27FC236}">
                <a16:creationId xmlns:a16="http://schemas.microsoft.com/office/drawing/2014/main" id="{ABF406A1-8FCC-7ED8-7028-D757183D42BE}"/>
              </a:ext>
            </a:extLst>
          </p:cNvPr>
          <p:cNvCxnSpPr>
            <a:cxnSpLocks/>
            <a:stCxn id="123" idx="0"/>
          </p:cNvCxnSpPr>
          <p:nvPr/>
        </p:nvCxnSpPr>
        <p:spPr>
          <a:xfrm flipH="1" flipV="1">
            <a:off x="5297939" y="77914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73AF1426-D5B6-478B-FF66-D296B3B04088}"/>
              </a:ext>
            </a:extLst>
          </p:cNvPr>
          <p:cNvCxnSpPr>
            <a:cxnSpLocks/>
          </p:cNvCxnSpPr>
          <p:nvPr/>
        </p:nvCxnSpPr>
        <p:spPr>
          <a:xfrm flipH="1" flipV="1">
            <a:off x="5816124" y="770401"/>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746E5D38-17F2-CAAE-5EA8-773DD63DC424}"/>
              </a:ext>
            </a:extLst>
          </p:cNvPr>
          <p:cNvSpPr txBox="1"/>
          <p:nvPr/>
        </p:nvSpPr>
        <p:spPr>
          <a:xfrm>
            <a:off x="5618191"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57" name="TextBox 156">
            <a:extLst>
              <a:ext uri="{FF2B5EF4-FFF2-40B4-BE49-F238E27FC236}">
                <a16:creationId xmlns:a16="http://schemas.microsoft.com/office/drawing/2014/main" id="{14EFE761-EB48-399A-7653-D614E3F5D4C7}"/>
              </a:ext>
            </a:extLst>
          </p:cNvPr>
          <p:cNvSpPr txBox="1"/>
          <p:nvPr/>
        </p:nvSpPr>
        <p:spPr>
          <a:xfrm>
            <a:off x="5092009"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59" name="TextBox 158">
            <a:extLst>
              <a:ext uri="{FF2B5EF4-FFF2-40B4-BE49-F238E27FC236}">
                <a16:creationId xmlns:a16="http://schemas.microsoft.com/office/drawing/2014/main" id="{65BA1369-9F1E-1D22-2E9A-9A41BD08D99B}"/>
              </a:ext>
            </a:extLst>
          </p:cNvPr>
          <p:cNvSpPr txBox="1"/>
          <p:nvPr/>
        </p:nvSpPr>
        <p:spPr>
          <a:xfrm>
            <a:off x="4606953" y="1231562"/>
            <a:ext cx="41479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60" name="TextBox 159">
            <a:extLst>
              <a:ext uri="{FF2B5EF4-FFF2-40B4-BE49-F238E27FC236}">
                <a16:creationId xmlns:a16="http://schemas.microsoft.com/office/drawing/2014/main" id="{95941F1D-1B12-FFAD-C996-75AB5BDB9705}"/>
              </a:ext>
            </a:extLst>
          </p:cNvPr>
          <p:cNvSpPr txBox="1"/>
          <p:nvPr/>
        </p:nvSpPr>
        <p:spPr>
          <a:xfrm>
            <a:off x="4482416" y="1436292"/>
            <a:ext cx="675017"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161" name="Straight Connector 160">
            <a:extLst>
              <a:ext uri="{FF2B5EF4-FFF2-40B4-BE49-F238E27FC236}">
                <a16:creationId xmlns:a16="http://schemas.microsoft.com/office/drawing/2014/main" id="{33BA07DB-B683-5E1B-6C4F-487C77675EED}"/>
              </a:ext>
            </a:extLst>
          </p:cNvPr>
          <p:cNvCxnSpPr>
            <a:cxnSpLocks/>
          </p:cNvCxnSpPr>
          <p:nvPr/>
        </p:nvCxnSpPr>
        <p:spPr>
          <a:xfrm flipV="1">
            <a:off x="5116041"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60AF8A9A-B726-4FA4-4EB2-4221388DB50E}"/>
                  </a:ext>
                </a:extLst>
              </p:cNvPr>
              <p:cNvSpPr txBox="1"/>
              <p:nvPr/>
            </p:nvSpPr>
            <p:spPr>
              <a:xfrm>
                <a:off x="5157435" y="1450926"/>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168" name="TextBox 167">
                <a:extLst>
                  <a:ext uri="{FF2B5EF4-FFF2-40B4-BE49-F238E27FC236}">
                    <a16:creationId xmlns:a16="http://schemas.microsoft.com/office/drawing/2014/main" id="{60AF8A9A-B726-4FA4-4EB2-4221388DB50E}"/>
                  </a:ext>
                </a:extLst>
              </p:cNvPr>
              <p:cNvSpPr txBox="1">
                <a:spLocks noRot="1" noChangeAspect="1" noMove="1" noResize="1" noEditPoints="1" noAdjustHandles="1" noChangeArrowheads="1" noChangeShapeType="1" noTextEdit="1"/>
              </p:cNvSpPr>
              <p:nvPr/>
            </p:nvSpPr>
            <p:spPr>
              <a:xfrm>
                <a:off x="5157435" y="1450926"/>
                <a:ext cx="387700" cy="199438"/>
              </a:xfrm>
              <a:prstGeom prst="rect">
                <a:avLst/>
              </a:prstGeom>
              <a:blipFill>
                <a:blip r:embed="rId6"/>
                <a:stretch>
                  <a:fillRect r="-1875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1D5D8053-5344-89FC-DFB1-BAC94F0F63E8}"/>
                  </a:ext>
                </a:extLst>
              </p:cNvPr>
              <p:cNvSpPr txBox="1"/>
              <p:nvPr/>
            </p:nvSpPr>
            <p:spPr>
              <a:xfrm>
                <a:off x="5172071"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69" name="TextBox 168">
                <a:extLst>
                  <a:ext uri="{FF2B5EF4-FFF2-40B4-BE49-F238E27FC236}">
                    <a16:creationId xmlns:a16="http://schemas.microsoft.com/office/drawing/2014/main" id="{1D5D8053-5344-89FC-DFB1-BAC94F0F63E8}"/>
                  </a:ext>
                </a:extLst>
              </p:cNvPr>
              <p:cNvSpPr txBox="1">
                <a:spLocks noRot="1" noChangeAspect="1" noMove="1" noResize="1" noEditPoints="1" noAdjustHandles="1" noChangeArrowheads="1" noChangeShapeType="1" noTextEdit="1"/>
              </p:cNvSpPr>
              <p:nvPr/>
            </p:nvSpPr>
            <p:spPr>
              <a:xfrm>
                <a:off x="5172071"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C652F744-B624-21EC-2D17-3F7C660DAB0A}"/>
                  </a:ext>
                </a:extLst>
              </p:cNvPr>
              <p:cNvSpPr txBox="1"/>
              <p:nvPr/>
            </p:nvSpPr>
            <p:spPr>
              <a:xfrm>
                <a:off x="5545135" y="1884692"/>
                <a:ext cx="1149740" cy="283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0" name="TextBox 169">
                <a:extLst>
                  <a:ext uri="{FF2B5EF4-FFF2-40B4-BE49-F238E27FC236}">
                    <a16:creationId xmlns:a16="http://schemas.microsoft.com/office/drawing/2014/main" id="{C652F744-B624-21EC-2D17-3F7C660DAB0A}"/>
                  </a:ext>
                </a:extLst>
              </p:cNvPr>
              <p:cNvSpPr txBox="1">
                <a:spLocks noRot="1" noChangeAspect="1" noMove="1" noResize="1" noEditPoints="1" noAdjustHandles="1" noChangeArrowheads="1" noChangeShapeType="1" noTextEdit="1"/>
              </p:cNvSpPr>
              <p:nvPr/>
            </p:nvSpPr>
            <p:spPr>
              <a:xfrm>
                <a:off x="5545135" y="1884692"/>
                <a:ext cx="1149740" cy="283732"/>
              </a:xfrm>
              <a:prstGeom prst="rect">
                <a:avLst/>
              </a:prstGeom>
              <a:blipFill>
                <a:blip r:embed="rId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245D7699-3036-EF59-8C76-F244A4537996}"/>
                  </a:ext>
                </a:extLst>
              </p:cNvPr>
              <p:cNvSpPr txBox="1"/>
              <p:nvPr/>
            </p:nvSpPr>
            <p:spPr>
              <a:xfrm>
                <a:off x="4482416"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3" name="TextBox 172">
                <a:extLst>
                  <a:ext uri="{FF2B5EF4-FFF2-40B4-BE49-F238E27FC236}">
                    <a16:creationId xmlns:a16="http://schemas.microsoft.com/office/drawing/2014/main" id="{245D7699-3036-EF59-8C76-F244A4537996}"/>
                  </a:ext>
                </a:extLst>
              </p:cNvPr>
              <p:cNvSpPr txBox="1">
                <a:spLocks noRot="1" noChangeAspect="1" noMove="1" noResize="1" noEditPoints="1" noAdjustHandles="1" noChangeArrowheads="1" noChangeShapeType="1" noTextEdit="1"/>
              </p:cNvSpPr>
              <p:nvPr/>
            </p:nvSpPr>
            <p:spPr>
              <a:xfrm>
                <a:off x="4482416"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56700F8B-38A3-FB24-F166-8AD824C17D33}"/>
                  </a:ext>
                </a:extLst>
              </p:cNvPr>
              <p:cNvSpPr txBox="1"/>
              <p:nvPr/>
            </p:nvSpPr>
            <p:spPr>
              <a:xfrm>
                <a:off x="4482416"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174" name="TextBox 173">
                <a:extLst>
                  <a:ext uri="{FF2B5EF4-FFF2-40B4-BE49-F238E27FC236}">
                    <a16:creationId xmlns:a16="http://schemas.microsoft.com/office/drawing/2014/main" id="{56700F8B-38A3-FB24-F166-8AD824C17D33}"/>
                  </a:ext>
                </a:extLst>
              </p:cNvPr>
              <p:cNvSpPr txBox="1">
                <a:spLocks noRot="1" noChangeAspect="1" noMove="1" noResize="1" noEditPoints="1" noAdjustHandles="1" noChangeArrowheads="1" noChangeShapeType="1" noTextEdit="1"/>
              </p:cNvSpPr>
              <p:nvPr/>
            </p:nvSpPr>
            <p:spPr>
              <a:xfrm>
                <a:off x="4482416"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DEDF73FA-E310-902F-840B-4A1C4452082C}"/>
                  </a:ext>
                </a:extLst>
              </p:cNvPr>
              <p:cNvSpPr txBox="1"/>
              <p:nvPr/>
            </p:nvSpPr>
            <p:spPr>
              <a:xfrm>
                <a:off x="5589025" y="2118084"/>
                <a:ext cx="1098037" cy="2922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−0.561</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175" name="TextBox 174">
                <a:extLst>
                  <a:ext uri="{FF2B5EF4-FFF2-40B4-BE49-F238E27FC236}">
                    <a16:creationId xmlns:a16="http://schemas.microsoft.com/office/drawing/2014/main" id="{DEDF73FA-E310-902F-840B-4A1C4452082C}"/>
                  </a:ext>
                </a:extLst>
              </p:cNvPr>
              <p:cNvSpPr txBox="1">
                <a:spLocks noRot="1" noChangeAspect="1" noMove="1" noResize="1" noEditPoints="1" noAdjustHandles="1" noChangeArrowheads="1" noChangeShapeType="1" noTextEdit="1"/>
              </p:cNvSpPr>
              <p:nvPr/>
            </p:nvSpPr>
            <p:spPr>
              <a:xfrm>
                <a:off x="5589025" y="2118084"/>
                <a:ext cx="1098037" cy="292209"/>
              </a:xfrm>
              <a:prstGeom prst="rect">
                <a:avLst/>
              </a:prstGeom>
              <a:blipFill>
                <a:blip r:embed="rId11"/>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C5AF8539-ACE4-0ABB-D005-15A020F148BA}"/>
                  </a:ext>
                </a:extLst>
              </p:cNvPr>
              <p:cNvSpPr txBox="1"/>
              <p:nvPr/>
            </p:nvSpPr>
            <p:spPr>
              <a:xfrm>
                <a:off x="5559771" y="241674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176" name="TextBox 175">
                <a:extLst>
                  <a:ext uri="{FF2B5EF4-FFF2-40B4-BE49-F238E27FC236}">
                    <a16:creationId xmlns:a16="http://schemas.microsoft.com/office/drawing/2014/main" id="{C5AF8539-ACE4-0ABB-D005-15A020F148BA}"/>
                  </a:ext>
                </a:extLst>
              </p:cNvPr>
              <p:cNvSpPr txBox="1">
                <a:spLocks noRot="1" noChangeAspect="1" noMove="1" noResize="1" noEditPoints="1" noAdjustHandles="1" noChangeArrowheads="1" noChangeShapeType="1" noTextEdit="1"/>
              </p:cNvSpPr>
              <p:nvPr/>
            </p:nvSpPr>
            <p:spPr>
              <a:xfrm>
                <a:off x="5559771" y="2416749"/>
                <a:ext cx="1126887" cy="199438"/>
              </a:xfrm>
              <a:prstGeom prst="rect">
                <a:avLst/>
              </a:prstGeom>
              <a:blipFill>
                <a:blip r:embed="rId12"/>
                <a:stretch>
                  <a:fillRect/>
                </a:stretch>
              </a:blipFill>
            </p:spPr>
            <p:txBody>
              <a:bodyPr/>
              <a:lstStyle/>
              <a:p>
                <a:r>
                  <a:rPr lang="en-PH">
                    <a:noFill/>
                  </a:rPr>
                  <a:t> </a:t>
                </a:r>
              </a:p>
            </p:txBody>
          </p:sp>
        </mc:Fallback>
      </mc:AlternateContent>
      <p:sp>
        <p:nvSpPr>
          <p:cNvPr id="177" name="Rectangle 176">
            <a:extLst>
              <a:ext uri="{FF2B5EF4-FFF2-40B4-BE49-F238E27FC236}">
                <a16:creationId xmlns:a16="http://schemas.microsoft.com/office/drawing/2014/main" id="{EBCE33E6-8B64-EC3F-EB2F-44D0D3D85E4F}"/>
              </a:ext>
            </a:extLst>
          </p:cNvPr>
          <p:cNvSpPr/>
          <p:nvPr/>
        </p:nvSpPr>
        <p:spPr>
          <a:xfrm>
            <a:off x="5631462" y="2403895"/>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8" name="Rectangle 177">
            <a:extLst>
              <a:ext uri="{FF2B5EF4-FFF2-40B4-BE49-F238E27FC236}">
                <a16:creationId xmlns:a16="http://schemas.microsoft.com/office/drawing/2014/main" id="{8B1663FF-ECFD-394D-0B1B-5C346AC48ED5}"/>
              </a:ext>
            </a:extLst>
          </p:cNvPr>
          <p:cNvSpPr/>
          <p:nvPr/>
        </p:nvSpPr>
        <p:spPr>
          <a:xfrm>
            <a:off x="4482416"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4" name="Rectangle 183">
            <a:extLst>
              <a:ext uri="{FF2B5EF4-FFF2-40B4-BE49-F238E27FC236}">
                <a16:creationId xmlns:a16="http://schemas.microsoft.com/office/drawing/2014/main" id="{FC582A53-679E-9EBF-454C-675539AFA8B7}"/>
              </a:ext>
            </a:extLst>
          </p:cNvPr>
          <p:cNvSpPr/>
          <p:nvPr/>
        </p:nvSpPr>
        <p:spPr>
          <a:xfrm>
            <a:off x="4535744"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95" name="Rectangle 194">
            <a:extLst>
              <a:ext uri="{FF2B5EF4-FFF2-40B4-BE49-F238E27FC236}">
                <a16:creationId xmlns:a16="http://schemas.microsoft.com/office/drawing/2014/main" id="{AE12CDAB-5476-DDE8-99DC-6EB0A1B7B8F3}"/>
              </a:ext>
            </a:extLst>
          </p:cNvPr>
          <p:cNvSpPr/>
          <p:nvPr/>
        </p:nvSpPr>
        <p:spPr>
          <a:xfrm>
            <a:off x="4531841"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99" name="TextBox 198">
            <a:extLst>
              <a:ext uri="{FF2B5EF4-FFF2-40B4-BE49-F238E27FC236}">
                <a16:creationId xmlns:a16="http://schemas.microsoft.com/office/drawing/2014/main" id="{6525F03C-71A0-6A19-0331-CBFE1C24F8B9}"/>
              </a:ext>
            </a:extLst>
          </p:cNvPr>
          <p:cNvSpPr txBox="1"/>
          <p:nvPr/>
        </p:nvSpPr>
        <p:spPr>
          <a:xfrm>
            <a:off x="5458294" y="3162575"/>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03" name="Group 202">
            <a:extLst>
              <a:ext uri="{FF2B5EF4-FFF2-40B4-BE49-F238E27FC236}">
                <a16:creationId xmlns:a16="http://schemas.microsoft.com/office/drawing/2014/main" id="{BE385F17-6828-1333-46F4-F117850AD7A7}"/>
              </a:ext>
            </a:extLst>
          </p:cNvPr>
          <p:cNvGrpSpPr/>
          <p:nvPr/>
        </p:nvGrpSpPr>
        <p:grpSpPr>
          <a:xfrm>
            <a:off x="4621350" y="3092573"/>
            <a:ext cx="762415" cy="479119"/>
            <a:chOff x="8813715" y="5785401"/>
            <a:chExt cx="1739462" cy="1093117"/>
          </a:xfrm>
        </p:grpSpPr>
        <p:grpSp>
          <p:nvGrpSpPr>
            <p:cNvPr id="179" name="Group 178">
              <a:extLst>
                <a:ext uri="{FF2B5EF4-FFF2-40B4-BE49-F238E27FC236}">
                  <a16:creationId xmlns:a16="http://schemas.microsoft.com/office/drawing/2014/main" id="{698D5CAC-DA49-574D-BD04-51CC9A7FF088}"/>
                </a:ext>
              </a:extLst>
            </p:cNvPr>
            <p:cNvGrpSpPr/>
            <p:nvPr/>
          </p:nvGrpSpPr>
          <p:grpSpPr>
            <a:xfrm>
              <a:off x="8813715" y="6361301"/>
              <a:ext cx="1739462" cy="517217"/>
              <a:chOff x="171087" y="879907"/>
              <a:chExt cx="1761854" cy="523875"/>
            </a:xfrm>
          </p:grpSpPr>
          <p:sp>
            <p:nvSpPr>
              <p:cNvPr id="180" name="Flowchart: Terminator 179">
                <a:extLst>
                  <a:ext uri="{FF2B5EF4-FFF2-40B4-BE49-F238E27FC236}">
                    <a16:creationId xmlns:a16="http://schemas.microsoft.com/office/drawing/2014/main" id="{47107C0D-793A-EA78-E686-D22B90402D20}"/>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1" name="Oval 180">
                <a:extLst>
                  <a:ext uri="{FF2B5EF4-FFF2-40B4-BE49-F238E27FC236}">
                    <a16:creationId xmlns:a16="http://schemas.microsoft.com/office/drawing/2014/main" id="{9C39EE89-A041-F95B-D71C-5D4E45B3107A}"/>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2" name="Oval 181">
                <a:extLst>
                  <a:ext uri="{FF2B5EF4-FFF2-40B4-BE49-F238E27FC236}">
                    <a16:creationId xmlns:a16="http://schemas.microsoft.com/office/drawing/2014/main" id="{A05EB8E0-EC5A-C3B8-239F-0B6FEECAFE0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3" name="Oval 182">
                <a:extLst>
                  <a:ext uri="{FF2B5EF4-FFF2-40B4-BE49-F238E27FC236}">
                    <a16:creationId xmlns:a16="http://schemas.microsoft.com/office/drawing/2014/main" id="{31F53142-4AB4-D0B9-948E-B20882BDC9C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92" name="Group 191">
              <a:extLst>
                <a:ext uri="{FF2B5EF4-FFF2-40B4-BE49-F238E27FC236}">
                  <a16:creationId xmlns:a16="http://schemas.microsoft.com/office/drawing/2014/main" id="{7A9A1557-B689-548B-F287-49D226CA7EB2}"/>
                </a:ext>
              </a:extLst>
            </p:cNvPr>
            <p:cNvGrpSpPr/>
            <p:nvPr/>
          </p:nvGrpSpPr>
          <p:grpSpPr>
            <a:xfrm>
              <a:off x="9416574" y="5785401"/>
              <a:ext cx="533744" cy="533744"/>
              <a:chOff x="8821815" y="1282491"/>
              <a:chExt cx="879734" cy="879734"/>
            </a:xfrm>
          </p:grpSpPr>
          <p:sp>
            <p:nvSpPr>
              <p:cNvPr id="193" name="Oval 192">
                <a:extLst>
                  <a:ext uri="{FF2B5EF4-FFF2-40B4-BE49-F238E27FC236}">
                    <a16:creationId xmlns:a16="http://schemas.microsoft.com/office/drawing/2014/main" id="{A90FC522-1039-1C03-B548-B635C40DFEAB}"/>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194" name="Oval 193">
                <a:extLst>
                  <a:ext uri="{FF2B5EF4-FFF2-40B4-BE49-F238E27FC236}">
                    <a16:creationId xmlns:a16="http://schemas.microsoft.com/office/drawing/2014/main" id="{B2553819-E0BA-37B8-7901-B8FF21CFA890}"/>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196" name="Straight Connector 195">
              <a:extLst>
                <a:ext uri="{FF2B5EF4-FFF2-40B4-BE49-F238E27FC236}">
                  <a16:creationId xmlns:a16="http://schemas.microsoft.com/office/drawing/2014/main" id="{F6E585A9-B467-E63D-B09D-F25741796B49}"/>
                </a:ext>
              </a:extLst>
            </p:cNvPr>
            <p:cNvCxnSpPr>
              <a:cxnSpLocks/>
              <a:stCxn id="180" idx="0"/>
              <a:endCxn id="194" idx="4"/>
            </p:cNvCxnSpPr>
            <p:nvPr/>
          </p:nvCxnSpPr>
          <p:spPr>
            <a:xfrm flipV="1">
              <a:off x="9683446" y="5785401"/>
              <a:ext cx="0" cy="10931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83D7562D-5BF2-B36E-3F9E-543E973C1538}"/>
                </a:ext>
              </a:extLst>
            </p:cNvPr>
            <p:cNvCxnSpPr>
              <a:cxnSpLocks/>
            </p:cNvCxnSpPr>
            <p:nvPr/>
          </p:nvCxnSpPr>
          <p:spPr>
            <a:xfrm flipV="1">
              <a:off x="9076750" y="5800077"/>
              <a:ext cx="0" cy="107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grpSp>
      <p:sp>
        <p:nvSpPr>
          <p:cNvPr id="202" name="Rectangle 201">
            <a:extLst>
              <a:ext uri="{FF2B5EF4-FFF2-40B4-BE49-F238E27FC236}">
                <a16:creationId xmlns:a16="http://schemas.microsoft.com/office/drawing/2014/main" id="{DCEEEE02-249A-4E8B-6F76-F91BF2ABD4AE}"/>
              </a:ext>
            </a:extLst>
          </p:cNvPr>
          <p:cNvSpPr/>
          <p:nvPr/>
        </p:nvSpPr>
        <p:spPr>
          <a:xfrm>
            <a:off x="4537550"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05" name="Group 204">
            <a:extLst>
              <a:ext uri="{FF2B5EF4-FFF2-40B4-BE49-F238E27FC236}">
                <a16:creationId xmlns:a16="http://schemas.microsoft.com/office/drawing/2014/main" id="{779A85CD-B8E5-CEEC-C3D2-406C62619FE3}"/>
              </a:ext>
            </a:extLst>
          </p:cNvPr>
          <p:cNvGrpSpPr/>
          <p:nvPr/>
        </p:nvGrpSpPr>
        <p:grpSpPr>
          <a:xfrm>
            <a:off x="4621350" y="3997418"/>
            <a:ext cx="762415" cy="226699"/>
            <a:chOff x="171087" y="879907"/>
            <a:chExt cx="1761854" cy="523875"/>
          </a:xfrm>
        </p:grpSpPr>
        <p:sp>
          <p:nvSpPr>
            <p:cNvPr id="211" name="Flowchart: Terminator 210">
              <a:extLst>
                <a:ext uri="{FF2B5EF4-FFF2-40B4-BE49-F238E27FC236}">
                  <a16:creationId xmlns:a16="http://schemas.microsoft.com/office/drawing/2014/main" id="{457B6E17-D730-8531-61B4-47C43C5D900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2" name="Oval 211">
              <a:extLst>
                <a:ext uri="{FF2B5EF4-FFF2-40B4-BE49-F238E27FC236}">
                  <a16:creationId xmlns:a16="http://schemas.microsoft.com/office/drawing/2014/main" id="{1F81EEB3-B596-2FF0-DF5F-31FE48581C9B}"/>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3" name="Oval 212">
              <a:extLst>
                <a:ext uri="{FF2B5EF4-FFF2-40B4-BE49-F238E27FC236}">
                  <a16:creationId xmlns:a16="http://schemas.microsoft.com/office/drawing/2014/main" id="{59C76B88-6DEE-939D-DEC2-95E178B65B9E}"/>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4" name="Oval 213">
              <a:extLst>
                <a:ext uri="{FF2B5EF4-FFF2-40B4-BE49-F238E27FC236}">
                  <a16:creationId xmlns:a16="http://schemas.microsoft.com/office/drawing/2014/main" id="{F7601D38-45A0-2CAF-25B2-9E6BA89CF1A6}"/>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06" name="Group 205">
            <a:extLst>
              <a:ext uri="{FF2B5EF4-FFF2-40B4-BE49-F238E27FC236}">
                <a16:creationId xmlns:a16="http://schemas.microsoft.com/office/drawing/2014/main" id="{A761E2CA-8650-0FA4-4C3C-35384CD78A64}"/>
              </a:ext>
            </a:extLst>
          </p:cNvPr>
          <p:cNvGrpSpPr/>
          <p:nvPr/>
        </p:nvGrpSpPr>
        <p:grpSpPr>
          <a:xfrm>
            <a:off x="4615592" y="3744270"/>
            <a:ext cx="233942" cy="233943"/>
            <a:chOff x="8821815" y="1282491"/>
            <a:chExt cx="879734" cy="879734"/>
          </a:xfrm>
        </p:grpSpPr>
        <p:sp>
          <p:nvSpPr>
            <p:cNvPr id="209" name="Oval 208">
              <a:extLst>
                <a:ext uri="{FF2B5EF4-FFF2-40B4-BE49-F238E27FC236}">
                  <a16:creationId xmlns:a16="http://schemas.microsoft.com/office/drawing/2014/main" id="{1003E595-6E92-C925-15E1-969A1390B3ED}"/>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10" name="Oval 209">
              <a:extLst>
                <a:ext uri="{FF2B5EF4-FFF2-40B4-BE49-F238E27FC236}">
                  <a16:creationId xmlns:a16="http://schemas.microsoft.com/office/drawing/2014/main" id="{0C8C5471-AD7C-762C-56FE-0CA306C7F9BA}"/>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07" name="Straight Connector 206">
            <a:extLst>
              <a:ext uri="{FF2B5EF4-FFF2-40B4-BE49-F238E27FC236}">
                <a16:creationId xmlns:a16="http://schemas.microsoft.com/office/drawing/2014/main" id="{BC9D0CE8-E221-F817-5237-76122DAFF06F}"/>
              </a:ext>
            </a:extLst>
          </p:cNvPr>
          <p:cNvCxnSpPr>
            <a:cxnSpLocks/>
            <a:stCxn id="211" idx="0"/>
          </p:cNvCxnSpPr>
          <p:nvPr/>
        </p:nvCxnSpPr>
        <p:spPr>
          <a:xfrm flipV="1">
            <a:off x="5002557" y="3732906"/>
            <a:ext cx="0" cy="491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61639B02-F948-C120-06F6-EF443210784B}"/>
              </a:ext>
            </a:extLst>
          </p:cNvPr>
          <p:cNvCxnSpPr>
            <a:cxnSpLocks/>
          </p:cNvCxnSpPr>
          <p:nvPr/>
        </p:nvCxnSpPr>
        <p:spPr>
          <a:xfrm flipV="1">
            <a:off x="4736639" y="3751431"/>
            <a:ext cx="0" cy="47268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DA67A2CF-B3D9-76C4-9706-15CF7DF948F5}"/>
              </a:ext>
            </a:extLst>
          </p:cNvPr>
          <p:cNvSpPr txBox="1"/>
          <p:nvPr/>
        </p:nvSpPr>
        <p:spPr>
          <a:xfrm>
            <a:off x="5468197"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217" name="Rectangle 216">
            <a:extLst>
              <a:ext uri="{FF2B5EF4-FFF2-40B4-BE49-F238E27FC236}">
                <a16:creationId xmlns:a16="http://schemas.microsoft.com/office/drawing/2014/main" id="{BCDB9F0F-501B-867E-3BEE-1DB209C16FDE}"/>
              </a:ext>
            </a:extLst>
          </p:cNvPr>
          <p:cNvSpPr/>
          <p:nvPr/>
        </p:nvSpPr>
        <p:spPr>
          <a:xfrm>
            <a:off x="6834110" y="209678"/>
            <a:ext cx="2251192" cy="41482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18" name="Group 217">
            <a:extLst>
              <a:ext uri="{FF2B5EF4-FFF2-40B4-BE49-F238E27FC236}">
                <a16:creationId xmlns:a16="http://schemas.microsoft.com/office/drawing/2014/main" id="{4107CBAD-88DC-4048-1A30-72BA2BF78B15}"/>
              </a:ext>
            </a:extLst>
          </p:cNvPr>
          <p:cNvGrpSpPr/>
          <p:nvPr/>
        </p:nvGrpSpPr>
        <p:grpSpPr>
          <a:xfrm>
            <a:off x="6950190" y="779140"/>
            <a:ext cx="1498893" cy="445687"/>
            <a:chOff x="171087" y="879907"/>
            <a:chExt cx="1761854" cy="523875"/>
          </a:xfrm>
        </p:grpSpPr>
        <p:sp>
          <p:nvSpPr>
            <p:cNvPr id="219" name="Flowchart: Terminator 218">
              <a:extLst>
                <a:ext uri="{FF2B5EF4-FFF2-40B4-BE49-F238E27FC236}">
                  <a16:creationId xmlns:a16="http://schemas.microsoft.com/office/drawing/2014/main" id="{65EE4E7F-E3BD-08EB-44B0-4061276EA85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FAF0ADB7-067C-4A2C-CA00-EED23F0192E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85C1D956-5256-662E-6A68-E44902267173}"/>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2" name="Oval 221">
              <a:extLst>
                <a:ext uri="{FF2B5EF4-FFF2-40B4-BE49-F238E27FC236}">
                  <a16:creationId xmlns:a16="http://schemas.microsoft.com/office/drawing/2014/main" id="{3D11FED3-8D61-3D2B-A3B2-C065B3E542B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226" name="Straight Connector 225">
            <a:extLst>
              <a:ext uri="{FF2B5EF4-FFF2-40B4-BE49-F238E27FC236}">
                <a16:creationId xmlns:a16="http://schemas.microsoft.com/office/drawing/2014/main" id="{26EFA5AF-608B-8CD7-5F55-27560510C97F}"/>
              </a:ext>
            </a:extLst>
          </p:cNvPr>
          <p:cNvCxnSpPr>
            <a:cxnSpLocks/>
          </p:cNvCxnSpPr>
          <p:nvPr/>
        </p:nvCxnSpPr>
        <p:spPr>
          <a:xfrm flipV="1">
            <a:off x="7180109" y="289007"/>
            <a:ext cx="0" cy="935818"/>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27" name="TextBox 226">
            <a:extLst>
              <a:ext uri="{FF2B5EF4-FFF2-40B4-BE49-F238E27FC236}">
                <a16:creationId xmlns:a16="http://schemas.microsoft.com/office/drawing/2014/main" id="{4210CDA5-0E05-E37A-AC0F-928384A8C229}"/>
              </a:ext>
            </a:extLst>
          </p:cNvPr>
          <p:cNvSpPr txBox="1"/>
          <p:nvPr/>
        </p:nvSpPr>
        <p:spPr>
          <a:xfrm>
            <a:off x="7984223" y="382756"/>
            <a:ext cx="598949" cy="303590"/>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228" name="TextBox 227">
            <a:extLst>
              <a:ext uri="{FF2B5EF4-FFF2-40B4-BE49-F238E27FC236}">
                <a16:creationId xmlns:a16="http://schemas.microsoft.com/office/drawing/2014/main" id="{953BA578-1728-CA25-29DA-8046E544C1A5}"/>
              </a:ext>
            </a:extLst>
          </p:cNvPr>
          <p:cNvSpPr txBox="1"/>
          <p:nvPr/>
        </p:nvSpPr>
        <p:spPr>
          <a:xfrm>
            <a:off x="8449083" y="870969"/>
            <a:ext cx="599590" cy="40774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cxnSp>
        <p:nvCxnSpPr>
          <p:cNvPr id="232" name="Straight Connector 231">
            <a:extLst>
              <a:ext uri="{FF2B5EF4-FFF2-40B4-BE49-F238E27FC236}">
                <a16:creationId xmlns:a16="http://schemas.microsoft.com/office/drawing/2014/main" id="{3B66E5AD-9F5D-B664-5E65-9E2EC14CF4EC}"/>
              </a:ext>
            </a:extLst>
          </p:cNvPr>
          <p:cNvCxnSpPr>
            <a:cxnSpLocks/>
            <a:stCxn id="219" idx="0"/>
          </p:cNvCxnSpPr>
          <p:nvPr/>
        </p:nvCxnSpPr>
        <p:spPr>
          <a:xfrm flipV="1">
            <a:off x="7699635" y="280561"/>
            <a:ext cx="0" cy="94426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2BC8EC7E-320C-5242-D58D-FDCA31D6C6B6}"/>
              </a:ext>
            </a:extLst>
          </p:cNvPr>
          <p:cNvCxnSpPr>
            <a:cxnSpLocks/>
          </p:cNvCxnSpPr>
          <p:nvPr/>
        </p:nvCxnSpPr>
        <p:spPr>
          <a:xfrm flipH="1" flipV="1">
            <a:off x="8216481" y="770400"/>
            <a:ext cx="1340" cy="44568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34" name="TextBox 233">
            <a:extLst>
              <a:ext uri="{FF2B5EF4-FFF2-40B4-BE49-F238E27FC236}">
                <a16:creationId xmlns:a16="http://schemas.microsoft.com/office/drawing/2014/main" id="{ED00E6F9-7161-72D0-B7B0-EF9EEFEE00D1}"/>
              </a:ext>
            </a:extLst>
          </p:cNvPr>
          <p:cNvSpPr txBox="1"/>
          <p:nvPr/>
        </p:nvSpPr>
        <p:spPr>
          <a:xfrm>
            <a:off x="8018548" y="1231329"/>
            <a:ext cx="423781" cy="19943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5" name="TextBox 234">
            <a:extLst>
              <a:ext uri="{FF2B5EF4-FFF2-40B4-BE49-F238E27FC236}">
                <a16:creationId xmlns:a16="http://schemas.microsoft.com/office/drawing/2014/main" id="{1988A3E9-7153-A53E-C404-86E8B5027096}"/>
              </a:ext>
            </a:extLst>
          </p:cNvPr>
          <p:cNvSpPr txBox="1"/>
          <p:nvPr/>
        </p:nvSpPr>
        <p:spPr>
          <a:xfrm>
            <a:off x="7492367" y="1231329"/>
            <a:ext cx="423781" cy="199438"/>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36" name="TextBox 235">
            <a:extLst>
              <a:ext uri="{FF2B5EF4-FFF2-40B4-BE49-F238E27FC236}">
                <a16:creationId xmlns:a16="http://schemas.microsoft.com/office/drawing/2014/main" id="{F846BAEB-EC4A-5F5F-95E7-4CA060D13897}"/>
              </a:ext>
            </a:extLst>
          </p:cNvPr>
          <p:cNvSpPr txBox="1"/>
          <p:nvPr/>
        </p:nvSpPr>
        <p:spPr>
          <a:xfrm>
            <a:off x="6962015" y="1231562"/>
            <a:ext cx="425847"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237" name="TextBox 236">
            <a:extLst>
              <a:ext uri="{FF2B5EF4-FFF2-40B4-BE49-F238E27FC236}">
                <a16:creationId xmlns:a16="http://schemas.microsoft.com/office/drawing/2014/main" id="{4E79CE74-76FB-9BDF-66BF-D080E583F6E0}"/>
              </a:ext>
            </a:extLst>
          </p:cNvPr>
          <p:cNvSpPr txBox="1"/>
          <p:nvPr/>
        </p:nvSpPr>
        <p:spPr>
          <a:xfrm>
            <a:off x="6882773" y="1436292"/>
            <a:ext cx="68290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238" name="Straight Connector 237">
            <a:extLst>
              <a:ext uri="{FF2B5EF4-FFF2-40B4-BE49-F238E27FC236}">
                <a16:creationId xmlns:a16="http://schemas.microsoft.com/office/drawing/2014/main" id="{74FADEC6-BE2C-D2D3-58B3-036E21DD3751}"/>
              </a:ext>
            </a:extLst>
          </p:cNvPr>
          <p:cNvCxnSpPr>
            <a:cxnSpLocks/>
          </p:cNvCxnSpPr>
          <p:nvPr/>
        </p:nvCxnSpPr>
        <p:spPr>
          <a:xfrm flipV="1">
            <a:off x="7516399" y="1471328"/>
            <a:ext cx="0" cy="297401"/>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DDB9BD87-20B8-3F60-AEA1-0FFA0C2E1B2B}"/>
                  </a:ext>
                </a:extLst>
              </p:cNvPr>
              <p:cNvSpPr txBox="1"/>
              <p:nvPr/>
            </p:nvSpPr>
            <p:spPr>
              <a:xfrm>
                <a:off x="7557793" y="1450926"/>
                <a:ext cx="812650" cy="19943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239" name="TextBox 238">
                <a:extLst>
                  <a:ext uri="{FF2B5EF4-FFF2-40B4-BE49-F238E27FC236}">
                    <a16:creationId xmlns:a16="http://schemas.microsoft.com/office/drawing/2014/main" id="{DDB9BD87-20B8-3F60-AEA1-0FFA0C2E1B2B}"/>
                  </a:ext>
                </a:extLst>
              </p:cNvPr>
              <p:cNvSpPr txBox="1">
                <a:spLocks noRot="1" noChangeAspect="1" noMove="1" noResize="1" noEditPoints="1" noAdjustHandles="1" noChangeArrowheads="1" noChangeShapeType="1" noTextEdit="1"/>
              </p:cNvSpPr>
              <p:nvPr/>
            </p:nvSpPr>
            <p:spPr>
              <a:xfrm>
                <a:off x="7557793" y="1450926"/>
                <a:ext cx="812650" cy="199438"/>
              </a:xfrm>
              <a:prstGeom prst="rect">
                <a:avLst/>
              </a:prstGeom>
              <a:blipFill>
                <a:blip r:embed="rId13"/>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96518AFB-2989-3F1B-6FB7-11D03882EFB2}"/>
                  </a:ext>
                </a:extLst>
              </p:cNvPr>
              <p:cNvSpPr txBox="1"/>
              <p:nvPr/>
            </p:nvSpPr>
            <p:spPr>
              <a:xfrm>
                <a:off x="7572429"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240" name="TextBox 239">
                <a:extLst>
                  <a:ext uri="{FF2B5EF4-FFF2-40B4-BE49-F238E27FC236}">
                    <a16:creationId xmlns:a16="http://schemas.microsoft.com/office/drawing/2014/main" id="{96518AFB-2989-3F1B-6FB7-11D03882EFB2}"/>
                  </a:ext>
                </a:extLst>
              </p:cNvPr>
              <p:cNvSpPr txBox="1">
                <a:spLocks noRot="1" noChangeAspect="1" noMove="1" noResize="1" noEditPoints="1" noAdjustHandles="1" noChangeArrowheads="1" noChangeShapeType="1" noTextEdit="1"/>
              </p:cNvSpPr>
              <p:nvPr/>
            </p:nvSpPr>
            <p:spPr>
              <a:xfrm>
                <a:off x="7572429" y="1616331"/>
                <a:ext cx="387700" cy="19943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D6744D79-0CCB-B838-3875-1AE88AAC55D0}"/>
                  </a:ext>
                </a:extLst>
              </p:cNvPr>
              <p:cNvSpPr txBox="1"/>
              <p:nvPr/>
            </p:nvSpPr>
            <p:spPr>
              <a:xfrm>
                <a:off x="7984224" y="1862742"/>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−0.374+0</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1" name="TextBox 240">
                <a:extLst>
                  <a:ext uri="{FF2B5EF4-FFF2-40B4-BE49-F238E27FC236}">
                    <a16:creationId xmlns:a16="http://schemas.microsoft.com/office/drawing/2014/main" id="{D6744D79-0CCB-B838-3875-1AE88AAC55D0}"/>
                  </a:ext>
                </a:extLst>
              </p:cNvPr>
              <p:cNvSpPr txBox="1">
                <a:spLocks noRot="1" noChangeAspect="1" noMove="1" noResize="1" noEditPoints="1" noAdjustHandles="1" noChangeArrowheads="1" noChangeShapeType="1" noTextEdit="1"/>
              </p:cNvSpPr>
              <p:nvPr/>
            </p:nvSpPr>
            <p:spPr>
              <a:xfrm>
                <a:off x="7984224" y="1862742"/>
                <a:ext cx="1098037" cy="290092"/>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B73B21EC-9233-4423-8B0F-5AE7A54CD39C}"/>
                  </a:ext>
                </a:extLst>
              </p:cNvPr>
              <p:cNvSpPr txBox="1"/>
              <p:nvPr/>
            </p:nvSpPr>
            <p:spPr>
              <a:xfrm>
                <a:off x="6882773" y="1866594"/>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𝑠𝑀𝑖𝑛</m:t>
                    </m:r>
                  </m:oMath>
                </a14:m>
                <a:r>
                  <a:rPr lang="en-US" sz="656" dirty="0">
                    <a:latin typeface="Aptos Display" panose="020B0004020202020204" pitchFamily="34" charset="0"/>
                  </a:rPr>
                  <a:t> or Slots Occupied Minimum is the array’s first or 0</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2" name="TextBox 241">
                <a:extLst>
                  <a:ext uri="{FF2B5EF4-FFF2-40B4-BE49-F238E27FC236}">
                    <a16:creationId xmlns:a16="http://schemas.microsoft.com/office/drawing/2014/main" id="{B73B21EC-9233-4423-8B0F-5AE7A54CD39C}"/>
                  </a:ext>
                </a:extLst>
              </p:cNvPr>
              <p:cNvSpPr txBox="1">
                <a:spLocks noRot="1" noChangeAspect="1" noMove="1" noResize="1" noEditPoints="1" noAdjustHandles="1" noChangeArrowheads="1" noChangeShapeType="1" noTextEdit="1"/>
              </p:cNvSpPr>
              <p:nvPr/>
            </p:nvSpPr>
            <p:spPr>
              <a:xfrm>
                <a:off x="6882773" y="1866594"/>
                <a:ext cx="1106997" cy="407743"/>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0D779078-ED96-D4A1-5D06-5CA0920C9090}"/>
                  </a:ext>
                </a:extLst>
              </p:cNvPr>
              <p:cNvSpPr txBox="1"/>
              <p:nvPr/>
            </p:nvSpPr>
            <p:spPr>
              <a:xfrm>
                <a:off x="6882773" y="2259529"/>
                <a:ext cx="1106997" cy="407743"/>
              </a:xfrm>
              <a:prstGeom prst="rect">
                <a:avLst/>
              </a:prstGeom>
              <a:noFill/>
            </p:spPr>
            <p:txBody>
              <a:bodyPr wrap="square">
                <a:spAutoFit/>
              </a:bodyPr>
              <a:lstStyle/>
              <a:p>
                <a:r>
                  <a:rPr lang="en-US" sz="656" dirty="0">
                    <a:latin typeface="Aptos Display" panose="020B0004020202020204" pitchFamily="34" charset="0"/>
                  </a:rPr>
                  <a:t>The </a:t>
                </a:r>
                <a14:m>
                  <m:oMath xmlns:m="http://schemas.openxmlformats.org/officeDocument/2006/math">
                    <m:r>
                      <a:rPr lang="en-US" sz="656" i="1" dirty="0">
                        <a:solidFill>
                          <a:srgbClr val="00B0F0"/>
                        </a:solidFill>
                        <a:latin typeface="Cambria Math" panose="02040503050406030204" pitchFamily="18" charset="0"/>
                      </a:rPr>
                      <m:t>𝑠𝑀𝑎𝑥</m:t>
                    </m:r>
                  </m:oMath>
                </a14:m>
                <a:r>
                  <a:rPr lang="en-US" sz="656" dirty="0">
                    <a:latin typeface="Aptos Display" panose="020B0004020202020204" pitchFamily="34" charset="0"/>
                  </a:rPr>
                  <a:t> or Slots Occupied Minimum is the array’s final or n</a:t>
                </a:r>
                <a:r>
                  <a:rPr lang="en-US" sz="656" baseline="30000" dirty="0">
                    <a:latin typeface="Aptos Display" panose="020B0004020202020204" pitchFamily="34" charset="0"/>
                  </a:rPr>
                  <a:t>th</a:t>
                </a:r>
                <a:r>
                  <a:rPr lang="en-US" sz="656" dirty="0">
                    <a:latin typeface="Aptos Display" panose="020B0004020202020204" pitchFamily="34" charset="0"/>
                  </a:rPr>
                  <a:t> value.</a:t>
                </a:r>
                <a:endParaRPr lang="en-PH" sz="656" dirty="0"/>
              </a:p>
            </p:txBody>
          </p:sp>
        </mc:Choice>
        <mc:Fallback xmlns="">
          <p:sp>
            <p:nvSpPr>
              <p:cNvPr id="243" name="TextBox 242">
                <a:extLst>
                  <a:ext uri="{FF2B5EF4-FFF2-40B4-BE49-F238E27FC236}">
                    <a16:creationId xmlns:a16="http://schemas.microsoft.com/office/drawing/2014/main" id="{0D779078-ED96-D4A1-5D06-5CA0920C9090}"/>
                  </a:ext>
                </a:extLst>
              </p:cNvPr>
              <p:cNvSpPr txBox="1">
                <a:spLocks noRot="1" noChangeAspect="1" noMove="1" noResize="1" noEditPoints="1" noAdjustHandles="1" noChangeArrowheads="1" noChangeShapeType="1" noTextEdit="1"/>
              </p:cNvSpPr>
              <p:nvPr/>
            </p:nvSpPr>
            <p:spPr>
              <a:xfrm>
                <a:off x="6882773" y="2259529"/>
                <a:ext cx="1106997" cy="407743"/>
              </a:xfrm>
              <a:prstGeom prst="rect">
                <a:avLst/>
              </a:prstGeom>
              <a:blipFill>
                <a:blip r:embed="rId1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97E0B57E-9A50-0DFA-1AB7-71F17E6C856E}"/>
                  </a:ext>
                </a:extLst>
              </p:cNvPr>
              <p:cNvSpPr txBox="1"/>
              <p:nvPr/>
            </p:nvSpPr>
            <p:spPr>
              <a:xfrm>
                <a:off x="7989382" y="2110465"/>
                <a:ext cx="1098037" cy="2900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 </m:t>
                      </m:r>
                      <m:f>
                        <m:fPr>
                          <m:ctrlPr>
                            <a:rPr lang="en-US" sz="656" i="1" dirty="0">
                              <a:solidFill>
                                <a:srgbClr val="00B0F0"/>
                              </a:solidFill>
                              <a:latin typeface="Cambria Math" panose="02040503050406030204" pitchFamily="18" charset="0"/>
                            </a:rPr>
                          </m:ctrlPr>
                        </m:fPr>
                        <m:num>
                          <m:r>
                            <a:rPr lang="en-US" sz="656" i="1" dirty="0">
                              <a:solidFill>
                                <a:srgbClr val="00B0F0"/>
                              </a:solidFill>
                              <a:latin typeface="Cambria Math" panose="02040503050406030204" pitchFamily="18" charset="0"/>
                            </a:rPr>
                            <m:t>−0.374</m:t>
                          </m:r>
                        </m:num>
                        <m:den>
                          <m:r>
                            <a:rPr lang="en-US" sz="656" i="1" dirty="0">
                              <a:solidFill>
                                <a:srgbClr val="00B0F0"/>
                              </a:solidFill>
                              <a:latin typeface="Cambria Math" panose="02040503050406030204" pitchFamily="18" charset="0"/>
                            </a:rPr>
                            <m:t>2</m:t>
                          </m:r>
                        </m:den>
                      </m:f>
                    </m:oMath>
                  </m:oMathPara>
                </a14:m>
                <a:endParaRPr lang="en-PH" sz="656" i="1" dirty="0">
                  <a:solidFill>
                    <a:srgbClr val="00B0F0"/>
                  </a:solidFill>
                </a:endParaRPr>
              </a:p>
            </p:txBody>
          </p:sp>
        </mc:Choice>
        <mc:Fallback xmlns="">
          <p:sp>
            <p:nvSpPr>
              <p:cNvPr id="244" name="TextBox 243">
                <a:extLst>
                  <a:ext uri="{FF2B5EF4-FFF2-40B4-BE49-F238E27FC236}">
                    <a16:creationId xmlns:a16="http://schemas.microsoft.com/office/drawing/2014/main" id="{97E0B57E-9A50-0DFA-1AB7-71F17E6C856E}"/>
                  </a:ext>
                </a:extLst>
              </p:cNvPr>
              <p:cNvSpPr txBox="1">
                <a:spLocks noRot="1" noChangeAspect="1" noMove="1" noResize="1" noEditPoints="1" noAdjustHandles="1" noChangeArrowheads="1" noChangeShapeType="1" noTextEdit="1"/>
              </p:cNvSpPr>
              <p:nvPr/>
            </p:nvSpPr>
            <p:spPr>
              <a:xfrm>
                <a:off x="7989382" y="2110465"/>
                <a:ext cx="1098037" cy="290092"/>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0ACCC134-33FD-8570-44EF-A85B5066444D}"/>
                  </a:ext>
                </a:extLst>
              </p:cNvPr>
              <p:cNvSpPr txBox="1"/>
              <p:nvPr/>
            </p:nvSpPr>
            <p:spPr>
              <a:xfrm>
                <a:off x="7960129" y="2409129"/>
                <a:ext cx="1126887"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𝑚𝑑</m:t>
                      </m:r>
                      <m:r>
                        <a:rPr lang="en-US" sz="656" i="1" dirty="0">
                          <a:solidFill>
                            <a:srgbClr val="00B0F0"/>
                          </a:solidFill>
                          <a:latin typeface="Cambria Math" panose="02040503050406030204" pitchFamily="18" charset="0"/>
                        </a:rPr>
                        <m:t> =−0.187</m:t>
                      </m:r>
                    </m:oMath>
                  </m:oMathPara>
                </a14:m>
                <a:endParaRPr lang="en-PH" sz="656" i="1" dirty="0">
                  <a:solidFill>
                    <a:srgbClr val="00B0F0"/>
                  </a:solidFill>
                </a:endParaRPr>
              </a:p>
            </p:txBody>
          </p:sp>
        </mc:Choice>
        <mc:Fallback xmlns="">
          <p:sp>
            <p:nvSpPr>
              <p:cNvPr id="245" name="TextBox 244">
                <a:extLst>
                  <a:ext uri="{FF2B5EF4-FFF2-40B4-BE49-F238E27FC236}">
                    <a16:creationId xmlns:a16="http://schemas.microsoft.com/office/drawing/2014/main" id="{0ACCC134-33FD-8570-44EF-A85B5066444D}"/>
                  </a:ext>
                </a:extLst>
              </p:cNvPr>
              <p:cNvSpPr txBox="1">
                <a:spLocks noRot="1" noChangeAspect="1" noMove="1" noResize="1" noEditPoints="1" noAdjustHandles="1" noChangeArrowheads="1" noChangeShapeType="1" noTextEdit="1"/>
              </p:cNvSpPr>
              <p:nvPr/>
            </p:nvSpPr>
            <p:spPr>
              <a:xfrm>
                <a:off x="7960129" y="2409129"/>
                <a:ext cx="1126887" cy="199438"/>
              </a:xfrm>
              <a:prstGeom prst="rect">
                <a:avLst/>
              </a:prstGeom>
              <a:blipFill>
                <a:blip r:embed="rId16"/>
                <a:stretch>
                  <a:fillRect/>
                </a:stretch>
              </a:blipFill>
            </p:spPr>
            <p:txBody>
              <a:bodyPr/>
              <a:lstStyle/>
              <a:p>
                <a:r>
                  <a:rPr lang="en-PH">
                    <a:noFill/>
                  </a:rPr>
                  <a:t> </a:t>
                </a:r>
              </a:p>
            </p:txBody>
          </p:sp>
        </mc:Fallback>
      </mc:AlternateContent>
      <p:sp>
        <p:nvSpPr>
          <p:cNvPr id="246" name="Rectangle 245">
            <a:extLst>
              <a:ext uri="{FF2B5EF4-FFF2-40B4-BE49-F238E27FC236}">
                <a16:creationId xmlns:a16="http://schemas.microsoft.com/office/drawing/2014/main" id="{CEEDB352-0DD8-906A-257F-0D788EA45541}"/>
              </a:ext>
            </a:extLst>
          </p:cNvPr>
          <p:cNvSpPr/>
          <p:nvPr/>
        </p:nvSpPr>
        <p:spPr>
          <a:xfrm>
            <a:off x="8031820" y="2396274"/>
            <a:ext cx="1002844" cy="207743"/>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7" name="Rectangle 246">
            <a:extLst>
              <a:ext uri="{FF2B5EF4-FFF2-40B4-BE49-F238E27FC236}">
                <a16:creationId xmlns:a16="http://schemas.microsoft.com/office/drawing/2014/main" id="{3A4C0970-7B06-5342-313A-D110E6739678}"/>
              </a:ext>
            </a:extLst>
          </p:cNvPr>
          <p:cNvSpPr/>
          <p:nvPr/>
        </p:nvSpPr>
        <p:spPr>
          <a:xfrm>
            <a:off x="6882774" y="2667539"/>
            <a:ext cx="2151890" cy="164951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48" name="Rectangle 247">
            <a:extLst>
              <a:ext uri="{FF2B5EF4-FFF2-40B4-BE49-F238E27FC236}">
                <a16:creationId xmlns:a16="http://schemas.microsoft.com/office/drawing/2014/main" id="{3505F093-E322-BE59-667E-E796421B7E2F}"/>
              </a:ext>
            </a:extLst>
          </p:cNvPr>
          <p:cNvSpPr/>
          <p:nvPr/>
        </p:nvSpPr>
        <p:spPr>
          <a:xfrm>
            <a:off x="6936102" y="2726880"/>
            <a:ext cx="2037721" cy="26491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249" name="Rectangle 248">
            <a:extLst>
              <a:ext uri="{FF2B5EF4-FFF2-40B4-BE49-F238E27FC236}">
                <a16:creationId xmlns:a16="http://schemas.microsoft.com/office/drawing/2014/main" id="{6501ABF4-D0C8-1930-218F-603E91BCEB5E}"/>
              </a:ext>
            </a:extLst>
          </p:cNvPr>
          <p:cNvSpPr/>
          <p:nvPr/>
        </p:nvSpPr>
        <p:spPr>
          <a:xfrm>
            <a:off x="6932199" y="303712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0" name="TextBox 249">
            <a:extLst>
              <a:ext uri="{FF2B5EF4-FFF2-40B4-BE49-F238E27FC236}">
                <a16:creationId xmlns:a16="http://schemas.microsoft.com/office/drawing/2014/main" id="{382C8387-E989-D46B-2481-89CA94E21990}"/>
              </a:ext>
            </a:extLst>
          </p:cNvPr>
          <p:cNvSpPr txBox="1"/>
          <p:nvPr/>
        </p:nvSpPr>
        <p:spPr>
          <a:xfrm>
            <a:off x="7858650" y="3162573"/>
            <a:ext cx="1003781" cy="407743"/>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grpSp>
        <p:nvGrpSpPr>
          <p:cNvPr id="252" name="Group 251">
            <a:extLst>
              <a:ext uri="{FF2B5EF4-FFF2-40B4-BE49-F238E27FC236}">
                <a16:creationId xmlns:a16="http://schemas.microsoft.com/office/drawing/2014/main" id="{366F76DC-4702-6268-0ECF-32FDCA69836E}"/>
              </a:ext>
            </a:extLst>
          </p:cNvPr>
          <p:cNvGrpSpPr/>
          <p:nvPr/>
        </p:nvGrpSpPr>
        <p:grpSpPr>
          <a:xfrm>
            <a:off x="7021709" y="3354750"/>
            <a:ext cx="762415" cy="226699"/>
            <a:chOff x="171087" y="879907"/>
            <a:chExt cx="1761854" cy="523875"/>
          </a:xfrm>
        </p:grpSpPr>
        <p:sp>
          <p:nvSpPr>
            <p:cNvPr id="258" name="Flowchart: Terminator 257">
              <a:extLst>
                <a:ext uri="{FF2B5EF4-FFF2-40B4-BE49-F238E27FC236}">
                  <a16:creationId xmlns:a16="http://schemas.microsoft.com/office/drawing/2014/main" id="{7711A30D-2601-B66B-18C6-5BA1B6111C53}"/>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59" name="Oval 258">
              <a:extLst>
                <a:ext uri="{FF2B5EF4-FFF2-40B4-BE49-F238E27FC236}">
                  <a16:creationId xmlns:a16="http://schemas.microsoft.com/office/drawing/2014/main" id="{F5C51BAC-DBC4-3B1C-F1C4-A5408A54AC74}"/>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0" name="Oval 259">
              <a:extLst>
                <a:ext uri="{FF2B5EF4-FFF2-40B4-BE49-F238E27FC236}">
                  <a16:creationId xmlns:a16="http://schemas.microsoft.com/office/drawing/2014/main" id="{B5E19610-F7ED-5F85-E7CA-0B7329C55AFF}"/>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1" name="Oval 260">
              <a:extLst>
                <a:ext uri="{FF2B5EF4-FFF2-40B4-BE49-F238E27FC236}">
                  <a16:creationId xmlns:a16="http://schemas.microsoft.com/office/drawing/2014/main" id="{52DCCD18-4B24-DB04-A29B-4FCE99BE0CA7}"/>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54" name="Straight Connector 253">
            <a:extLst>
              <a:ext uri="{FF2B5EF4-FFF2-40B4-BE49-F238E27FC236}">
                <a16:creationId xmlns:a16="http://schemas.microsoft.com/office/drawing/2014/main" id="{0749DEB4-37B7-803A-7069-E7B5F471A92A}"/>
              </a:ext>
            </a:extLst>
          </p:cNvPr>
          <p:cNvCxnSpPr>
            <a:cxnSpLocks/>
            <a:stCxn id="258" idx="0"/>
          </p:cNvCxnSpPr>
          <p:nvPr/>
        </p:nvCxnSpPr>
        <p:spPr>
          <a:xfrm flipV="1">
            <a:off x="7402915" y="3083852"/>
            <a:ext cx="1" cy="497595"/>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2FAD681B-AEA6-E013-8418-23BA1D1B81CB}"/>
              </a:ext>
            </a:extLst>
          </p:cNvPr>
          <p:cNvCxnSpPr>
            <a:cxnSpLocks/>
          </p:cNvCxnSpPr>
          <p:nvPr/>
        </p:nvCxnSpPr>
        <p:spPr>
          <a:xfrm flipV="1">
            <a:off x="7136996" y="3092573"/>
            <a:ext cx="0" cy="488876"/>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F9679A7-575D-F846-68C0-DE355F9ECDB5}"/>
              </a:ext>
            </a:extLst>
          </p:cNvPr>
          <p:cNvSpPr/>
          <p:nvPr/>
        </p:nvSpPr>
        <p:spPr>
          <a:xfrm>
            <a:off x="6937907" y="3676999"/>
            <a:ext cx="2041624" cy="59148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63" name="Group 262">
            <a:extLst>
              <a:ext uri="{FF2B5EF4-FFF2-40B4-BE49-F238E27FC236}">
                <a16:creationId xmlns:a16="http://schemas.microsoft.com/office/drawing/2014/main" id="{BC3A8CE7-46D0-148D-22DC-3E71AE9CC9D5}"/>
              </a:ext>
            </a:extLst>
          </p:cNvPr>
          <p:cNvGrpSpPr/>
          <p:nvPr/>
        </p:nvGrpSpPr>
        <p:grpSpPr>
          <a:xfrm>
            <a:off x="7021709" y="3997418"/>
            <a:ext cx="762415" cy="226699"/>
            <a:chOff x="171087" y="879907"/>
            <a:chExt cx="1761854" cy="523875"/>
          </a:xfrm>
        </p:grpSpPr>
        <p:sp>
          <p:nvSpPr>
            <p:cNvPr id="264" name="Flowchart: Terminator 263">
              <a:extLst>
                <a:ext uri="{FF2B5EF4-FFF2-40B4-BE49-F238E27FC236}">
                  <a16:creationId xmlns:a16="http://schemas.microsoft.com/office/drawing/2014/main" id="{92B0375C-6CA1-A1D1-2566-7D3F6E6DF02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5" name="Oval 264">
              <a:extLst>
                <a:ext uri="{FF2B5EF4-FFF2-40B4-BE49-F238E27FC236}">
                  <a16:creationId xmlns:a16="http://schemas.microsoft.com/office/drawing/2014/main" id="{94DEA840-02E2-3898-9AB3-00EB1C273D45}"/>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6" name="Oval 265">
              <a:extLst>
                <a:ext uri="{FF2B5EF4-FFF2-40B4-BE49-F238E27FC236}">
                  <a16:creationId xmlns:a16="http://schemas.microsoft.com/office/drawing/2014/main" id="{CEEA9DB6-38FD-17B7-BBB6-660B87EA8D9A}"/>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67" name="Oval 266">
              <a:extLst>
                <a:ext uri="{FF2B5EF4-FFF2-40B4-BE49-F238E27FC236}">
                  <a16:creationId xmlns:a16="http://schemas.microsoft.com/office/drawing/2014/main" id="{676D1EEF-79C5-DB38-AE7E-BB80C29993CE}"/>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cxnSp>
        <p:nvCxnSpPr>
          <p:cNvPr id="271" name="Straight Connector 270">
            <a:extLst>
              <a:ext uri="{FF2B5EF4-FFF2-40B4-BE49-F238E27FC236}">
                <a16:creationId xmlns:a16="http://schemas.microsoft.com/office/drawing/2014/main" id="{F918B587-A368-B2B9-A614-2519598F555F}"/>
              </a:ext>
            </a:extLst>
          </p:cNvPr>
          <p:cNvCxnSpPr>
            <a:cxnSpLocks/>
            <a:stCxn id="264" idx="0"/>
          </p:cNvCxnSpPr>
          <p:nvPr/>
        </p:nvCxnSpPr>
        <p:spPr>
          <a:xfrm flipV="1">
            <a:off x="7402914" y="3732906"/>
            <a:ext cx="0" cy="491210"/>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057129B3-9906-EB1B-C58E-6251AE72AFBB}"/>
              </a:ext>
            </a:extLst>
          </p:cNvPr>
          <p:cNvCxnSpPr>
            <a:cxnSpLocks/>
            <a:endCxn id="297" idx="0"/>
          </p:cNvCxnSpPr>
          <p:nvPr/>
        </p:nvCxnSpPr>
        <p:spPr>
          <a:xfrm flipV="1">
            <a:off x="7136998" y="3766375"/>
            <a:ext cx="4085" cy="45774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73" name="TextBox 272">
            <a:extLst>
              <a:ext uri="{FF2B5EF4-FFF2-40B4-BE49-F238E27FC236}">
                <a16:creationId xmlns:a16="http://schemas.microsoft.com/office/drawing/2014/main" id="{6E554B22-6887-FD64-80D8-32BE943FB977}"/>
              </a:ext>
            </a:extLst>
          </p:cNvPr>
          <p:cNvSpPr txBox="1"/>
          <p:nvPr/>
        </p:nvSpPr>
        <p:spPr>
          <a:xfrm>
            <a:off x="7868554" y="3746349"/>
            <a:ext cx="1003781" cy="616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275" name="Group 274">
            <a:extLst>
              <a:ext uri="{FF2B5EF4-FFF2-40B4-BE49-F238E27FC236}">
                <a16:creationId xmlns:a16="http://schemas.microsoft.com/office/drawing/2014/main" id="{F6F42863-4C48-961A-5C35-E2611EEA4B03}"/>
              </a:ext>
            </a:extLst>
          </p:cNvPr>
          <p:cNvGrpSpPr/>
          <p:nvPr/>
        </p:nvGrpSpPr>
        <p:grpSpPr>
          <a:xfrm>
            <a:off x="6944821" y="286755"/>
            <a:ext cx="1000671" cy="448300"/>
            <a:chOff x="14304599" y="1929817"/>
            <a:chExt cx="1748856" cy="768349"/>
          </a:xfrm>
        </p:grpSpPr>
        <p:sp>
          <p:nvSpPr>
            <p:cNvPr id="276" name="Flowchart: Terminator 275">
              <a:extLst>
                <a:ext uri="{FF2B5EF4-FFF2-40B4-BE49-F238E27FC236}">
                  <a16:creationId xmlns:a16="http://schemas.microsoft.com/office/drawing/2014/main" id="{BE038E6B-44D4-C6D9-6ACB-281F0712532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7" name="Oval 276">
              <a:extLst>
                <a:ext uri="{FF2B5EF4-FFF2-40B4-BE49-F238E27FC236}">
                  <a16:creationId xmlns:a16="http://schemas.microsoft.com/office/drawing/2014/main" id="{6D65E06C-85AA-6B94-5D5D-1E411B461477}"/>
                </a:ext>
              </a:extLst>
            </p:cNvPr>
            <p:cNvSpPr/>
            <p:nvPr/>
          </p:nvSpPr>
          <p:spPr>
            <a:xfrm rot="10800000">
              <a:off x="1536576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8" name="Oval 277">
              <a:extLst>
                <a:ext uri="{FF2B5EF4-FFF2-40B4-BE49-F238E27FC236}">
                  <a16:creationId xmlns:a16="http://schemas.microsoft.com/office/drawing/2014/main" id="{DE3FBC72-2C36-56CC-1FED-CD0F72A4A630}"/>
                </a:ext>
              </a:extLst>
            </p:cNvPr>
            <p:cNvSpPr/>
            <p:nvPr/>
          </p:nvSpPr>
          <p:spPr>
            <a:xfrm>
              <a:off x="14454278" y="2049560"/>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532CA833-72C6-35BB-57FD-5BDD0275A258}"/>
                  </a:ext>
                </a:extLst>
              </p:cNvPr>
              <p:cNvSpPr txBox="1"/>
              <p:nvPr/>
            </p:nvSpPr>
            <p:spPr>
              <a:xfrm>
                <a:off x="7930590" y="1616331"/>
                <a:ext cx="387700" cy="199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1</m:t>
                      </m:r>
                    </m:oMath>
                  </m:oMathPara>
                </a14:m>
                <a:endParaRPr lang="en-PH" sz="656" dirty="0"/>
              </a:p>
            </p:txBody>
          </p:sp>
        </mc:Choice>
        <mc:Fallback xmlns="">
          <p:sp>
            <p:nvSpPr>
              <p:cNvPr id="281" name="TextBox 280">
                <a:extLst>
                  <a:ext uri="{FF2B5EF4-FFF2-40B4-BE49-F238E27FC236}">
                    <a16:creationId xmlns:a16="http://schemas.microsoft.com/office/drawing/2014/main" id="{532CA833-72C6-35BB-57FD-5BDD0275A258}"/>
                  </a:ext>
                </a:extLst>
              </p:cNvPr>
              <p:cNvSpPr txBox="1">
                <a:spLocks noRot="1" noChangeAspect="1" noMove="1" noResize="1" noEditPoints="1" noAdjustHandles="1" noChangeArrowheads="1" noChangeShapeType="1" noTextEdit="1"/>
              </p:cNvSpPr>
              <p:nvPr/>
            </p:nvSpPr>
            <p:spPr>
              <a:xfrm>
                <a:off x="7930590" y="1616331"/>
                <a:ext cx="387700" cy="199438"/>
              </a:xfrm>
              <a:prstGeom prst="rect">
                <a:avLst/>
              </a:prstGeom>
              <a:blipFill>
                <a:blip r:embed="rId17"/>
                <a:stretch>
                  <a:fillRect/>
                </a:stretch>
              </a:blipFill>
            </p:spPr>
            <p:txBody>
              <a:bodyPr/>
              <a:lstStyle/>
              <a:p>
                <a:r>
                  <a:rPr lang="en-PH">
                    <a:noFill/>
                  </a:rPr>
                  <a:t> </a:t>
                </a:r>
              </a:p>
            </p:txBody>
          </p:sp>
        </mc:Fallback>
      </mc:AlternateContent>
      <p:cxnSp>
        <p:nvCxnSpPr>
          <p:cNvPr id="282" name="Straight Connector 281">
            <a:extLst>
              <a:ext uri="{FF2B5EF4-FFF2-40B4-BE49-F238E27FC236}">
                <a16:creationId xmlns:a16="http://schemas.microsoft.com/office/drawing/2014/main" id="{DB038F31-2304-5332-27FF-DF65E44ADE56}"/>
              </a:ext>
            </a:extLst>
          </p:cNvPr>
          <p:cNvCxnSpPr>
            <a:cxnSpLocks/>
          </p:cNvCxnSpPr>
          <p:nvPr/>
        </p:nvCxnSpPr>
        <p:spPr>
          <a:xfrm flipV="1">
            <a:off x="7446030" y="289007"/>
            <a:ext cx="0" cy="1018024"/>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285" name="TextBox 284">
            <a:extLst>
              <a:ext uri="{FF2B5EF4-FFF2-40B4-BE49-F238E27FC236}">
                <a16:creationId xmlns:a16="http://schemas.microsoft.com/office/drawing/2014/main" id="{7FE3A43C-10A2-48E3-16C6-C040B0BFF286}"/>
              </a:ext>
            </a:extLst>
          </p:cNvPr>
          <p:cNvSpPr txBox="1"/>
          <p:nvPr/>
        </p:nvSpPr>
        <p:spPr>
          <a:xfrm>
            <a:off x="7250213" y="1291697"/>
            <a:ext cx="406449"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86" name="Group 285">
            <a:extLst>
              <a:ext uri="{FF2B5EF4-FFF2-40B4-BE49-F238E27FC236}">
                <a16:creationId xmlns:a16="http://schemas.microsoft.com/office/drawing/2014/main" id="{C654E963-2172-30A3-1726-9A0E39613DEF}"/>
              </a:ext>
            </a:extLst>
          </p:cNvPr>
          <p:cNvGrpSpPr/>
          <p:nvPr/>
        </p:nvGrpSpPr>
        <p:grpSpPr>
          <a:xfrm>
            <a:off x="7148994" y="3087762"/>
            <a:ext cx="497258" cy="237913"/>
            <a:chOff x="14304599" y="1929817"/>
            <a:chExt cx="1748856" cy="768349"/>
          </a:xfrm>
        </p:grpSpPr>
        <p:sp>
          <p:nvSpPr>
            <p:cNvPr id="287" name="Flowchart: Terminator 286">
              <a:extLst>
                <a:ext uri="{FF2B5EF4-FFF2-40B4-BE49-F238E27FC236}">
                  <a16:creationId xmlns:a16="http://schemas.microsoft.com/office/drawing/2014/main" id="{622173B9-EB5C-CF34-EDB0-D909F5FC3047}"/>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8" name="Oval 287">
              <a:extLst>
                <a:ext uri="{FF2B5EF4-FFF2-40B4-BE49-F238E27FC236}">
                  <a16:creationId xmlns:a16="http://schemas.microsoft.com/office/drawing/2014/main" id="{6366A246-7CD7-1F7C-A305-6E7828150C2E}"/>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89" name="Oval 288">
              <a:extLst>
                <a:ext uri="{FF2B5EF4-FFF2-40B4-BE49-F238E27FC236}">
                  <a16:creationId xmlns:a16="http://schemas.microsoft.com/office/drawing/2014/main" id="{A54A0001-AFAA-0C65-8758-0B05568735BE}"/>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94" name="Group 293">
            <a:extLst>
              <a:ext uri="{FF2B5EF4-FFF2-40B4-BE49-F238E27FC236}">
                <a16:creationId xmlns:a16="http://schemas.microsoft.com/office/drawing/2014/main" id="{A3D89D9E-153A-9DFC-264D-A2FBA086A4BB}"/>
              </a:ext>
            </a:extLst>
          </p:cNvPr>
          <p:cNvGrpSpPr/>
          <p:nvPr/>
        </p:nvGrpSpPr>
        <p:grpSpPr>
          <a:xfrm>
            <a:off x="7020722" y="3729296"/>
            <a:ext cx="497258" cy="237913"/>
            <a:chOff x="14304599" y="1929817"/>
            <a:chExt cx="1748856" cy="768349"/>
          </a:xfrm>
        </p:grpSpPr>
        <p:sp>
          <p:nvSpPr>
            <p:cNvPr id="295" name="Flowchart: Terminator 294">
              <a:extLst>
                <a:ext uri="{FF2B5EF4-FFF2-40B4-BE49-F238E27FC236}">
                  <a16:creationId xmlns:a16="http://schemas.microsoft.com/office/drawing/2014/main" id="{1EA150A4-C8C8-F52B-3893-552A4EE1ACEB}"/>
                </a:ext>
              </a:extLst>
            </p:cNvPr>
            <p:cNvSpPr/>
            <p:nvPr/>
          </p:nvSpPr>
          <p:spPr>
            <a:xfrm>
              <a:off x="14304599" y="1929817"/>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6" name="Oval 295">
              <a:extLst>
                <a:ext uri="{FF2B5EF4-FFF2-40B4-BE49-F238E27FC236}">
                  <a16:creationId xmlns:a16="http://schemas.microsoft.com/office/drawing/2014/main" id="{F24CC7F8-7A92-C600-E015-0D74D41AA02A}"/>
                </a:ext>
              </a:extLst>
            </p:cNvPr>
            <p:cNvSpPr/>
            <p:nvPr/>
          </p:nvSpPr>
          <p:spPr>
            <a:xfrm rot="10800000">
              <a:off x="15391508" y="2049559"/>
              <a:ext cx="530860"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7" name="Oval 296">
              <a:extLst>
                <a:ext uri="{FF2B5EF4-FFF2-40B4-BE49-F238E27FC236}">
                  <a16:creationId xmlns:a16="http://schemas.microsoft.com/office/drawing/2014/main" id="{E2C125D9-5326-7175-B976-74EA4A827DFB}"/>
                </a:ext>
              </a:extLst>
            </p:cNvPr>
            <p:cNvSpPr/>
            <p:nvPr/>
          </p:nvSpPr>
          <p:spPr>
            <a:xfrm>
              <a:off x="14450638" y="2049559"/>
              <a:ext cx="554527" cy="530859"/>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01" name="Rectangle 300">
            <a:extLst>
              <a:ext uri="{FF2B5EF4-FFF2-40B4-BE49-F238E27FC236}">
                <a16:creationId xmlns:a16="http://schemas.microsoft.com/office/drawing/2014/main" id="{A5382519-3884-201B-D353-26ABF62173DD}"/>
              </a:ext>
            </a:extLst>
          </p:cNvPr>
          <p:cNvSpPr/>
          <p:nvPr/>
        </p:nvSpPr>
        <p:spPr>
          <a:xfrm>
            <a:off x="8570421" y="301515"/>
            <a:ext cx="434615" cy="26491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t>
            </a:r>
            <a:endParaRPr lang="en-PH" sz="1311" dirty="0">
              <a:solidFill>
                <a:srgbClr val="00B0F0"/>
              </a:solidFill>
              <a:latin typeface="Aptos Display" panose="020B0004020202020204" pitchFamily="34" charset="0"/>
            </a:endParaRPr>
          </a:p>
        </p:txBody>
      </p:sp>
      <p:sp>
        <p:nvSpPr>
          <p:cNvPr id="302" name="Rectangle 301">
            <a:extLst>
              <a:ext uri="{FF2B5EF4-FFF2-40B4-BE49-F238E27FC236}">
                <a16:creationId xmlns:a16="http://schemas.microsoft.com/office/drawing/2014/main" id="{87F3AD3B-0125-F071-6D20-8D4C4F9DEA9D}"/>
              </a:ext>
            </a:extLst>
          </p:cNvPr>
          <p:cNvSpPr/>
          <p:nvPr/>
        </p:nvSpPr>
        <p:spPr>
          <a:xfrm>
            <a:off x="72551" y="3419522"/>
            <a:ext cx="890008" cy="33800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303" name="TextBox 302">
            <a:extLst>
              <a:ext uri="{FF2B5EF4-FFF2-40B4-BE49-F238E27FC236}">
                <a16:creationId xmlns:a16="http://schemas.microsoft.com/office/drawing/2014/main" id="{66F402A2-6767-1E2B-BC94-987B96790CE9}"/>
              </a:ext>
            </a:extLst>
          </p:cNvPr>
          <p:cNvSpPr txBox="1"/>
          <p:nvPr/>
        </p:nvSpPr>
        <p:spPr>
          <a:xfrm>
            <a:off x="1054737" y="3352427"/>
            <a:ext cx="3223761" cy="511763"/>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324" name="Group 323">
            <a:extLst>
              <a:ext uri="{FF2B5EF4-FFF2-40B4-BE49-F238E27FC236}">
                <a16:creationId xmlns:a16="http://schemas.microsoft.com/office/drawing/2014/main" id="{B08B173C-654F-5A28-CC85-9C364CE8FFA0}"/>
              </a:ext>
            </a:extLst>
          </p:cNvPr>
          <p:cNvGrpSpPr/>
          <p:nvPr/>
        </p:nvGrpSpPr>
        <p:grpSpPr>
          <a:xfrm>
            <a:off x="2444084" y="3911469"/>
            <a:ext cx="498934" cy="324958"/>
            <a:chOff x="3454714" y="6484712"/>
            <a:chExt cx="2584053" cy="1683005"/>
          </a:xfrm>
        </p:grpSpPr>
        <p:grpSp>
          <p:nvGrpSpPr>
            <p:cNvPr id="310" name="Group 309">
              <a:extLst>
                <a:ext uri="{FF2B5EF4-FFF2-40B4-BE49-F238E27FC236}">
                  <a16:creationId xmlns:a16="http://schemas.microsoft.com/office/drawing/2014/main" id="{B5F6E54E-12D4-78CE-98CD-44891F2409E0}"/>
                </a:ext>
              </a:extLst>
            </p:cNvPr>
            <p:cNvGrpSpPr/>
            <p:nvPr/>
          </p:nvGrpSpPr>
          <p:grpSpPr>
            <a:xfrm>
              <a:off x="3454714" y="7399368"/>
              <a:ext cx="2584053" cy="768349"/>
              <a:chOff x="13469402" y="3248752"/>
              <a:chExt cx="2584053" cy="768349"/>
            </a:xfrm>
          </p:grpSpPr>
          <p:sp>
            <p:nvSpPr>
              <p:cNvPr id="311" name="Flowchart: Terminator 310">
                <a:extLst>
                  <a:ext uri="{FF2B5EF4-FFF2-40B4-BE49-F238E27FC236}">
                    <a16:creationId xmlns:a16="http://schemas.microsoft.com/office/drawing/2014/main" id="{A18EE1A3-BE12-ED5C-D60E-F9E0A42FDE29}"/>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2" name="Oval 311">
                <a:extLst>
                  <a:ext uri="{FF2B5EF4-FFF2-40B4-BE49-F238E27FC236}">
                    <a16:creationId xmlns:a16="http://schemas.microsoft.com/office/drawing/2014/main" id="{450361B0-ED77-3FB5-7169-CFCA9F4924B8}"/>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3" name="Oval 312">
                <a:extLst>
                  <a:ext uri="{FF2B5EF4-FFF2-40B4-BE49-F238E27FC236}">
                    <a16:creationId xmlns:a16="http://schemas.microsoft.com/office/drawing/2014/main" id="{F8222ED9-6BFE-F933-DEFF-AC1B19080277}"/>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4" name="Oval 313">
                <a:extLst>
                  <a:ext uri="{FF2B5EF4-FFF2-40B4-BE49-F238E27FC236}">
                    <a16:creationId xmlns:a16="http://schemas.microsoft.com/office/drawing/2014/main" id="{83B20D1B-438A-C20E-44CA-22EE584528F0}"/>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17" name="Group 316">
              <a:extLst>
                <a:ext uri="{FF2B5EF4-FFF2-40B4-BE49-F238E27FC236}">
                  <a16:creationId xmlns:a16="http://schemas.microsoft.com/office/drawing/2014/main" id="{C6016F2A-02CB-0A4A-50DC-055318EC9087}"/>
                </a:ext>
              </a:extLst>
            </p:cNvPr>
            <p:cNvGrpSpPr/>
            <p:nvPr/>
          </p:nvGrpSpPr>
          <p:grpSpPr>
            <a:xfrm>
              <a:off x="4289911" y="6484712"/>
              <a:ext cx="1748856" cy="768349"/>
              <a:chOff x="14304599" y="2334096"/>
              <a:chExt cx="1748856" cy="768349"/>
            </a:xfrm>
          </p:grpSpPr>
          <p:sp>
            <p:nvSpPr>
              <p:cNvPr id="318" name="Flowchart: Terminator 317">
                <a:extLst>
                  <a:ext uri="{FF2B5EF4-FFF2-40B4-BE49-F238E27FC236}">
                    <a16:creationId xmlns:a16="http://schemas.microsoft.com/office/drawing/2014/main" id="{05F7F6CF-D670-351F-A56A-43138509C43F}"/>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19" name="Oval 318">
                <a:extLst>
                  <a:ext uri="{FF2B5EF4-FFF2-40B4-BE49-F238E27FC236}">
                    <a16:creationId xmlns:a16="http://schemas.microsoft.com/office/drawing/2014/main" id="{B04903B9-DE24-18B5-F875-059726C38AAC}"/>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0" name="Oval 319">
                <a:extLst>
                  <a:ext uri="{FF2B5EF4-FFF2-40B4-BE49-F238E27FC236}">
                    <a16:creationId xmlns:a16="http://schemas.microsoft.com/office/drawing/2014/main" id="{11D5F4E9-AF51-2679-7D4A-E7EA96079F43}"/>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325" name="Rectangle 324">
            <a:extLst>
              <a:ext uri="{FF2B5EF4-FFF2-40B4-BE49-F238E27FC236}">
                <a16:creationId xmlns:a16="http://schemas.microsoft.com/office/drawing/2014/main" id="{19FACA79-207A-08E8-3F1C-52C7FCFE6150}"/>
              </a:ext>
            </a:extLst>
          </p:cNvPr>
          <p:cNvSpPr/>
          <p:nvPr/>
        </p:nvSpPr>
        <p:spPr>
          <a:xfrm>
            <a:off x="73677" y="3904945"/>
            <a:ext cx="2268202" cy="36353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334" name="Group 333">
            <a:extLst>
              <a:ext uri="{FF2B5EF4-FFF2-40B4-BE49-F238E27FC236}">
                <a16:creationId xmlns:a16="http://schemas.microsoft.com/office/drawing/2014/main" id="{4CBF81FC-B905-8BFA-15B6-B75A5179E422}"/>
              </a:ext>
            </a:extLst>
          </p:cNvPr>
          <p:cNvGrpSpPr/>
          <p:nvPr/>
        </p:nvGrpSpPr>
        <p:grpSpPr>
          <a:xfrm>
            <a:off x="3109857" y="3908114"/>
            <a:ext cx="527736" cy="332460"/>
            <a:chOff x="6356890" y="6301449"/>
            <a:chExt cx="2926413" cy="1843565"/>
          </a:xfrm>
        </p:grpSpPr>
        <p:grpSp>
          <p:nvGrpSpPr>
            <p:cNvPr id="326" name="Group 325">
              <a:extLst>
                <a:ext uri="{FF2B5EF4-FFF2-40B4-BE49-F238E27FC236}">
                  <a16:creationId xmlns:a16="http://schemas.microsoft.com/office/drawing/2014/main" id="{AD7BDA03-273E-D98D-C996-9AFFDD5336CA}"/>
                </a:ext>
              </a:extLst>
            </p:cNvPr>
            <p:cNvGrpSpPr/>
            <p:nvPr/>
          </p:nvGrpSpPr>
          <p:grpSpPr>
            <a:xfrm>
              <a:off x="6356890" y="7274865"/>
              <a:ext cx="2926413" cy="870149"/>
              <a:chOff x="171087" y="879907"/>
              <a:chExt cx="1761854" cy="523875"/>
            </a:xfrm>
          </p:grpSpPr>
          <p:sp>
            <p:nvSpPr>
              <p:cNvPr id="327" name="Flowchart: Terminator 326">
                <a:extLst>
                  <a:ext uri="{FF2B5EF4-FFF2-40B4-BE49-F238E27FC236}">
                    <a16:creationId xmlns:a16="http://schemas.microsoft.com/office/drawing/2014/main" id="{70C90909-025A-E260-2E62-DB195EFA522A}"/>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8" name="Oval 327">
                <a:extLst>
                  <a:ext uri="{FF2B5EF4-FFF2-40B4-BE49-F238E27FC236}">
                    <a16:creationId xmlns:a16="http://schemas.microsoft.com/office/drawing/2014/main" id="{B3D4DE21-0B05-4D10-49A2-9AB20B522899}"/>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29" name="Oval 328">
                <a:extLst>
                  <a:ext uri="{FF2B5EF4-FFF2-40B4-BE49-F238E27FC236}">
                    <a16:creationId xmlns:a16="http://schemas.microsoft.com/office/drawing/2014/main" id="{A5D60703-149F-7941-BF75-7916CCEFCE3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0" name="Oval 329">
                <a:extLst>
                  <a:ext uri="{FF2B5EF4-FFF2-40B4-BE49-F238E27FC236}">
                    <a16:creationId xmlns:a16="http://schemas.microsoft.com/office/drawing/2014/main" id="{7B5BA3CD-61E6-9B63-2544-30F68F67A40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31" name="Group 330">
              <a:extLst>
                <a:ext uri="{FF2B5EF4-FFF2-40B4-BE49-F238E27FC236}">
                  <a16:creationId xmlns:a16="http://schemas.microsoft.com/office/drawing/2014/main" id="{B08E2029-CD73-73A9-C41D-05DF4FE662E9}"/>
                </a:ext>
              </a:extLst>
            </p:cNvPr>
            <p:cNvGrpSpPr/>
            <p:nvPr/>
          </p:nvGrpSpPr>
          <p:grpSpPr>
            <a:xfrm>
              <a:off x="6365916" y="6301449"/>
              <a:ext cx="879734" cy="879734"/>
              <a:chOff x="8821815" y="1282491"/>
              <a:chExt cx="879734" cy="879734"/>
            </a:xfrm>
          </p:grpSpPr>
          <p:sp>
            <p:nvSpPr>
              <p:cNvPr id="332" name="Oval 331">
                <a:extLst>
                  <a:ext uri="{FF2B5EF4-FFF2-40B4-BE49-F238E27FC236}">
                    <a16:creationId xmlns:a16="http://schemas.microsoft.com/office/drawing/2014/main" id="{9DAA00E1-1CF5-CB50-9517-21D4F2C890E2}"/>
                  </a:ext>
                </a:extLst>
              </p:cNvPr>
              <p:cNvSpPr/>
              <p:nvPr/>
            </p:nvSpPr>
            <p:spPr>
              <a:xfrm rot="10800000">
                <a:off x="8970111" y="1426467"/>
                <a:ext cx="601194" cy="60119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3" name="Oval 332">
                <a:extLst>
                  <a:ext uri="{FF2B5EF4-FFF2-40B4-BE49-F238E27FC236}">
                    <a16:creationId xmlns:a16="http://schemas.microsoft.com/office/drawing/2014/main" id="{0A9A2129-A3CB-6030-4467-D9DC9DA9972D}"/>
                  </a:ext>
                </a:extLst>
              </p:cNvPr>
              <p:cNvSpPr/>
              <p:nvPr/>
            </p:nvSpPr>
            <p:spPr>
              <a:xfrm rot="10800000">
                <a:off x="8821815" y="1282491"/>
                <a:ext cx="879734" cy="87973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grpSp>
        <p:nvGrpSpPr>
          <p:cNvPr id="345" name="Group 344">
            <a:extLst>
              <a:ext uri="{FF2B5EF4-FFF2-40B4-BE49-F238E27FC236}">
                <a16:creationId xmlns:a16="http://schemas.microsoft.com/office/drawing/2014/main" id="{8EF84CAF-BCEB-2587-5F26-8E006A87564A}"/>
              </a:ext>
            </a:extLst>
          </p:cNvPr>
          <p:cNvGrpSpPr/>
          <p:nvPr/>
        </p:nvGrpSpPr>
        <p:grpSpPr>
          <a:xfrm>
            <a:off x="3734176" y="3906499"/>
            <a:ext cx="522435" cy="331756"/>
            <a:chOff x="7404834" y="7386307"/>
            <a:chExt cx="1019991" cy="647714"/>
          </a:xfrm>
        </p:grpSpPr>
        <p:grpSp>
          <p:nvGrpSpPr>
            <p:cNvPr id="335" name="Group 334">
              <a:extLst>
                <a:ext uri="{FF2B5EF4-FFF2-40B4-BE49-F238E27FC236}">
                  <a16:creationId xmlns:a16="http://schemas.microsoft.com/office/drawing/2014/main" id="{E1575D0C-E29A-EB67-C5BB-EF657F67DACD}"/>
                </a:ext>
              </a:extLst>
            </p:cNvPr>
            <p:cNvGrpSpPr/>
            <p:nvPr/>
          </p:nvGrpSpPr>
          <p:grpSpPr>
            <a:xfrm>
              <a:off x="7409711" y="7732184"/>
              <a:ext cx="1015114" cy="301837"/>
              <a:chOff x="171087" y="879907"/>
              <a:chExt cx="1761854" cy="523875"/>
            </a:xfrm>
          </p:grpSpPr>
          <p:sp>
            <p:nvSpPr>
              <p:cNvPr id="336" name="Flowchart: Terminator 335">
                <a:extLst>
                  <a:ext uri="{FF2B5EF4-FFF2-40B4-BE49-F238E27FC236}">
                    <a16:creationId xmlns:a16="http://schemas.microsoft.com/office/drawing/2014/main" id="{7B89570B-CC39-B5A0-1AC9-EA431D347C7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7" name="Oval 336">
                <a:extLst>
                  <a:ext uri="{FF2B5EF4-FFF2-40B4-BE49-F238E27FC236}">
                    <a16:creationId xmlns:a16="http://schemas.microsoft.com/office/drawing/2014/main" id="{B03181E7-8A23-9590-9DB1-B14804A96927}"/>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C79FACC-20F5-719A-CB2C-B47B70547784}"/>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9" name="Oval 338">
                <a:extLst>
                  <a:ext uri="{FF2B5EF4-FFF2-40B4-BE49-F238E27FC236}">
                    <a16:creationId xmlns:a16="http://schemas.microsoft.com/office/drawing/2014/main" id="{5AD6BC99-D5FB-912F-4304-679FAC3B49FC}"/>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40" name="Group 339">
              <a:extLst>
                <a:ext uri="{FF2B5EF4-FFF2-40B4-BE49-F238E27FC236}">
                  <a16:creationId xmlns:a16="http://schemas.microsoft.com/office/drawing/2014/main" id="{D531D684-5C85-3682-0D02-11914FBEB4E6}"/>
                </a:ext>
              </a:extLst>
            </p:cNvPr>
            <p:cNvGrpSpPr/>
            <p:nvPr/>
          </p:nvGrpSpPr>
          <p:grpSpPr>
            <a:xfrm>
              <a:off x="7404834" y="7386307"/>
              <a:ext cx="1015116" cy="301838"/>
              <a:chOff x="171087" y="879907"/>
              <a:chExt cx="1761854" cy="523875"/>
            </a:xfrm>
          </p:grpSpPr>
          <p:sp>
            <p:nvSpPr>
              <p:cNvPr id="341" name="Flowchart: Terminator 340">
                <a:extLst>
                  <a:ext uri="{FF2B5EF4-FFF2-40B4-BE49-F238E27FC236}">
                    <a16:creationId xmlns:a16="http://schemas.microsoft.com/office/drawing/2014/main" id="{E30C2832-E04E-7A45-FFB1-21FBDFAD3F83}"/>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2" name="Oval 341">
                <a:extLst>
                  <a:ext uri="{FF2B5EF4-FFF2-40B4-BE49-F238E27FC236}">
                    <a16:creationId xmlns:a16="http://schemas.microsoft.com/office/drawing/2014/main" id="{E2987204-98AE-53AC-9082-6FD2971A6CE4}"/>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3" name="Oval 342">
                <a:extLst>
                  <a:ext uri="{FF2B5EF4-FFF2-40B4-BE49-F238E27FC236}">
                    <a16:creationId xmlns:a16="http://schemas.microsoft.com/office/drawing/2014/main" id="{917119ED-E430-EBF7-1D3B-0A4B6C28E33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4" name="Oval 343">
                <a:extLst>
                  <a:ext uri="{FF2B5EF4-FFF2-40B4-BE49-F238E27FC236}">
                    <a16:creationId xmlns:a16="http://schemas.microsoft.com/office/drawing/2014/main" id="{BE4B2781-4535-2B9E-A5D8-7755A3641DBA}"/>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13" name="TextBox 12">
            <a:extLst>
              <a:ext uri="{FF2B5EF4-FFF2-40B4-BE49-F238E27FC236}">
                <a16:creationId xmlns:a16="http://schemas.microsoft.com/office/drawing/2014/main" id="{3665A616-4A6E-E16D-F41D-0B4E0083EDB5}"/>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271336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700930"/>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4.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This part discusses the other possible taken scenarios for the logic to properly work.</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894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 2</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123806" y="633518"/>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214064"/>
            <a:ext cx="4013678" cy="3088918"/>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938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4408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4167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767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894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211706" y="214939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32067" y="161357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a:endCxn id="26" idx="2"/>
          </p:cNvCxnSpPr>
          <p:nvPr/>
        </p:nvCxnSpPr>
        <p:spPr>
          <a:xfrm flipV="1">
            <a:off x="958429" y="2149393"/>
            <a:ext cx="1506" cy="601059"/>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465129" y="160577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17401" y="217080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695746" y="214658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437821" y="214658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005855" y="259929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472561" y="259929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781295" y="2752175"/>
            <a:ext cx="354268"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56" name="TextBox 55">
            <a:extLst>
              <a:ext uri="{FF2B5EF4-FFF2-40B4-BE49-F238E27FC236}">
                <a16:creationId xmlns:a16="http://schemas.microsoft.com/office/drawing/2014/main" id="{0F263521-8C05-9428-9E41-9E748909E8E6}"/>
              </a:ext>
            </a:extLst>
          </p:cNvPr>
          <p:cNvSpPr txBox="1"/>
          <p:nvPr/>
        </p:nvSpPr>
        <p:spPr>
          <a:xfrm>
            <a:off x="1287994" y="275217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259245" y="275217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760933" y="224151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708967" y="171247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2427427" y="1363472"/>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2427427" y="1753797"/>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2550790" y="2148200"/>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2550790" y="2148200"/>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2468949" y="2091543"/>
            <a:ext cx="1496459"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8" name="Rectangle 87">
            <a:extLst>
              <a:ext uri="{FF2B5EF4-FFF2-40B4-BE49-F238E27FC236}">
                <a16:creationId xmlns:a16="http://schemas.microsoft.com/office/drawing/2014/main" id="{1F644568-1ED8-B8F5-DC50-8F7223AA7F8D}"/>
              </a:ext>
            </a:extLst>
          </p:cNvPr>
          <p:cNvSpPr/>
          <p:nvPr/>
        </p:nvSpPr>
        <p:spPr>
          <a:xfrm>
            <a:off x="4142103" y="214737"/>
            <a:ext cx="2542453"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97" name="Straight Connector 96">
            <a:extLst>
              <a:ext uri="{FF2B5EF4-FFF2-40B4-BE49-F238E27FC236}">
                <a16:creationId xmlns:a16="http://schemas.microsoft.com/office/drawing/2014/main" id="{26131A2E-8651-FF9B-0949-FE4649AA40A9}"/>
              </a:ext>
            </a:extLst>
          </p:cNvPr>
          <p:cNvCxnSpPr>
            <a:cxnSpLocks/>
          </p:cNvCxnSpPr>
          <p:nvPr/>
        </p:nvCxnSpPr>
        <p:spPr>
          <a:xfrm flipV="1">
            <a:off x="5882399" y="626942"/>
            <a:ext cx="6779" cy="83397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BD41C283-DBBC-74E8-5F81-4F6EEA9784B6}"/>
              </a:ext>
            </a:extLst>
          </p:cNvPr>
          <p:cNvSpPr txBox="1"/>
          <p:nvPr/>
        </p:nvSpPr>
        <p:spPr>
          <a:xfrm>
            <a:off x="5146061" y="670916"/>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99" name="TextBox 98">
            <a:extLst>
              <a:ext uri="{FF2B5EF4-FFF2-40B4-BE49-F238E27FC236}">
                <a16:creationId xmlns:a16="http://schemas.microsoft.com/office/drawing/2014/main" id="{AC63BC13-56D4-5FBA-3742-2AFA8538BF11}"/>
              </a:ext>
            </a:extLst>
          </p:cNvPr>
          <p:cNvSpPr txBox="1"/>
          <p:nvPr/>
        </p:nvSpPr>
        <p:spPr>
          <a:xfrm>
            <a:off x="4325749" y="1063861"/>
            <a:ext cx="705625" cy="294183"/>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100" name="Rectangle 99">
            <a:extLst>
              <a:ext uri="{FF2B5EF4-FFF2-40B4-BE49-F238E27FC236}">
                <a16:creationId xmlns:a16="http://schemas.microsoft.com/office/drawing/2014/main" id="{2D8D3566-C2C2-F28A-F6BA-16508911291E}"/>
              </a:ext>
            </a:extLst>
          </p:cNvPr>
          <p:cNvSpPr/>
          <p:nvPr/>
        </p:nvSpPr>
        <p:spPr>
          <a:xfrm>
            <a:off x="4209454"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105" name="Straight Connector 104">
            <a:extLst>
              <a:ext uri="{FF2B5EF4-FFF2-40B4-BE49-F238E27FC236}">
                <a16:creationId xmlns:a16="http://schemas.microsoft.com/office/drawing/2014/main" id="{F5DC8441-69AB-EF5C-D5D5-39A25943BD4B}"/>
              </a:ext>
            </a:extLst>
          </p:cNvPr>
          <p:cNvCxnSpPr>
            <a:cxnSpLocks/>
            <a:stCxn id="273" idx="0"/>
            <a:endCxn id="273" idx="2"/>
          </p:cNvCxnSpPr>
          <p:nvPr/>
        </p:nvCxnSpPr>
        <p:spPr>
          <a:xfrm flipV="1">
            <a:off x="5485588" y="1015953"/>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72EE1AB9-21BB-DBE7-91BF-79B7721F5638}"/>
              </a:ext>
            </a:extLst>
          </p:cNvPr>
          <p:cNvCxnSpPr>
            <a:cxnSpLocks/>
          </p:cNvCxnSpPr>
          <p:nvPr/>
        </p:nvCxnSpPr>
        <p:spPr>
          <a:xfrm flipH="1" flipV="1">
            <a:off x="5086027" y="1015952"/>
            <a:ext cx="1337" cy="44496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9C2BF15-46A3-3DF5-6344-7574136FBB03}"/>
              </a:ext>
            </a:extLst>
          </p:cNvPr>
          <p:cNvSpPr txBox="1"/>
          <p:nvPr/>
        </p:nvSpPr>
        <p:spPr>
          <a:xfrm>
            <a:off x="4884540" y="1468689"/>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108" name="TextBox 107">
            <a:extLst>
              <a:ext uri="{FF2B5EF4-FFF2-40B4-BE49-F238E27FC236}">
                <a16:creationId xmlns:a16="http://schemas.microsoft.com/office/drawing/2014/main" id="{B4563C25-6E98-A3D0-F56D-71DBC2C1D0D8}"/>
              </a:ext>
            </a:extLst>
          </p:cNvPr>
          <p:cNvSpPr txBox="1"/>
          <p:nvPr/>
        </p:nvSpPr>
        <p:spPr>
          <a:xfrm>
            <a:off x="5274041" y="1361483"/>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109" name="TextBox 108">
            <a:extLst>
              <a:ext uri="{FF2B5EF4-FFF2-40B4-BE49-F238E27FC236}">
                <a16:creationId xmlns:a16="http://schemas.microsoft.com/office/drawing/2014/main" id="{CA30F55F-B1C2-6FA2-A6E1-56330A63D26F}"/>
              </a:ext>
            </a:extLst>
          </p:cNvPr>
          <p:cNvSpPr txBox="1"/>
          <p:nvPr/>
        </p:nvSpPr>
        <p:spPr>
          <a:xfrm>
            <a:off x="5709455" y="1468915"/>
            <a:ext cx="40449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110" name="TextBox 109">
            <a:extLst>
              <a:ext uri="{FF2B5EF4-FFF2-40B4-BE49-F238E27FC236}">
                <a16:creationId xmlns:a16="http://schemas.microsoft.com/office/drawing/2014/main" id="{5A9CF276-BBAB-4B82-6610-D7BF12097E5F}"/>
              </a:ext>
            </a:extLst>
          </p:cNvPr>
          <p:cNvSpPr txBox="1"/>
          <p:nvPr/>
        </p:nvSpPr>
        <p:spPr>
          <a:xfrm>
            <a:off x="4190690" y="1812133"/>
            <a:ext cx="693849"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111" name="Straight Connector 110">
            <a:extLst>
              <a:ext uri="{FF2B5EF4-FFF2-40B4-BE49-F238E27FC236}">
                <a16:creationId xmlns:a16="http://schemas.microsoft.com/office/drawing/2014/main" id="{139A5EF4-307F-144F-8029-2ABC1A53B342}"/>
              </a:ext>
            </a:extLst>
          </p:cNvPr>
          <p:cNvCxnSpPr>
            <a:cxnSpLocks/>
          </p:cNvCxnSpPr>
          <p:nvPr/>
        </p:nvCxnSpPr>
        <p:spPr>
          <a:xfrm flipV="1">
            <a:off x="4823286" y="1847113"/>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8993CE7F-3D5D-8905-2A7C-DB54CF32E23A}"/>
                  </a:ext>
                </a:extLst>
              </p:cNvPr>
              <p:cNvSpPr txBox="1"/>
              <p:nvPr/>
            </p:nvSpPr>
            <p:spPr>
              <a:xfrm>
                <a:off x="4864614" y="1826744"/>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[−0.187]</m:t>
                      </m:r>
                    </m:oMath>
                  </m:oMathPara>
                </a14:m>
                <a:endParaRPr lang="en-PH" sz="656" dirty="0"/>
              </a:p>
            </p:txBody>
          </p:sp>
        </mc:Choice>
        <mc:Fallback xmlns="">
          <p:sp>
            <p:nvSpPr>
              <p:cNvPr id="113" name="TextBox 112">
                <a:extLst>
                  <a:ext uri="{FF2B5EF4-FFF2-40B4-BE49-F238E27FC236}">
                    <a16:creationId xmlns:a16="http://schemas.microsoft.com/office/drawing/2014/main" id="{8993CE7F-3D5D-8905-2A7C-DB54CF32E23A}"/>
                  </a:ext>
                </a:extLst>
              </p:cNvPr>
              <p:cNvSpPr txBox="1">
                <a:spLocks noRot="1" noChangeAspect="1" noMove="1" noResize="1" noEditPoints="1" noAdjustHandles="1" noChangeArrowheads="1" noChangeShapeType="1" noTextEdit="1"/>
              </p:cNvSpPr>
              <p:nvPr/>
            </p:nvSpPr>
            <p:spPr>
              <a:xfrm>
                <a:off x="4864614" y="1826744"/>
                <a:ext cx="387070" cy="199114"/>
              </a:xfrm>
              <a:prstGeom prst="rect">
                <a:avLst/>
              </a:prstGeom>
              <a:blipFill>
                <a:blip r:embed="rId3"/>
                <a:stretch>
                  <a:fillRect r="-20635"/>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58D73FF-315E-2440-2FEE-E89FFFD52135}"/>
                  </a:ext>
                </a:extLst>
              </p:cNvPr>
              <p:cNvSpPr txBox="1"/>
              <p:nvPr/>
            </p:nvSpPr>
            <p:spPr>
              <a:xfrm>
                <a:off x="4879226" y="199188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0</m:t>
                      </m:r>
                    </m:oMath>
                  </m:oMathPara>
                </a14:m>
                <a:endParaRPr lang="en-PH" sz="656" dirty="0"/>
              </a:p>
            </p:txBody>
          </p:sp>
        </mc:Choice>
        <mc:Fallback xmlns="">
          <p:sp>
            <p:nvSpPr>
              <p:cNvPr id="114" name="TextBox 113">
                <a:extLst>
                  <a:ext uri="{FF2B5EF4-FFF2-40B4-BE49-F238E27FC236}">
                    <a16:creationId xmlns:a16="http://schemas.microsoft.com/office/drawing/2014/main" id="{458D73FF-315E-2440-2FEE-E89FFFD52135}"/>
                  </a:ext>
                </a:extLst>
              </p:cNvPr>
              <p:cNvSpPr txBox="1">
                <a:spLocks noRot="1" noChangeAspect="1" noMove="1" noResize="1" noEditPoints="1" noAdjustHandles="1" noChangeArrowheads="1" noChangeShapeType="1" noTextEdit="1"/>
              </p:cNvSpPr>
              <p:nvPr/>
            </p:nvSpPr>
            <p:spPr>
              <a:xfrm>
                <a:off x="4879226" y="1991882"/>
                <a:ext cx="387070" cy="199114"/>
              </a:xfrm>
              <a:prstGeom prst="rect">
                <a:avLst/>
              </a:prstGeom>
              <a:blipFill>
                <a:blip r:embed="rId4"/>
                <a:stretch>
                  <a:fillRect/>
                </a:stretch>
              </a:blipFill>
            </p:spPr>
            <p:txBody>
              <a:bodyPr/>
              <a:lstStyle/>
              <a:p>
                <a:r>
                  <a:rPr lang="en-PH">
                    <a:noFill/>
                  </a:rPr>
                  <a:t> </a:t>
                </a:r>
              </a:p>
            </p:txBody>
          </p:sp>
        </mc:Fallback>
      </mc:AlternateContent>
      <p:sp>
        <p:nvSpPr>
          <p:cNvPr id="121" name="Rectangle 120">
            <a:extLst>
              <a:ext uri="{FF2B5EF4-FFF2-40B4-BE49-F238E27FC236}">
                <a16:creationId xmlns:a16="http://schemas.microsoft.com/office/drawing/2014/main" id="{5617E0AD-B8E2-6C4F-F0C8-0727BE5A8A12}"/>
              </a:ext>
            </a:extLst>
          </p:cNvPr>
          <p:cNvSpPr/>
          <p:nvPr/>
        </p:nvSpPr>
        <p:spPr>
          <a:xfrm>
            <a:off x="4184195" y="2668609"/>
            <a:ext cx="2461257"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2" name="Rectangle 121">
            <a:extLst>
              <a:ext uri="{FF2B5EF4-FFF2-40B4-BE49-F238E27FC236}">
                <a16:creationId xmlns:a16="http://schemas.microsoft.com/office/drawing/2014/main" id="{09BA13E5-A2B9-83CB-1ECD-0086CC9B1A57}"/>
              </a:ext>
            </a:extLst>
          </p:cNvPr>
          <p:cNvSpPr/>
          <p:nvPr/>
        </p:nvSpPr>
        <p:spPr>
          <a:xfrm>
            <a:off x="4243930" y="2727853"/>
            <a:ext cx="2346564"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123" name="Rectangle 122">
            <a:extLst>
              <a:ext uri="{FF2B5EF4-FFF2-40B4-BE49-F238E27FC236}">
                <a16:creationId xmlns:a16="http://schemas.microsoft.com/office/drawing/2014/main" id="{46F376F1-A57F-2C3C-79F1-C0101575E707}"/>
              </a:ext>
            </a:extLst>
          </p:cNvPr>
          <p:cNvSpPr/>
          <p:nvPr/>
        </p:nvSpPr>
        <p:spPr>
          <a:xfrm>
            <a:off x="4240035" y="3037598"/>
            <a:ext cx="2350461"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24" name="TextBox 123">
            <a:extLst>
              <a:ext uri="{FF2B5EF4-FFF2-40B4-BE49-F238E27FC236}">
                <a16:creationId xmlns:a16="http://schemas.microsoft.com/office/drawing/2014/main" id="{682EE13A-D54B-DD98-A6B6-46ADA1B14EDD}"/>
              </a:ext>
            </a:extLst>
          </p:cNvPr>
          <p:cNvSpPr txBox="1"/>
          <p:nvPr/>
        </p:nvSpPr>
        <p:spPr>
          <a:xfrm>
            <a:off x="5391183" y="3166656"/>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146" name="Rectangle 145">
            <a:extLst>
              <a:ext uri="{FF2B5EF4-FFF2-40B4-BE49-F238E27FC236}">
                <a16:creationId xmlns:a16="http://schemas.microsoft.com/office/drawing/2014/main" id="{5CD11F91-B3BA-75BB-D698-D73BD14A0901}"/>
              </a:ext>
            </a:extLst>
          </p:cNvPr>
          <p:cNvSpPr/>
          <p:nvPr/>
        </p:nvSpPr>
        <p:spPr>
          <a:xfrm>
            <a:off x="4245734" y="3676430"/>
            <a:ext cx="2344760"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168" name="Straight Connector 167">
            <a:extLst>
              <a:ext uri="{FF2B5EF4-FFF2-40B4-BE49-F238E27FC236}">
                <a16:creationId xmlns:a16="http://schemas.microsoft.com/office/drawing/2014/main" id="{39FD2E44-E4F2-AFE8-4792-4AF9637C95EC}"/>
              </a:ext>
            </a:extLst>
          </p:cNvPr>
          <p:cNvCxnSpPr>
            <a:cxnSpLocks/>
          </p:cNvCxnSpPr>
          <p:nvPr/>
        </p:nvCxnSpPr>
        <p:spPr>
          <a:xfrm flipV="1">
            <a:off x="4900894"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169" name="TextBox 168">
            <a:extLst>
              <a:ext uri="{FF2B5EF4-FFF2-40B4-BE49-F238E27FC236}">
                <a16:creationId xmlns:a16="http://schemas.microsoft.com/office/drawing/2014/main" id="{796CE8E1-EC8E-A1DC-5227-9E325A171805}"/>
              </a:ext>
            </a:extLst>
          </p:cNvPr>
          <p:cNvSpPr txBox="1"/>
          <p:nvPr/>
        </p:nvSpPr>
        <p:spPr>
          <a:xfrm>
            <a:off x="5409132"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sp>
        <p:nvSpPr>
          <p:cNvPr id="170" name="Rectangle 169">
            <a:extLst>
              <a:ext uri="{FF2B5EF4-FFF2-40B4-BE49-F238E27FC236}">
                <a16:creationId xmlns:a16="http://schemas.microsoft.com/office/drawing/2014/main" id="{B5817EE3-3FC2-5526-A0A2-3A1739EEC66C}"/>
              </a:ext>
            </a:extLst>
          </p:cNvPr>
          <p:cNvSpPr/>
          <p:nvPr/>
        </p:nvSpPr>
        <p:spPr>
          <a:xfrm>
            <a:off x="72433" y="3419371"/>
            <a:ext cx="888563" cy="33745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NOTE</a:t>
            </a:r>
            <a:endParaRPr lang="en-PH" sz="1311" dirty="0">
              <a:solidFill>
                <a:srgbClr val="00B0F0"/>
              </a:solidFill>
              <a:latin typeface="Aptos Display" panose="020B0004020202020204" pitchFamily="34" charset="0"/>
            </a:endParaRPr>
          </a:p>
        </p:txBody>
      </p:sp>
      <p:sp>
        <p:nvSpPr>
          <p:cNvPr id="173" name="TextBox 172">
            <a:extLst>
              <a:ext uri="{FF2B5EF4-FFF2-40B4-BE49-F238E27FC236}">
                <a16:creationId xmlns:a16="http://schemas.microsoft.com/office/drawing/2014/main" id="{4C85B5CA-4C02-316B-9331-43812CFBB604}"/>
              </a:ext>
            </a:extLst>
          </p:cNvPr>
          <p:cNvSpPr txBox="1"/>
          <p:nvPr/>
        </p:nvSpPr>
        <p:spPr>
          <a:xfrm>
            <a:off x="1063229" y="3381205"/>
            <a:ext cx="3047255" cy="510932"/>
          </a:xfrm>
          <a:prstGeom prst="rect">
            <a:avLst/>
          </a:prstGeom>
          <a:noFill/>
        </p:spPr>
        <p:txBody>
          <a:bodyPr wrap="square">
            <a:spAutoFit/>
          </a:bodyPr>
          <a:lstStyle/>
          <a:p>
            <a:pPr algn="just"/>
            <a:r>
              <a:rPr lang="en-PH" sz="874" dirty="0">
                <a:latin typeface="Aptos Display" panose="020B0004020202020204" pitchFamily="34" charset="0"/>
                <a:ea typeface="Lexend" pitchFamily="2" charset="0"/>
                <a:cs typeface="Lexend" pitchFamily="2" charset="0"/>
              </a:rPr>
              <a:t>This logic will be only used in several scenarios. </a:t>
            </a:r>
          </a:p>
          <a:p>
            <a:pPr algn="just"/>
            <a:r>
              <a:rPr lang="en-PH" sz="874" dirty="0">
                <a:latin typeface="Aptos Display" panose="020B0004020202020204" pitchFamily="34" charset="0"/>
                <a:ea typeface="Lexend" pitchFamily="2" charset="0"/>
                <a:cs typeface="Lexend" pitchFamily="2" charset="0"/>
              </a:rPr>
              <a:t>As some of its outputs are not reliable. See future pages for the proper combined logic for all scenarios.</a:t>
            </a:r>
            <a:endParaRPr lang="en-PH" sz="874" dirty="0"/>
          </a:p>
        </p:txBody>
      </p:sp>
      <p:grpSp>
        <p:nvGrpSpPr>
          <p:cNvPr id="256" name="Group 255">
            <a:extLst>
              <a:ext uri="{FF2B5EF4-FFF2-40B4-BE49-F238E27FC236}">
                <a16:creationId xmlns:a16="http://schemas.microsoft.com/office/drawing/2014/main" id="{19464490-7DCC-5E58-4FE7-97ECF6D5F0DE}"/>
              </a:ext>
            </a:extLst>
          </p:cNvPr>
          <p:cNvGrpSpPr/>
          <p:nvPr/>
        </p:nvGrpSpPr>
        <p:grpSpPr>
          <a:xfrm>
            <a:off x="4300491" y="3748967"/>
            <a:ext cx="973943" cy="456044"/>
            <a:chOff x="5064937" y="7392834"/>
            <a:chExt cx="1321811" cy="618930"/>
          </a:xfrm>
        </p:grpSpPr>
        <p:grpSp>
          <p:nvGrpSpPr>
            <p:cNvPr id="175" name="Group 174">
              <a:extLst>
                <a:ext uri="{FF2B5EF4-FFF2-40B4-BE49-F238E27FC236}">
                  <a16:creationId xmlns:a16="http://schemas.microsoft.com/office/drawing/2014/main" id="{EC6FABB9-4703-8C9F-51A3-A95BCF7BEE09}"/>
                </a:ext>
              </a:extLst>
            </p:cNvPr>
            <p:cNvGrpSpPr/>
            <p:nvPr/>
          </p:nvGrpSpPr>
          <p:grpSpPr>
            <a:xfrm>
              <a:off x="5064937" y="7722120"/>
              <a:ext cx="974108" cy="289644"/>
              <a:chOff x="13469402" y="3248752"/>
              <a:chExt cx="2584053" cy="768349"/>
            </a:xfrm>
          </p:grpSpPr>
          <p:sp>
            <p:nvSpPr>
              <p:cNvPr id="180" name="Flowchart: Terminator 179">
                <a:extLst>
                  <a:ext uri="{FF2B5EF4-FFF2-40B4-BE49-F238E27FC236}">
                    <a16:creationId xmlns:a16="http://schemas.microsoft.com/office/drawing/2014/main" id="{943BAAAF-D2EB-1FD8-DE56-ABDBC168442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1" name="Oval 180">
                <a:extLst>
                  <a:ext uri="{FF2B5EF4-FFF2-40B4-BE49-F238E27FC236}">
                    <a16:creationId xmlns:a16="http://schemas.microsoft.com/office/drawing/2014/main" id="{3960288E-FCD7-C383-2E3A-3573E66E7CD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2" name="Oval 181">
                <a:extLst>
                  <a:ext uri="{FF2B5EF4-FFF2-40B4-BE49-F238E27FC236}">
                    <a16:creationId xmlns:a16="http://schemas.microsoft.com/office/drawing/2014/main" id="{EBC9F1D6-FF0E-E958-7660-686AA392772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83" name="Oval 182">
                <a:extLst>
                  <a:ext uri="{FF2B5EF4-FFF2-40B4-BE49-F238E27FC236}">
                    <a16:creationId xmlns:a16="http://schemas.microsoft.com/office/drawing/2014/main" id="{8BFD1C0E-E977-DBF0-36D8-880738994327}"/>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176" name="Group 175">
              <a:extLst>
                <a:ext uri="{FF2B5EF4-FFF2-40B4-BE49-F238E27FC236}">
                  <a16:creationId xmlns:a16="http://schemas.microsoft.com/office/drawing/2014/main" id="{D44FBADC-24B7-0D89-F30C-9744637154D5}"/>
                </a:ext>
              </a:extLst>
            </p:cNvPr>
            <p:cNvGrpSpPr/>
            <p:nvPr/>
          </p:nvGrpSpPr>
          <p:grpSpPr>
            <a:xfrm>
              <a:off x="5727483" y="7392834"/>
              <a:ext cx="659265" cy="289644"/>
              <a:chOff x="14304599" y="2334096"/>
              <a:chExt cx="1748856" cy="768349"/>
            </a:xfrm>
          </p:grpSpPr>
          <p:sp>
            <p:nvSpPr>
              <p:cNvPr id="177" name="Flowchart: Terminator 176">
                <a:extLst>
                  <a:ext uri="{FF2B5EF4-FFF2-40B4-BE49-F238E27FC236}">
                    <a16:creationId xmlns:a16="http://schemas.microsoft.com/office/drawing/2014/main" id="{013BC1A5-A770-25DA-C91B-DA7D00A13715}"/>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178" name="Oval 177">
                <a:extLst>
                  <a:ext uri="{FF2B5EF4-FFF2-40B4-BE49-F238E27FC236}">
                    <a16:creationId xmlns:a16="http://schemas.microsoft.com/office/drawing/2014/main" id="{656BC7D5-2F73-BC3B-C4DA-543703036C5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179" name="Oval 178">
                <a:extLst>
                  <a:ext uri="{FF2B5EF4-FFF2-40B4-BE49-F238E27FC236}">
                    <a16:creationId xmlns:a16="http://schemas.microsoft.com/office/drawing/2014/main" id="{21AB78B4-E292-C17D-A1B6-4924EFD703A1}"/>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sp>
        <p:nvSpPr>
          <p:cNvPr id="184" name="Rectangle 183">
            <a:extLst>
              <a:ext uri="{FF2B5EF4-FFF2-40B4-BE49-F238E27FC236}">
                <a16:creationId xmlns:a16="http://schemas.microsoft.com/office/drawing/2014/main" id="{B65A5C26-03E1-F876-A1E6-1E99C2D4335D}"/>
              </a:ext>
            </a:extLst>
          </p:cNvPr>
          <p:cNvSpPr/>
          <p:nvPr/>
        </p:nvSpPr>
        <p:spPr>
          <a:xfrm>
            <a:off x="73557" y="3904006"/>
            <a:ext cx="2264521" cy="362946"/>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Logic only works on scenarios</a:t>
            </a:r>
            <a:endParaRPr lang="en-PH" sz="1311" dirty="0">
              <a:solidFill>
                <a:srgbClr val="00B0F0"/>
              </a:solidFill>
              <a:latin typeface="Aptos Display" panose="020B0004020202020204" pitchFamily="34" charset="0"/>
            </a:endParaRPr>
          </a:p>
        </p:txBody>
      </p:sp>
      <p:grpSp>
        <p:nvGrpSpPr>
          <p:cNvPr id="226" name="Group 225">
            <a:extLst>
              <a:ext uri="{FF2B5EF4-FFF2-40B4-BE49-F238E27FC236}">
                <a16:creationId xmlns:a16="http://schemas.microsoft.com/office/drawing/2014/main" id="{9517B24B-C426-B465-AF8F-536D4BF8E1CE}"/>
              </a:ext>
            </a:extLst>
          </p:cNvPr>
          <p:cNvGrpSpPr/>
          <p:nvPr/>
        </p:nvGrpSpPr>
        <p:grpSpPr>
          <a:xfrm>
            <a:off x="2618769" y="3936090"/>
            <a:ext cx="694812" cy="332224"/>
            <a:chOff x="6792721" y="7383260"/>
            <a:chExt cx="1358743" cy="649684"/>
          </a:xfrm>
        </p:grpSpPr>
        <p:grpSp>
          <p:nvGrpSpPr>
            <p:cNvPr id="216" name="Group 215">
              <a:extLst>
                <a:ext uri="{FF2B5EF4-FFF2-40B4-BE49-F238E27FC236}">
                  <a16:creationId xmlns:a16="http://schemas.microsoft.com/office/drawing/2014/main" id="{FF73CE88-57A4-8C7A-2924-3B2EE458FAE0}"/>
                </a:ext>
              </a:extLst>
            </p:cNvPr>
            <p:cNvGrpSpPr/>
            <p:nvPr/>
          </p:nvGrpSpPr>
          <p:grpSpPr>
            <a:xfrm>
              <a:off x="6792721" y="7731107"/>
              <a:ext cx="1015114" cy="301837"/>
              <a:chOff x="171087" y="879907"/>
              <a:chExt cx="1761854" cy="523875"/>
            </a:xfrm>
          </p:grpSpPr>
          <p:sp>
            <p:nvSpPr>
              <p:cNvPr id="222" name="Flowchart: Terminator 221">
                <a:extLst>
                  <a:ext uri="{FF2B5EF4-FFF2-40B4-BE49-F238E27FC236}">
                    <a16:creationId xmlns:a16="http://schemas.microsoft.com/office/drawing/2014/main" id="{681FFA33-5B4D-22FF-3AEF-BC1FFA9D2CF9}"/>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3" name="Oval 222">
                <a:extLst>
                  <a:ext uri="{FF2B5EF4-FFF2-40B4-BE49-F238E27FC236}">
                    <a16:creationId xmlns:a16="http://schemas.microsoft.com/office/drawing/2014/main" id="{630C38D7-F1CC-931A-4775-21C7FEA6E8F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4" name="Oval 223">
                <a:extLst>
                  <a:ext uri="{FF2B5EF4-FFF2-40B4-BE49-F238E27FC236}">
                    <a16:creationId xmlns:a16="http://schemas.microsoft.com/office/drawing/2014/main" id="{B30AA3F5-870D-3488-681E-E1DAB807EB3C}"/>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5" name="Oval 224">
                <a:extLst>
                  <a:ext uri="{FF2B5EF4-FFF2-40B4-BE49-F238E27FC236}">
                    <a16:creationId xmlns:a16="http://schemas.microsoft.com/office/drawing/2014/main" id="{04432D90-F30E-9E21-8DC0-62F379A80B34}"/>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217" name="Group 216">
              <a:extLst>
                <a:ext uri="{FF2B5EF4-FFF2-40B4-BE49-F238E27FC236}">
                  <a16:creationId xmlns:a16="http://schemas.microsoft.com/office/drawing/2014/main" id="{82C9283D-727B-5B8E-18EC-7BF97BFD8D9E}"/>
                </a:ext>
              </a:extLst>
            </p:cNvPr>
            <p:cNvGrpSpPr/>
            <p:nvPr/>
          </p:nvGrpSpPr>
          <p:grpSpPr>
            <a:xfrm>
              <a:off x="7136348" y="7383260"/>
              <a:ext cx="1015116" cy="301838"/>
              <a:chOff x="171087" y="879907"/>
              <a:chExt cx="1761854" cy="523875"/>
            </a:xfrm>
          </p:grpSpPr>
          <p:sp>
            <p:nvSpPr>
              <p:cNvPr id="218" name="Flowchart: Terminator 217">
                <a:extLst>
                  <a:ext uri="{FF2B5EF4-FFF2-40B4-BE49-F238E27FC236}">
                    <a16:creationId xmlns:a16="http://schemas.microsoft.com/office/drawing/2014/main" id="{02B57637-5E9A-3FCC-1112-96A78CA90E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19" name="Oval 218">
                <a:extLst>
                  <a:ext uri="{FF2B5EF4-FFF2-40B4-BE49-F238E27FC236}">
                    <a16:creationId xmlns:a16="http://schemas.microsoft.com/office/drawing/2014/main" id="{E6EB5427-FDEC-6EEB-CC78-F8AA322A5CAF}"/>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0" name="Oval 219">
                <a:extLst>
                  <a:ext uri="{FF2B5EF4-FFF2-40B4-BE49-F238E27FC236}">
                    <a16:creationId xmlns:a16="http://schemas.microsoft.com/office/drawing/2014/main" id="{71767AFD-92CD-65BB-E74D-26D06ADB9026}"/>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21" name="Oval 220">
                <a:extLst>
                  <a:ext uri="{FF2B5EF4-FFF2-40B4-BE49-F238E27FC236}">
                    <a16:creationId xmlns:a16="http://schemas.microsoft.com/office/drawing/2014/main" id="{1D365BA0-7B29-7151-0BB2-C35AE63C059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2441509" y="2465163"/>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2441509" y="2465163"/>
                <a:ext cx="1585733" cy="823014"/>
              </a:xfrm>
              <a:prstGeom prst="rect">
                <a:avLst/>
              </a:prstGeom>
              <a:blipFill>
                <a:blip r:embed="rId5"/>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211498" y="294880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720872"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978660" y="162387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764595" y="145972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511353" y="146334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30875" y="145972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grpSp>
        <p:nvGrpSpPr>
          <p:cNvPr id="257" name="Group 256">
            <a:extLst>
              <a:ext uri="{FF2B5EF4-FFF2-40B4-BE49-F238E27FC236}">
                <a16:creationId xmlns:a16="http://schemas.microsoft.com/office/drawing/2014/main" id="{BDA763B8-21E4-11F7-1FCB-54605FA142B7}"/>
              </a:ext>
            </a:extLst>
          </p:cNvPr>
          <p:cNvGrpSpPr/>
          <p:nvPr/>
        </p:nvGrpSpPr>
        <p:grpSpPr>
          <a:xfrm rot="10800000">
            <a:off x="3387700" y="3945739"/>
            <a:ext cx="498124" cy="324430"/>
            <a:chOff x="3454714" y="6484712"/>
            <a:chExt cx="2584053" cy="1683005"/>
          </a:xfrm>
        </p:grpSpPr>
        <p:grpSp>
          <p:nvGrpSpPr>
            <p:cNvPr id="258" name="Group 257">
              <a:extLst>
                <a:ext uri="{FF2B5EF4-FFF2-40B4-BE49-F238E27FC236}">
                  <a16:creationId xmlns:a16="http://schemas.microsoft.com/office/drawing/2014/main" id="{A6933D19-FD11-D7B8-41B2-8F6BA0A23848}"/>
                </a:ext>
              </a:extLst>
            </p:cNvPr>
            <p:cNvGrpSpPr/>
            <p:nvPr/>
          </p:nvGrpSpPr>
          <p:grpSpPr>
            <a:xfrm>
              <a:off x="3454714" y="7399368"/>
              <a:ext cx="2584053" cy="768349"/>
              <a:chOff x="13469402" y="3248752"/>
              <a:chExt cx="2584053" cy="768349"/>
            </a:xfrm>
          </p:grpSpPr>
          <p:sp>
            <p:nvSpPr>
              <p:cNvPr id="263" name="Flowchart: Terminator 262">
                <a:extLst>
                  <a:ext uri="{FF2B5EF4-FFF2-40B4-BE49-F238E27FC236}">
                    <a16:creationId xmlns:a16="http://schemas.microsoft.com/office/drawing/2014/main" id="{09A424FF-B794-A5B2-A3AE-16A0190C95DD}"/>
                  </a:ext>
                </a:extLst>
              </p:cNvPr>
              <p:cNvSpPr/>
              <p:nvPr/>
            </p:nvSpPr>
            <p:spPr>
              <a:xfrm rot="10800000">
                <a:off x="13469402" y="3248752"/>
                <a:ext cx="2584053"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4" name="Oval 263">
                <a:extLst>
                  <a:ext uri="{FF2B5EF4-FFF2-40B4-BE49-F238E27FC236}">
                    <a16:creationId xmlns:a16="http://schemas.microsoft.com/office/drawing/2014/main" id="{7A6C736B-69B2-FA60-B692-EAD0FB4EEB7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5" name="Oval 264">
                <a:extLst>
                  <a:ext uri="{FF2B5EF4-FFF2-40B4-BE49-F238E27FC236}">
                    <a16:creationId xmlns:a16="http://schemas.microsoft.com/office/drawing/2014/main" id="{A9C9473C-3CF7-2262-D405-4ED46FD745E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6" name="Oval 265">
                <a:extLst>
                  <a:ext uri="{FF2B5EF4-FFF2-40B4-BE49-F238E27FC236}">
                    <a16:creationId xmlns:a16="http://schemas.microsoft.com/office/drawing/2014/main" id="{E4EEF421-7191-C532-2B57-11378AE2CCBE}"/>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59" name="Group 258">
              <a:extLst>
                <a:ext uri="{FF2B5EF4-FFF2-40B4-BE49-F238E27FC236}">
                  <a16:creationId xmlns:a16="http://schemas.microsoft.com/office/drawing/2014/main" id="{A2A9F692-D80B-9998-BF42-41514F30F6A2}"/>
                </a:ext>
              </a:extLst>
            </p:cNvPr>
            <p:cNvGrpSpPr/>
            <p:nvPr/>
          </p:nvGrpSpPr>
          <p:grpSpPr>
            <a:xfrm>
              <a:off x="4289911" y="6484712"/>
              <a:ext cx="1748856" cy="768349"/>
              <a:chOff x="14304599" y="2334096"/>
              <a:chExt cx="1748856" cy="768349"/>
            </a:xfrm>
          </p:grpSpPr>
          <p:sp>
            <p:nvSpPr>
              <p:cNvPr id="260" name="Flowchart: Terminator 259">
                <a:extLst>
                  <a:ext uri="{FF2B5EF4-FFF2-40B4-BE49-F238E27FC236}">
                    <a16:creationId xmlns:a16="http://schemas.microsoft.com/office/drawing/2014/main" id="{F72AE9C1-0798-5F6D-47E2-17E0397A9B53}"/>
                  </a:ext>
                </a:extLst>
              </p:cNvPr>
              <p:cNvSpPr/>
              <p:nvPr/>
            </p:nvSpPr>
            <p:spPr>
              <a:xfrm>
                <a:off x="14304599" y="2334096"/>
                <a:ext cx="1748856"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61" name="Oval 260">
                <a:extLst>
                  <a:ext uri="{FF2B5EF4-FFF2-40B4-BE49-F238E27FC236}">
                    <a16:creationId xmlns:a16="http://schemas.microsoft.com/office/drawing/2014/main" id="{5F099A07-F932-F8C8-CAD2-CA76DB18B011}"/>
                  </a:ext>
                </a:extLst>
              </p:cNvPr>
              <p:cNvSpPr/>
              <p:nvPr/>
            </p:nvSpPr>
            <p:spPr>
              <a:xfrm rot="10800000">
                <a:off x="15345304"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62" name="Oval 261">
                <a:extLst>
                  <a:ext uri="{FF2B5EF4-FFF2-40B4-BE49-F238E27FC236}">
                    <a16:creationId xmlns:a16="http://schemas.microsoft.com/office/drawing/2014/main" id="{31380A60-09B3-54A5-CFD5-444340D4342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grpSp>
        <p:nvGrpSpPr>
          <p:cNvPr id="267" name="Group 266">
            <a:extLst>
              <a:ext uri="{FF2B5EF4-FFF2-40B4-BE49-F238E27FC236}">
                <a16:creationId xmlns:a16="http://schemas.microsoft.com/office/drawing/2014/main" id="{DFCD59F7-4975-42CF-4671-22216F8A1D19}"/>
              </a:ext>
            </a:extLst>
          </p:cNvPr>
          <p:cNvGrpSpPr/>
          <p:nvPr/>
        </p:nvGrpSpPr>
        <p:grpSpPr>
          <a:xfrm>
            <a:off x="4910197" y="626945"/>
            <a:ext cx="1561547" cy="731184"/>
            <a:chOff x="5064937" y="7392834"/>
            <a:chExt cx="1321811" cy="618930"/>
          </a:xfrm>
        </p:grpSpPr>
        <p:grpSp>
          <p:nvGrpSpPr>
            <p:cNvPr id="268" name="Group 267">
              <a:extLst>
                <a:ext uri="{FF2B5EF4-FFF2-40B4-BE49-F238E27FC236}">
                  <a16:creationId xmlns:a16="http://schemas.microsoft.com/office/drawing/2014/main" id="{C7BCE186-A617-B7FA-3058-A7035322267F}"/>
                </a:ext>
              </a:extLst>
            </p:cNvPr>
            <p:cNvGrpSpPr/>
            <p:nvPr/>
          </p:nvGrpSpPr>
          <p:grpSpPr>
            <a:xfrm>
              <a:off x="5064937" y="7722120"/>
              <a:ext cx="974108" cy="289644"/>
              <a:chOff x="13469402" y="3248752"/>
              <a:chExt cx="2584053" cy="768349"/>
            </a:xfrm>
          </p:grpSpPr>
          <p:sp>
            <p:nvSpPr>
              <p:cNvPr id="273" name="Flowchart: Terminator 272">
                <a:extLst>
                  <a:ext uri="{FF2B5EF4-FFF2-40B4-BE49-F238E27FC236}">
                    <a16:creationId xmlns:a16="http://schemas.microsoft.com/office/drawing/2014/main" id="{10AACF7C-8D9F-EE91-8EBF-84DEDCB80B03}"/>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4" name="Oval 273">
                <a:extLst>
                  <a:ext uri="{FF2B5EF4-FFF2-40B4-BE49-F238E27FC236}">
                    <a16:creationId xmlns:a16="http://schemas.microsoft.com/office/drawing/2014/main" id="{C6C13CE6-8640-1928-C631-BAECB0D5F54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5" name="Oval 274">
                <a:extLst>
                  <a:ext uri="{FF2B5EF4-FFF2-40B4-BE49-F238E27FC236}">
                    <a16:creationId xmlns:a16="http://schemas.microsoft.com/office/drawing/2014/main" id="{2E2A2759-5DDA-9D41-A6D3-E4C8B1E44BA8}"/>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6" name="Oval 275">
                <a:extLst>
                  <a:ext uri="{FF2B5EF4-FFF2-40B4-BE49-F238E27FC236}">
                    <a16:creationId xmlns:a16="http://schemas.microsoft.com/office/drawing/2014/main" id="{8C7E5C9E-8E75-D233-CF7D-F88BE0EE4ED4}"/>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269" name="Group 268">
              <a:extLst>
                <a:ext uri="{FF2B5EF4-FFF2-40B4-BE49-F238E27FC236}">
                  <a16:creationId xmlns:a16="http://schemas.microsoft.com/office/drawing/2014/main" id="{858BF8A3-4C48-E311-8EFE-D640592A52B8}"/>
                </a:ext>
              </a:extLst>
            </p:cNvPr>
            <p:cNvGrpSpPr/>
            <p:nvPr/>
          </p:nvGrpSpPr>
          <p:grpSpPr>
            <a:xfrm>
              <a:off x="5727483" y="7392834"/>
              <a:ext cx="659265" cy="289644"/>
              <a:chOff x="14304599" y="2334096"/>
              <a:chExt cx="1748856" cy="768349"/>
            </a:xfrm>
          </p:grpSpPr>
          <p:sp>
            <p:nvSpPr>
              <p:cNvPr id="270" name="Flowchart: Terminator 269">
                <a:extLst>
                  <a:ext uri="{FF2B5EF4-FFF2-40B4-BE49-F238E27FC236}">
                    <a16:creationId xmlns:a16="http://schemas.microsoft.com/office/drawing/2014/main" id="{68F40E4A-CF82-1FA1-68D9-A173C19E52F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271" name="Oval 270">
                <a:extLst>
                  <a:ext uri="{FF2B5EF4-FFF2-40B4-BE49-F238E27FC236}">
                    <a16:creationId xmlns:a16="http://schemas.microsoft.com/office/drawing/2014/main" id="{9EF4A0A5-C7BB-371B-61BA-9A4A7F69EF16}"/>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272" name="Oval 271">
                <a:extLst>
                  <a:ext uri="{FF2B5EF4-FFF2-40B4-BE49-F238E27FC236}">
                    <a16:creationId xmlns:a16="http://schemas.microsoft.com/office/drawing/2014/main" id="{4D4BB757-37BB-C1DA-BF49-117BDA4091D0}"/>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cxnSp>
        <p:nvCxnSpPr>
          <p:cNvPr id="281" name="Straight Connector 280">
            <a:extLst>
              <a:ext uri="{FF2B5EF4-FFF2-40B4-BE49-F238E27FC236}">
                <a16:creationId xmlns:a16="http://schemas.microsoft.com/office/drawing/2014/main" id="{96BC72AE-D482-5194-FFFC-01F943A31DD6}"/>
              </a:ext>
            </a:extLst>
          </p:cNvPr>
          <p:cNvCxnSpPr>
            <a:cxnSpLocks/>
            <a:endCxn id="283" idx="2"/>
          </p:cNvCxnSpPr>
          <p:nvPr/>
        </p:nvCxnSpPr>
        <p:spPr>
          <a:xfrm flipV="1">
            <a:off x="6085591" y="647390"/>
            <a:ext cx="1" cy="1060358"/>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8F315216-CC69-7DC2-1B94-D29FEFCD1844}"/>
              </a:ext>
            </a:extLst>
          </p:cNvPr>
          <p:cNvCxnSpPr>
            <a:cxnSpLocks/>
          </p:cNvCxnSpPr>
          <p:nvPr/>
        </p:nvCxnSpPr>
        <p:spPr>
          <a:xfrm flipV="1">
            <a:off x="6274582" y="626944"/>
            <a:ext cx="0" cy="342176"/>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83" name="TextBox 282">
            <a:extLst>
              <a:ext uri="{FF2B5EF4-FFF2-40B4-BE49-F238E27FC236}">
                <a16:creationId xmlns:a16="http://schemas.microsoft.com/office/drawing/2014/main" id="{91242C9A-D729-E12B-8195-2FD332F4174D}"/>
              </a:ext>
            </a:extLst>
          </p:cNvPr>
          <p:cNvSpPr txBox="1"/>
          <p:nvPr/>
        </p:nvSpPr>
        <p:spPr>
          <a:xfrm>
            <a:off x="5874045" y="448276"/>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97" name="TextBox 296">
            <a:extLst>
              <a:ext uri="{FF2B5EF4-FFF2-40B4-BE49-F238E27FC236}">
                <a16:creationId xmlns:a16="http://schemas.microsoft.com/office/drawing/2014/main" id="{EA24C86B-EC15-FE11-EFA1-6BAD214CEF4F}"/>
              </a:ext>
            </a:extLst>
          </p:cNvPr>
          <p:cNvSpPr txBox="1"/>
          <p:nvPr/>
        </p:nvSpPr>
        <p:spPr>
          <a:xfrm>
            <a:off x="5651596" y="470807"/>
            <a:ext cx="407937"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298" name="TextBox 297">
            <a:extLst>
              <a:ext uri="{FF2B5EF4-FFF2-40B4-BE49-F238E27FC236}">
                <a16:creationId xmlns:a16="http://schemas.microsoft.com/office/drawing/2014/main" id="{04BB979D-A2B4-8BF4-D287-9827C410B24F}"/>
              </a:ext>
            </a:extLst>
          </p:cNvPr>
          <p:cNvSpPr txBox="1"/>
          <p:nvPr/>
        </p:nvSpPr>
        <p:spPr>
          <a:xfrm>
            <a:off x="6064180" y="47091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99" name="TextBox 298">
            <a:extLst>
              <a:ext uri="{FF2B5EF4-FFF2-40B4-BE49-F238E27FC236}">
                <a16:creationId xmlns:a16="http://schemas.microsoft.com/office/drawing/2014/main" id="{D3519F50-537E-A8D1-3F0A-7C79FCA752AD}"/>
              </a:ext>
            </a:extLst>
          </p:cNvPr>
          <p:cNvSpPr txBox="1"/>
          <p:nvPr/>
        </p:nvSpPr>
        <p:spPr>
          <a:xfrm>
            <a:off x="4185482" y="2215860"/>
            <a:ext cx="679131"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00" name="Straight Connector 299">
            <a:extLst>
              <a:ext uri="{FF2B5EF4-FFF2-40B4-BE49-F238E27FC236}">
                <a16:creationId xmlns:a16="http://schemas.microsoft.com/office/drawing/2014/main" id="{D7732407-8943-B899-4C3A-1128A859E337}"/>
              </a:ext>
            </a:extLst>
          </p:cNvPr>
          <p:cNvCxnSpPr>
            <a:cxnSpLocks/>
          </p:cNvCxnSpPr>
          <p:nvPr/>
        </p:nvCxnSpPr>
        <p:spPr>
          <a:xfrm flipV="1">
            <a:off x="4818078" y="225084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1" name="TextBox 300">
                <a:extLst>
                  <a:ext uri="{FF2B5EF4-FFF2-40B4-BE49-F238E27FC236}">
                    <a16:creationId xmlns:a16="http://schemas.microsoft.com/office/drawing/2014/main" id="{209F2E4B-96C2-CD2A-9417-C26A26D2E3C0}"/>
                  </a:ext>
                </a:extLst>
              </p:cNvPr>
              <p:cNvSpPr txBox="1"/>
              <p:nvPr/>
            </p:nvSpPr>
            <p:spPr>
              <a:xfrm>
                <a:off x="4859406" y="2230471"/>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m:t>
                      </m:r>
                    </m:oMath>
                  </m:oMathPara>
                </a14:m>
                <a:endParaRPr lang="en-PH" sz="656" dirty="0"/>
              </a:p>
            </p:txBody>
          </p:sp>
        </mc:Choice>
        <mc:Fallback xmlns="">
          <p:sp>
            <p:nvSpPr>
              <p:cNvPr id="301" name="TextBox 300">
                <a:extLst>
                  <a:ext uri="{FF2B5EF4-FFF2-40B4-BE49-F238E27FC236}">
                    <a16:creationId xmlns:a16="http://schemas.microsoft.com/office/drawing/2014/main" id="{209F2E4B-96C2-CD2A-9417-C26A26D2E3C0}"/>
                  </a:ext>
                </a:extLst>
              </p:cNvPr>
              <p:cNvSpPr txBox="1">
                <a:spLocks noRot="1" noChangeAspect="1" noMove="1" noResize="1" noEditPoints="1" noAdjustHandles="1" noChangeArrowheads="1" noChangeShapeType="1" noTextEdit="1"/>
              </p:cNvSpPr>
              <p:nvPr/>
            </p:nvSpPr>
            <p:spPr>
              <a:xfrm>
                <a:off x="4859406" y="2230471"/>
                <a:ext cx="387070" cy="199114"/>
              </a:xfrm>
              <a:prstGeom prst="rect">
                <a:avLst/>
              </a:prstGeom>
              <a:blipFill>
                <a:blip r:embed="rId6"/>
                <a:stretch>
                  <a:fillRect r="-1563"/>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3E890BF9-E7CE-1E73-1BF0-FE68DB4C4E24}"/>
                  </a:ext>
                </a:extLst>
              </p:cNvPr>
              <p:cNvSpPr txBox="1"/>
              <p:nvPr/>
            </p:nvSpPr>
            <p:spPr>
              <a:xfrm>
                <a:off x="4874018" y="2395609"/>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𝑠𝑙𝑜𝑡</m:t>
                      </m:r>
                      <m:r>
                        <a:rPr lang="en-US" sz="656" i="1" dirty="0">
                          <a:latin typeface="Cambria Math" panose="02040503050406030204" pitchFamily="18" charset="0"/>
                        </a:rPr>
                        <m:t> 2</m:t>
                      </m:r>
                    </m:oMath>
                  </m:oMathPara>
                </a14:m>
                <a:endParaRPr lang="en-PH" sz="656" dirty="0"/>
              </a:p>
            </p:txBody>
          </p:sp>
        </mc:Choice>
        <mc:Fallback xmlns="">
          <p:sp>
            <p:nvSpPr>
              <p:cNvPr id="302" name="TextBox 301">
                <a:extLst>
                  <a:ext uri="{FF2B5EF4-FFF2-40B4-BE49-F238E27FC236}">
                    <a16:creationId xmlns:a16="http://schemas.microsoft.com/office/drawing/2014/main" id="{3E890BF9-E7CE-1E73-1BF0-FE68DB4C4E24}"/>
                  </a:ext>
                </a:extLst>
              </p:cNvPr>
              <p:cNvSpPr txBox="1">
                <a:spLocks noRot="1" noChangeAspect="1" noMove="1" noResize="1" noEditPoints="1" noAdjustHandles="1" noChangeArrowheads="1" noChangeShapeType="1" noTextEdit="1"/>
              </p:cNvSpPr>
              <p:nvPr/>
            </p:nvSpPr>
            <p:spPr>
              <a:xfrm>
                <a:off x="4874018" y="2395609"/>
                <a:ext cx="387070" cy="199114"/>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3" name="TextBox 302">
                <a:extLst>
                  <a:ext uri="{FF2B5EF4-FFF2-40B4-BE49-F238E27FC236}">
                    <a16:creationId xmlns:a16="http://schemas.microsoft.com/office/drawing/2014/main" id="{B554F571-364A-1FF4-B71B-6055FE61679D}"/>
                  </a:ext>
                </a:extLst>
              </p:cNvPr>
              <p:cNvSpPr txBox="1"/>
              <p:nvPr/>
            </p:nvSpPr>
            <p:spPr>
              <a:xfrm>
                <a:off x="5320113" y="1914425"/>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303" name="TextBox 302">
                <a:extLst>
                  <a:ext uri="{FF2B5EF4-FFF2-40B4-BE49-F238E27FC236}">
                    <a16:creationId xmlns:a16="http://schemas.microsoft.com/office/drawing/2014/main" id="{B554F571-364A-1FF4-B71B-6055FE61679D}"/>
                  </a:ext>
                </a:extLst>
              </p:cNvPr>
              <p:cNvSpPr txBox="1">
                <a:spLocks noRot="1" noChangeAspect="1" noMove="1" noResize="1" noEditPoints="1" noAdjustHandles="1" noChangeArrowheads="1" noChangeShapeType="1" noTextEdit="1"/>
              </p:cNvSpPr>
              <p:nvPr/>
            </p:nvSpPr>
            <p:spPr>
              <a:xfrm>
                <a:off x="5320113" y="1914425"/>
                <a:ext cx="1345370" cy="199114"/>
              </a:xfrm>
              <a:prstGeom prst="rect">
                <a:avLst/>
              </a:prstGeom>
              <a:blipFill>
                <a:blip r:embed="rId8"/>
                <a:stretch>
                  <a:fillRect/>
                </a:stretch>
              </a:blipFill>
            </p:spPr>
            <p:txBody>
              <a:bodyPr/>
              <a:lstStyle/>
              <a:p>
                <a:r>
                  <a:rPr lang="en-PH">
                    <a:noFill/>
                  </a:rPr>
                  <a:t> </a:t>
                </a:r>
              </a:p>
            </p:txBody>
          </p:sp>
        </mc:Fallback>
      </mc:AlternateContent>
      <p:sp>
        <p:nvSpPr>
          <p:cNvPr id="304" name="Rectangle 303">
            <a:extLst>
              <a:ext uri="{FF2B5EF4-FFF2-40B4-BE49-F238E27FC236}">
                <a16:creationId xmlns:a16="http://schemas.microsoft.com/office/drawing/2014/main" id="{BE6BF5F2-6C7F-1D05-1C59-08F0A81B9D1F}"/>
              </a:ext>
            </a:extLst>
          </p:cNvPr>
          <p:cNvSpPr/>
          <p:nvPr/>
        </p:nvSpPr>
        <p:spPr>
          <a:xfrm>
            <a:off x="5361071" y="1847946"/>
            <a:ext cx="1244582" cy="266605"/>
          </a:xfrm>
          <a:prstGeom prst="rect">
            <a:avLst/>
          </a:prstGeom>
          <a:noFill/>
          <a:ln w="635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05" name="TextBox 304">
                <a:extLst>
                  <a:ext uri="{FF2B5EF4-FFF2-40B4-BE49-F238E27FC236}">
                    <a16:creationId xmlns:a16="http://schemas.microsoft.com/office/drawing/2014/main" id="{044002AC-C100-0161-B23D-538FBC6983DB}"/>
                  </a:ext>
                </a:extLst>
              </p:cNvPr>
              <p:cNvSpPr txBox="1"/>
              <p:nvPr/>
            </p:nvSpPr>
            <p:spPr>
              <a:xfrm>
                <a:off x="5308770" y="2146068"/>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05" name="TextBox 304">
                <a:extLst>
                  <a:ext uri="{FF2B5EF4-FFF2-40B4-BE49-F238E27FC236}">
                    <a16:creationId xmlns:a16="http://schemas.microsoft.com/office/drawing/2014/main" id="{044002AC-C100-0161-B23D-538FBC6983DB}"/>
                  </a:ext>
                </a:extLst>
              </p:cNvPr>
              <p:cNvSpPr txBox="1">
                <a:spLocks noRot="1" noChangeAspect="1" noMove="1" noResize="1" noEditPoints="1" noAdjustHandles="1" noChangeArrowheads="1" noChangeShapeType="1" noTextEdit="1"/>
              </p:cNvSpPr>
              <p:nvPr/>
            </p:nvSpPr>
            <p:spPr>
              <a:xfrm>
                <a:off x="5308770" y="2146068"/>
                <a:ext cx="1345370" cy="199114"/>
              </a:xfrm>
              <a:prstGeom prst="rect">
                <a:avLst/>
              </a:prstGeom>
              <a:blipFill>
                <a:blip r:embed="rId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06" name="TextBox 305">
                <a:extLst>
                  <a:ext uri="{FF2B5EF4-FFF2-40B4-BE49-F238E27FC236}">
                    <a16:creationId xmlns:a16="http://schemas.microsoft.com/office/drawing/2014/main" id="{0D8906B6-D220-6015-8006-98EAEE43121E}"/>
                  </a:ext>
                </a:extLst>
              </p:cNvPr>
              <p:cNvSpPr txBox="1"/>
              <p:nvPr/>
            </p:nvSpPr>
            <p:spPr>
              <a:xfrm>
                <a:off x="5308770" y="2314392"/>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=0.374−(−0.187)</m:t>
                      </m:r>
                    </m:oMath>
                  </m:oMathPara>
                </a14:m>
                <a:endParaRPr lang="en-PH" sz="656" i="1" dirty="0">
                  <a:solidFill>
                    <a:srgbClr val="00B0F0"/>
                  </a:solidFill>
                </a:endParaRPr>
              </a:p>
            </p:txBody>
          </p:sp>
        </mc:Choice>
        <mc:Fallback xmlns="">
          <p:sp>
            <p:nvSpPr>
              <p:cNvPr id="306" name="TextBox 305">
                <a:extLst>
                  <a:ext uri="{FF2B5EF4-FFF2-40B4-BE49-F238E27FC236}">
                    <a16:creationId xmlns:a16="http://schemas.microsoft.com/office/drawing/2014/main" id="{0D8906B6-D220-6015-8006-98EAEE43121E}"/>
                  </a:ext>
                </a:extLst>
              </p:cNvPr>
              <p:cNvSpPr txBox="1">
                <a:spLocks noRot="1" noChangeAspect="1" noMove="1" noResize="1" noEditPoints="1" noAdjustHandles="1" noChangeArrowheads="1" noChangeShapeType="1" noTextEdit="1"/>
              </p:cNvSpPr>
              <p:nvPr/>
            </p:nvSpPr>
            <p:spPr>
              <a:xfrm>
                <a:off x="5308770" y="2314392"/>
                <a:ext cx="1345370" cy="199114"/>
              </a:xfrm>
              <a:prstGeom prst="rect">
                <a:avLst/>
              </a:prstGeom>
              <a:blipFill>
                <a:blip r:embed="rId10"/>
                <a:stretch>
                  <a:fillRect/>
                </a:stretch>
              </a:blipFill>
            </p:spPr>
            <p:txBody>
              <a:bodyPr/>
              <a:lstStyle/>
              <a:p>
                <a:r>
                  <a:rPr lang="en-PH">
                    <a:noFill/>
                  </a:rPr>
                  <a:t> </a:t>
                </a:r>
              </a:p>
            </p:txBody>
          </p:sp>
        </mc:Fallback>
      </mc:AlternateContent>
      <p:cxnSp>
        <p:nvCxnSpPr>
          <p:cNvPr id="307" name="Straight Connector 306">
            <a:extLst>
              <a:ext uri="{FF2B5EF4-FFF2-40B4-BE49-F238E27FC236}">
                <a16:creationId xmlns:a16="http://schemas.microsoft.com/office/drawing/2014/main" id="{1181832A-AF59-F4F0-F3F3-95EA5EA16027}"/>
              </a:ext>
            </a:extLst>
          </p:cNvPr>
          <p:cNvCxnSpPr>
            <a:cxnSpLocks/>
          </p:cNvCxnSpPr>
          <p:nvPr/>
        </p:nvCxnSpPr>
        <p:spPr>
          <a:xfrm flipV="1">
            <a:off x="5485588" y="1495596"/>
            <a:ext cx="0" cy="2121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0C138B49-D312-F122-3635-A3A04EC91789}"/>
              </a:ext>
            </a:extLst>
          </p:cNvPr>
          <p:cNvCxnSpPr>
            <a:cxnSpLocks/>
          </p:cNvCxnSpPr>
          <p:nvPr/>
        </p:nvCxnSpPr>
        <p:spPr>
          <a:xfrm>
            <a:off x="5492054" y="1682990"/>
            <a:ext cx="590274"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16" name="TextBox 315">
            <a:extLst>
              <a:ext uri="{FF2B5EF4-FFF2-40B4-BE49-F238E27FC236}">
                <a16:creationId xmlns:a16="http://schemas.microsoft.com/office/drawing/2014/main" id="{ABEB7DE2-4052-6A0F-262D-622614B623F6}"/>
              </a:ext>
            </a:extLst>
          </p:cNvPr>
          <p:cNvSpPr txBox="1"/>
          <p:nvPr/>
        </p:nvSpPr>
        <p:spPr>
          <a:xfrm>
            <a:off x="5618517" y="1670376"/>
            <a:ext cx="423092"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0.561</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317" name="TextBox 316">
                <a:extLst>
                  <a:ext uri="{FF2B5EF4-FFF2-40B4-BE49-F238E27FC236}">
                    <a16:creationId xmlns:a16="http://schemas.microsoft.com/office/drawing/2014/main" id="{47EE6A0E-3A37-2DEE-BDF3-3C1A64A1C9D8}"/>
                  </a:ext>
                </a:extLst>
              </p:cNvPr>
              <p:cNvSpPr txBox="1"/>
              <p:nvPr/>
            </p:nvSpPr>
            <p:spPr>
              <a:xfrm>
                <a:off x="5308769" y="246685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=0.561</m:t>
                      </m:r>
                    </m:oMath>
                  </m:oMathPara>
                </a14:m>
                <a:endParaRPr lang="en-PH" sz="656" i="1" dirty="0">
                  <a:solidFill>
                    <a:srgbClr val="00B0F0"/>
                  </a:solidFill>
                </a:endParaRPr>
              </a:p>
            </p:txBody>
          </p:sp>
        </mc:Choice>
        <mc:Fallback xmlns="">
          <p:sp>
            <p:nvSpPr>
              <p:cNvPr id="317" name="TextBox 316">
                <a:extLst>
                  <a:ext uri="{FF2B5EF4-FFF2-40B4-BE49-F238E27FC236}">
                    <a16:creationId xmlns:a16="http://schemas.microsoft.com/office/drawing/2014/main" id="{47EE6A0E-3A37-2DEE-BDF3-3C1A64A1C9D8}"/>
                  </a:ext>
                </a:extLst>
              </p:cNvPr>
              <p:cNvSpPr txBox="1">
                <a:spLocks noRot="1" noChangeAspect="1" noMove="1" noResize="1" noEditPoints="1" noAdjustHandles="1" noChangeArrowheads="1" noChangeShapeType="1" noTextEdit="1"/>
              </p:cNvSpPr>
              <p:nvPr/>
            </p:nvSpPr>
            <p:spPr>
              <a:xfrm>
                <a:off x="5308769" y="2466853"/>
                <a:ext cx="1345370" cy="199114"/>
              </a:xfrm>
              <a:prstGeom prst="rect">
                <a:avLst/>
              </a:prstGeom>
              <a:blipFill>
                <a:blip r:embed="rId11"/>
                <a:stretch>
                  <a:fillRect/>
                </a:stretch>
              </a:blipFill>
            </p:spPr>
            <p:txBody>
              <a:bodyPr/>
              <a:lstStyle/>
              <a:p>
                <a:r>
                  <a:rPr lang="en-PH">
                    <a:noFill/>
                  </a:rPr>
                  <a:t> </a:t>
                </a:r>
              </a:p>
            </p:txBody>
          </p:sp>
        </mc:Fallback>
      </mc:AlternateContent>
      <p:grpSp>
        <p:nvGrpSpPr>
          <p:cNvPr id="319" name="Group 318">
            <a:extLst>
              <a:ext uri="{FF2B5EF4-FFF2-40B4-BE49-F238E27FC236}">
                <a16:creationId xmlns:a16="http://schemas.microsoft.com/office/drawing/2014/main" id="{E36B0481-C2B7-F5C9-FD19-17A4E16D7A11}"/>
              </a:ext>
            </a:extLst>
          </p:cNvPr>
          <p:cNvGrpSpPr/>
          <p:nvPr/>
        </p:nvGrpSpPr>
        <p:grpSpPr>
          <a:xfrm>
            <a:off x="4315273" y="3356414"/>
            <a:ext cx="717747" cy="213417"/>
            <a:chOff x="13469402" y="3248752"/>
            <a:chExt cx="2584053" cy="768349"/>
          </a:xfrm>
        </p:grpSpPr>
        <p:sp>
          <p:nvSpPr>
            <p:cNvPr id="324" name="Flowchart: Terminator 323">
              <a:extLst>
                <a:ext uri="{FF2B5EF4-FFF2-40B4-BE49-F238E27FC236}">
                  <a16:creationId xmlns:a16="http://schemas.microsoft.com/office/drawing/2014/main" id="{42F7962C-501D-258A-BC8A-66A9533D25C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5" name="Oval 324">
              <a:extLst>
                <a:ext uri="{FF2B5EF4-FFF2-40B4-BE49-F238E27FC236}">
                  <a16:creationId xmlns:a16="http://schemas.microsoft.com/office/drawing/2014/main" id="{D5002927-AB17-08A0-121C-6EBEC8CC3525}"/>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6" name="Oval 325">
              <a:extLst>
                <a:ext uri="{FF2B5EF4-FFF2-40B4-BE49-F238E27FC236}">
                  <a16:creationId xmlns:a16="http://schemas.microsoft.com/office/drawing/2014/main" id="{E46DFB14-C4EE-ADA7-8394-896DE18A839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7" name="Oval 326">
              <a:extLst>
                <a:ext uri="{FF2B5EF4-FFF2-40B4-BE49-F238E27FC236}">
                  <a16:creationId xmlns:a16="http://schemas.microsoft.com/office/drawing/2014/main" id="{5DCB9B76-631E-4625-B89F-8CA0602BF90E}"/>
                </a:ext>
              </a:extLst>
            </p:cNvPr>
            <p:cNvSpPr/>
            <p:nvPr/>
          </p:nvSpPr>
          <p:spPr>
            <a:xfrm>
              <a:off x="1449600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20" name="Group 319">
            <a:extLst>
              <a:ext uri="{FF2B5EF4-FFF2-40B4-BE49-F238E27FC236}">
                <a16:creationId xmlns:a16="http://schemas.microsoft.com/office/drawing/2014/main" id="{F1922E14-2DF1-4904-18AE-1D17878DDBDC}"/>
              </a:ext>
            </a:extLst>
          </p:cNvPr>
          <p:cNvGrpSpPr/>
          <p:nvPr/>
        </p:nvGrpSpPr>
        <p:grpSpPr>
          <a:xfrm>
            <a:off x="4436847" y="3097736"/>
            <a:ext cx="485763" cy="213417"/>
            <a:chOff x="14304599" y="2334096"/>
            <a:chExt cx="1748856" cy="768349"/>
          </a:xfrm>
        </p:grpSpPr>
        <p:sp>
          <p:nvSpPr>
            <p:cNvPr id="321" name="Flowchart: Terminator 320">
              <a:extLst>
                <a:ext uri="{FF2B5EF4-FFF2-40B4-BE49-F238E27FC236}">
                  <a16:creationId xmlns:a16="http://schemas.microsoft.com/office/drawing/2014/main" id="{643640B2-B889-1A40-AFF1-9E9B0DADD3E4}"/>
                </a:ext>
              </a:extLst>
            </p:cNvPr>
            <p:cNvSpPr/>
            <p:nvPr/>
          </p:nvSpPr>
          <p:spPr>
            <a:xfrm>
              <a:off x="14304599" y="2334096"/>
              <a:ext cx="1748856" cy="768349"/>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22" name="Oval 321">
              <a:extLst>
                <a:ext uri="{FF2B5EF4-FFF2-40B4-BE49-F238E27FC236}">
                  <a16:creationId xmlns:a16="http://schemas.microsoft.com/office/drawing/2014/main" id="{E0D2AF28-8E8F-C675-B0BE-29E4A8F9A11E}"/>
                </a:ext>
              </a:extLst>
            </p:cNvPr>
            <p:cNvSpPr/>
            <p:nvPr/>
          </p:nvSpPr>
          <p:spPr>
            <a:xfrm rot="10800000">
              <a:off x="15345304" y="2453838"/>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sp>
          <p:nvSpPr>
            <p:cNvPr id="323" name="Oval 322">
              <a:extLst>
                <a:ext uri="{FF2B5EF4-FFF2-40B4-BE49-F238E27FC236}">
                  <a16:creationId xmlns:a16="http://schemas.microsoft.com/office/drawing/2014/main" id="{2467A164-6877-DC0D-5824-F7B0840967BD}"/>
                </a:ext>
              </a:extLst>
            </p:cNvPr>
            <p:cNvSpPr/>
            <p:nvPr/>
          </p:nvSpPr>
          <p:spPr>
            <a:xfrm>
              <a:off x="14454277" y="2453838"/>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sp>
        <p:nvSpPr>
          <p:cNvPr id="328" name="Rectangle 327">
            <a:extLst>
              <a:ext uri="{FF2B5EF4-FFF2-40B4-BE49-F238E27FC236}">
                <a16:creationId xmlns:a16="http://schemas.microsoft.com/office/drawing/2014/main" id="{85C02259-0898-3FC3-84DB-1EBAA45BF011}"/>
              </a:ext>
            </a:extLst>
          </p:cNvPr>
          <p:cNvSpPr/>
          <p:nvPr/>
        </p:nvSpPr>
        <p:spPr>
          <a:xfrm>
            <a:off x="6742707" y="214737"/>
            <a:ext cx="2311020" cy="41415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339" name="Group 338">
            <a:extLst>
              <a:ext uri="{FF2B5EF4-FFF2-40B4-BE49-F238E27FC236}">
                <a16:creationId xmlns:a16="http://schemas.microsoft.com/office/drawing/2014/main" id="{FC0025F3-6D37-6EA6-FD69-FA0FB779DD50}"/>
              </a:ext>
            </a:extLst>
          </p:cNvPr>
          <p:cNvGrpSpPr/>
          <p:nvPr/>
        </p:nvGrpSpPr>
        <p:grpSpPr>
          <a:xfrm>
            <a:off x="7586966" y="641669"/>
            <a:ext cx="1400896" cy="678624"/>
            <a:chOff x="13353670" y="912845"/>
            <a:chExt cx="2621408" cy="1269867"/>
          </a:xfrm>
        </p:grpSpPr>
        <p:grpSp>
          <p:nvGrpSpPr>
            <p:cNvPr id="329" name="Group 328">
              <a:extLst>
                <a:ext uri="{FF2B5EF4-FFF2-40B4-BE49-F238E27FC236}">
                  <a16:creationId xmlns:a16="http://schemas.microsoft.com/office/drawing/2014/main" id="{ABE37A13-B0EF-F262-D1D4-61473B965C96}"/>
                </a:ext>
              </a:extLst>
            </p:cNvPr>
            <p:cNvGrpSpPr/>
            <p:nvPr/>
          </p:nvGrpSpPr>
          <p:grpSpPr>
            <a:xfrm>
              <a:off x="13353670" y="1603111"/>
              <a:ext cx="1949267" cy="579601"/>
              <a:chOff x="171087" y="879907"/>
              <a:chExt cx="1761854" cy="523875"/>
            </a:xfrm>
          </p:grpSpPr>
          <p:sp>
            <p:nvSpPr>
              <p:cNvPr id="330" name="Flowchart: Terminator 329">
                <a:extLst>
                  <a:ext uri="{FF2B5EF4-FFF2-40B4-BE49-F238E27FC236}">
                    <a16:creationId xmlns:a16="http://schemas.microsoft.com/office/drawing/2014/main" id="{4F9B33D4-C0C3-2F96-DDDA-5C034611EA5F}"/>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1" name="Oval 330">
                <a:extLst>
                  <a:ext uri="{FF2B5EF4-FFF2-40B4-BE49-F238E27FC236}">
                    <a16:creationId xmlns:a16="http://schemas.microsoft.com/office/drawing/2014/main" id="{263831A0-2662-EADA-B8C7-FEC39E2AFFC0}"/>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2" name="Oval 331">
                <a:extLst>
                  <a:ext uri="{FF2B5EF4-FFF2-40B4-BE49-F238E27FC236}">
                    <a16:creationId xmlns:a16="http://schemas.microsoft.com/office/drawing/2014/main" id="{DADA2F09-EC4D-0CE7-CA96-D45710827AAE}"/>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3" name="Oval 332">
                <a:extLst>
                  <a:ext uri="{FF2B5EF4-FFF2-40B4-BE49-F238E27FC236}">
                    <a16:creationId xmlns:a16="http://schemas.microsoft.com/office/drawing/2014/main" id="{A4692AFB-14CB-B3AC-EA72-C94CD2A49B5D}"/>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nvGrpSpPr>
            <p:cNvPr id="334" name="Group 333">
              <a:extLst>
                <a:ext uri="{FF2B5EF4-FFF2-40B4-BE49-F238E27FC236}">
                  <a16:creationId xmlns:a16="http://schemas.microsoft.com/office/drawing/2014/main" id="{9A33C83B-E568-178F-4D16-BA6282BB5E35}"/>
                </a:ext>
              </a:extLst>
            </p:cNvPr>
            <p:cNvGrpSpPr/>
            <p:nvPr/>
          </p:nvGrpSpPr>
          <p:grpSpPr>
            <a:xfrm>
              <a:off x="14025811" y="912845"/>
              <a:ext cx="1949267" cy="579601"/>
              <a:chOff x="171087" y="879907"/>
              <a:chExt cx="1761854" cy="523875"/>
            </a:xfrm>
          </p:grpSpPr>
          <p:sp>
            <p:nvSpPr>
              <p:cNvPr id="335" name="Flowchart: Terminator 334">
                <a:extLst>
                  <a:ext uri="{FF2B5EF4-FFF2-40B4-BE49-F238E27FC236}">
                    <a16:creationId xmlns:a16="http://schemas.microsoft.com/office/drawing/2014/main" id="{786AF0C0-3EF7-88A6-EDDF-F2D76DBD8D5A}"/>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6" name="Oval 335">
                <a:extLst>
                  <a:ext uri="{FF2B5EF4-FFF2-40B4-BE49-F238E27FC236}">
                    <a16:creationId xmlns:a16="http://schemas.microsoft.com/office/drawing/2014/main" id="{AC49BF83-53DF-5B94-49FA-6295D2D7D5B2}"/>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337" name="Oval 336">
                <a:extLst>
                  <a:ext uri="{FF2B5EF4-FFF2-40B4-BE49-F238E27FC236}">
                    <a16:creationId xmlns:a16="http://schemas.microsoft.com/office/drawing/2014/main" id="{29567BAF-0E60-C7FB-A729-98D6F4F81909}"/>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38" name="Oval 337">
                <a:extLst>
                  <a:ext uri="{FF2B5EF4-FFF2-40B4-BE49-F238E27FC236}">
                    <a16:creationId xmlns:a16="http://schemas.microsoft.com/office/drawing/2014/main" id="{B793B845-AFFE-06DE-75E2-20B4E43DCC9B}"/>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sp>
        <p:nvSpPr>
          <p:cNvPr id="340" name="Rectangle 339">
            <a:extLst>
              <a:ext uri="{FF2B5EF4-FFF2-40B4-BE49-F238E27FC236}">
                <a16:creationId xmlns:a16="http://schemas.microsoft.com/office/drawing/2014/main" id="{CD2177A3-D4D1-CE18-6628-FF8410A131B9}"/>
              </a:ext>
            </a:extLst>
          </p:cNvPr>
          <p:cNvSpPr/>
          <p:nvPr/>
        </p:nvSpPr>
        <p:spPr>
          <a:xfrm>
            <a:off x="6820413" y="287212"/>
            <a:ext cx="105684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Example</a:t>
            </a:r>
            <a:endParaRPr lang="en-PH" sz="1311" dirty="0">
              <a:solidFill>
                <a:srgbClr val="00B0F0"/>
              </a:solidFill>
              <a:latin typeface="Aptos Display" panose="020B0004020202020204" pitchFamily="34" charset="0"/>
            </a:endParaRPr>
          </a:p>
        </p:txBody>
      </p:sp>
      <p:cxnSp>
        <p:nvCxnSpPr>
          <p:cNvPr id="341" name="Straight Connector 340">
            <a:extLst>
              <a:ext uri="{FF2B5EF4-FFF2-40B4-BE49-F238E27FC236}">
                <a16:creationId xmlns:a16="http://schemas.microsoft.com/office/drawing/2014/main" id="{AAEDA144-1A45-7B96-5055-0649D31F5792}"/>
              </a:ext>
            </a:extLst>
          </p:cNvPr>
          <p:cNvCxnSpPr>
            <a:cxnSpLocks/>
            <a:stCxn id="330" idx="0"/>
          </p:cNvCxnSpPr>
          <p:nvPr/>
        </p:nvCxnSpPr>
        <p:spPr>
          <a:xfrm flipV="1">
            <a:off x="8107815" y="651851"/>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43" name="Straight Connector 342">
            <a:extLst>
              <a:ext uri="{FF2B5EF4-FFF2-40B4-BE49-F238E27FC236}">
                <a16:creationId xmlns:a16="http://schemas.microsoft.com/office/drawing/2014/main" id="{95F9CB35-89E1-A939-5F37-CD9FA7B8FE81}"/>
              </a:ext>
            </a:extLst>
          </p:cNvPr>
          <p:cNvCxnSpPr>
            <a:cxnSpLocks/>
          </p:cNvCxnSpPr>
          <p:nvPr/>
        </p:nvCxnSpPr>
        <p:spPr>
          <a:xfrm flipV="1">
            <a:off x="8467393" y="641669"/>
            <a:ext cx="2002" cy="66844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44" name="TextBox 343">
            <a:extLst>
              <a:ext uri="{FF2B5EF4-FFF2-40B4-BE49-F238E27FC236}">
                <a16:creationId xmlns:a16="http://schemas.microsoft.com/office/drawing/2014/main" id="{11C9DA67-BF88-5C76-67FE-7F8DB1B2B0D6}"/>
              </a:ext>
            </a:extLst>
          </p:cNvPr>
          <p:cNvSpPr txBox="1"/>
          <p:nvPr/>
        </p:nvSpPr>
        <p:spPr>
          <a:xfrm>
            <a:off x="7877254" y="498313"/>
            <a:ext cx="406881"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5" name="TextBox 344">
            <a:extLst>
              <a:ext uri="{FF2B5EF4-FFF2-40B4-BE49-F238E27FC236}">
                <a16:creationId xmlns:a16="http://schemas.microsoft.com/office/drawing/2014/main" id="{C5B46500-A5DC-39DD-D9E4-B540625916C1}"/>
              </a:ext>
            </a:extLst>
          </p:cNvPr>
          <p:cNvSpPr txBox="1"/>
          <p:nvPr/>
        </p:nvSpPr>
        <p:spPr>
          <a:xfrm>
            <a:off x="8289838" y="49831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6" name="TextBox 345">
            <a:extLst>
              <a:ext uri="{FF2B5EF4-FFF2-40B4-BE49-F238E27FC236}">
                <a16:creationId xmlns:a16="http://schemas.microsoft.com/office/drawing/2014/main" id="{981FF0BF-7A0A-585B-759C-AF8F2F812CF7}"/>
              </a:ext>
            </a:extLst>
          </p:cNvPr>
          <p:cNvSpPr txBox="1"/>
          <p:nvPr/>
        </p:nvSpPr>
        <p:spPr>
          <a:xfrm>
            <a:off x="8605494" y="499248"/>
            <a:ext cx="423093" cy="199114"/>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347" name="TextBox 346">
            <a:extLst>
              <a:ext uri="{FF2B5EF4-FFF2-40B4-BE49-F238E27FC236}">
                <a16:creationId xmlns:a16="http://schemas.microsoft.com/office/drawing/2014/main" id="{09FB48E5-46D1-F67D-6A20-91D11C0AC708}"/>
              </a:ext>
            </a:extLst>
          </p:cNvPr>
          <p:cNvSpPr txBox="1"/>
          <p:nvPr/>
        </p:nvSpPr>
        <p:spPr>
          <a:xfrm>
            <a:off x="7935570" y="1330451"/>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a:t>
            </a:r>
            <a:endParaRPr lang="en-PH" sz="656" dirty="0">
              <a:solidFill>
                <a:srgbClr val="00B0F0"/>
              </a:solidFill>
            </a:endParaRPr>
          </a:p>
        </p:txBody>
      </p:sp>
      <p:sp>
        <p:nvSpPr>
          <p:cNvPr id="348" name="TextBox 347">
            <a:extLst>
              <a:ext uri="{FF2B5EF4-FFF2-40B4-BE49-F238E27FC236}">
                <a16:creationId xmlns:a16="http://schemas.microsoft.com/office/drawing/2014/main" id="{94A57043-331F-9640-31F3-9E8CDE2A8926}"/>
              </a:ext>
            </a:extLst>
          </p:cNvPr>
          <p:cNvSpPr txBox="1"/>
          <p:nvPr/>
        </p:nvSpPr>
        <p:spPr>
          <a:xfrm>
            <a:off x="8287886" y="1326773"/>
            <a:ext cx="354268" cy="30309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49" name="TextBox 348">
            <a:extLst>
              <a:ext uri="{FF2B5EF4-FFF2-40B4-BE49-F238E27FC236}">
                <a16:creationId xmlns:a16="http://schemas.microsoft.com/office/drawing/2014/main" id="{840A9DF2-7068-1B4F-EF60-B02CC137834C}"/>
              </a:ext>
            </a:extLst>
          </p:cNvPr>
          <p:cNvSpPr txBox="1"/>
          <p:nvPr/>
        </p:nvSpPr>
        <p:spPr>
          <a:xfrm>
            <a:off x="7546204" y="1332036"/>
            <a:ext cx="411846"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cxnSp>
        <p:nvCxnSpPr>
          <p:cNvPr id="350" name="Straight Connector 349">
            <a:extLst>
              <a:ext uri="{FF2B5EF4-FFF2-40B4-BE49-F238E27FC236}">
                <a16:creationId xmlns:a16="http://schemas.microsoft.com/office/drawing/2014/main" id="{BC52E64B-D7C4-9DD5-92DC-83A30714CDEE}"/>
              </a:ext>
            </a:extLst>
          </p:cNvPr>
          <p:cNvCxnSpPr>
            <a:cxnSpLocks/>
          </p:cNvCxnSpPr>
          <p:nvPr/>
        </p:nvCxnSpPr>
        <p:spPr>
          <a:xfrm flipV="1">
            <a:off x="8109817" y="1464902"/>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3" name="Straight Connector 352">
            <a:extLst>
              <a:ext uri="{FF2B5EF4-FFF2-40B4-BE49-F238E27FC236}">
                <a16:creationId xmlns:a16="http://schemas.microsoft.com/office/drawing/2014/main" id="{7A6B3EC1-6BFF-43D2-5A26-970D65228989}"/>
              </a:ext>
            </a:extLst>
          </p:cNvPr>
          <p:cNvCxnSpPr>
            <a:cxnSpLocks/>
          </p:cNvCxnSpPr>
          <p:nvPr/>
        </p:nvCxnSpPr>
        <p:spPr>
          <a:xfrm flipV="1">
            <a:off x="8468394" y="1459724"/>
            <a:ext cx="0" cy="127992"/>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690E7EE4-2E94-ABE3-D3B3-540E9B72B398}"/>
              </a:ext>
            </a:extLst>
          </p:cNvPr>
          <p:cNvCxnSpPr>
            <a:cxnSpLocks/>
          </p:cNvCxnSpPr>
          <p:nvPr/>
        </p:nvCxnSpPr>
        <p:spPr>
          <a:xfrm>
            <a:off x="8119844" y="1579072"/>
            <a:ext cx="33608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356" name="TextBox 355">
            <a:extLst>
              <a:ext uri="{FF2B5EF4-FFF2-40B4-BE49-F238E27FC236}">
                <a16:creationId xmlns:a16="http://schemas.microsoft.com/office/drawing/2014/main" id="{653B7916-B97A-9BCA-F8C0-CD2456863817}"/>
              </a:ext>
            </a:extLst>
          </p:cNvPr>
          <p:cNvSpPr txBox="1"/>
          <p:nvPr/>
        </p:nvSpPr>
        <p:spPr>
          <a:xfrm>
            <a:off x="7397354" y="689540"/>
            <a:ext cx="597977"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357" name="TextBox 356">
            <a:extLst>
              <a:ext uri="{FF2B5EF4-FFF2-40B4-BE49-F238E27FC236}">
                <a16:creationId xmlns:a16="http://schemas.microsoft.com/office/drawing/2014/main" id="{1BEBAEAF-AE90-9384-C24D-19FCB7C74392}"/>
              </a:ext>
            </a:extLst>
          </p:cNvPr>
          <p:cNvSpPr txBox="1"/>
          <p:nvPr/>
        </p:nvSpPr>
        <p:spPr>
          <a:xfrm>
            <a:off x="6976602" y="1059494"/>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358" name="TextBox 357">
            <a:extLst>
              <a:ext uri="{FF2B5EF4-FFF2-40B4-BE49-F238E27FC236}">
                <a16:creationId xmlns:a16="http://schemas.microsoft.com/office/drawing/2014/main" id="{EC8302E1-2B85-2E33-1784-1B85628F8341}"/>
              </a:ext>
            </a:extLst>
          </p:cNvPr>
          <p:cNvSpPr txBox="1"/>
          <p:nvPr/>
        </p:nvSpPr>
        <p:spPr>
          <a:xfrm>
            <a:off x="6734899" y="1675884"/>
            <a:ext cx="704903" cy="395108"/>
          </a:xfrm>
          <a:prstGeom prst="rect">
            <a:avLst/>
          </a:prstGeom>
          <a:noFill/>
        </p:spPr>
        <p:txBody>
          <a:bodyPr wrap="square">
            <a:spAutoFit/>
          </a:bodyPr>
          <a:lstStyle/>
          <a:p>
            <a:r>
              <a:rPr lang="en-US" sz="656" dirty="0">
                <a:latin typeface="Aptos Display" panose="020B0004020202020204" pitchFamily="34" charset="0"/>
              </a:rPr>
              <a:t>The current</a:t>
            </a:r>
          </a:p>
          <a:p>
            <a:r>
              <a:rPr lang="en-US" sz="656" dirty="0">
                <a:latin typeface="Aptos Display" panose="020B0004020202020204" pitchFamily="34" charset="0"/>
              </a:rPr>
              <a:t>bracket’s slots occupied</a:t>
            </a:r>
            <a:endParaRPr lang="en-PH" sz="656" dirty="0"/>
          </a:p>
        </p:txBody>
      </p:sp>
      <p:cxnSp>
        <p:nvCxnSpPr>
          <p:cNvPr id="359" name="Straight Connector 358">
            <a:extLst>
              <a:ext uri="{FF2B5EF4-FFF2-40B4-BE49-F238E27FC236}">
                <a16:creationId xmlns:a16="http://schemas.microsoft.com/office/drawing/2014/main" id="{9E114451-A23E-F80B-15AB-F551FA4BB864}"/>
              </a:ext>
            </a:extLst>
          </p:cNvPr>
          <p:cNvCxnSpPr>
            <a:cxnSpLocks/>
          </p:cNvCxnSpPr>
          <p:nvPr/>
        </p:nvCxnSpPr>
        <p:spPr>
          <a:xfrm flipV="1">
            <a:off x="7359032" y="1733590"/>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0" name="TextBox 359">
                <a:extLst>
                  <a:ext uri="{FF2B5EF4-FFF2-40B4-BE49-F238E27FC236}">
                    <a16:creationId xmlns:a16="http://schemas.microsoft.com/office/drawing/2014/main" id="{4FD7348B-22E0-D04B-7466-892226707DE1}"/>
                  </a:ext>
                </a:extLst>
              </p:cNvPr>
              <p:cNvSpPr txBox="1"/>
              <p:nvPr/>
            </p:nvSpPr>
            <p:spPr>
              <a:xfrm>
                <a:off x="7374382" y="1696985"/>
                <a:ext cx="474605"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[−0.374, 0]</m:t>
                      </m:r>
                    </m:oMath>
                  </m:oMathPara>
                </a14:m>
                <a:endParaRPr lang="en-PH" sz="656" dirty="0"/>
              </a:p>
            </p:txBody>
          </p:sp>
        </mc:Choice>
        <mc:Fallback xmlns="">
          <p:sp>
            <p:nvSpPr>
              <p:cNvPr id="360" name="TextBox 359">
                <a:extLst>
                  <a:ext uri="{FF2B5EF4-FFF2-40B4-BE49-F238E27FC236}">
                    <a16:creationId xmlns:a16="http://schemas.microsoft.com/office/drawing/2014/main" id="{4FD7348B-22E0-D04B-7466-892226707DE1}"/>
                  </a:ext>
                </a:extLst>
              </p:cNvPr>
              <p:cNvSpPr txBox="1">
                <a:spLocks noRot="1" noChangeAspect="1" noMove="1" noResize="1" noEditPoints="1" noAdjustHandles="1" noChangeArrowheads="1" noChangeShapeType="1" noTextEdit="1"/>
              </p:cNvSpPr>
              <p:nvPr/>
            </p:nvSpPr>
            <p:spPr>
              <a:xfrm>
                <a:off x="7374382" y="1696985"/>
                <a:ext cx="474605" cy="199114"/>
              </a:xfrm>
              <a:prstGeom prst="rect">
                <a:avLst/>
              </a:prstGeom>
              <a:blipFill>
                <a:blip r:embed="rId12"/>
                <a:stretch>
                  <a:fillRect r="-12821"/>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1" name="TextBox 360">
                <a:extLst>
                  <a:ext uri="{FF2B5EF4-FFF2-40B4-BE49-F238E27FC236}">
                    <a16:creationId xmlns:a16="http://schemas.microsoft.com/office/drawing/2014/main" id="{E8219B94-065C-27B6-B00C-AB29F9C206F7}"/>
                  </a:ext>
                </a:extLst>
              </p:cNvPr>
              <p:cNvSpPr txBox="1"/>
              <p:nvPr/>
            </p:nvSpPr>
            <p:spPr>
              <a:xfrm>
                <a:off x="7360225" y="183485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0</m:t>
                      </m:r>
                    </m:oMath>
                  </m:oMathPara>
                </a14:m>
                <a:endParaRPr lang="en-PH" sz="656" dirty="0"/>
              </a:p>
            </p:txBody>
          </p:sp>
        </mc:Choice>
        <mc:Fallback xmlns="">
          <p:sp>
            <p:nvSpPr>
              <p:cNvPr id="361" name="TextBox 360">
                <a:extLst>
                  <a:ext uri="{FF2B5EF4-FFF2-40B4-BE49-F238E27FC236}">
                    <a16:creationId xmlns:a16="http://schemas.microsoft.com/office/drawing/2014/main" id="{E8219B94-065C-27B6-B00C-AB29F9C206F7}"/>
                  </a:ext>
                </a:extLst>
              </p:cNvPr>
              <p:cNvSpPr txBox="1">
                <a:spLocks noRot="1" noChangeAspect="1" noMove="1" noResize="1" noEditPoints="1" noAdjustHandles="1" noChangeArrowheads="1" noChangeShapeType="1" noTextEdit="1"/>
              </p:cNvSpPr>
              <p:nvPr/>
            </p:nvSpPr>
            <p:spPr>
              <a:xfrm>
                <a:off x="7360225" y="1834858"/>
                <a:ext cx="387070" cy="199114"/>
              </a:xfrm>
              <a:prstGeom prst="rect">
                <a:avLst/>
              </a:prstGeom>
              <a:blipFill>
                <a:blip r:embed="rId13"/>
                <a:stretch>
                  <a:fillRect/>
                </a:stretch>
              </a:blipFill>
            </p:spPr>
            <p:txBody>
              <a:bodyPr/>
              <a:lstStyle/>
              <a:p>
                <a:r>
                  <a:rPr lang="en-PH">
                    <a:noFill/>
                  </a:rPr>
                  <a:t> </a:t>
                </a:r>
              </a:p>
            </p:txBody>
          </p:sp>
        </mc:Fallback>
      </mc:AlternateContent>
      <p:sp>
        <p:nvSpPr>
          <p:cNvPr id="362" name="TextBox 361">
            <a:extLst>
              <a:ext uri="{FF2B5EF4-FFF2-40B4-BE49-F238E27FC236}">
                <a16:creationId xmlns:a16="http://schemas.microsoft.com/office/drawing/2014/main" id="{BC2B0AEC-B629-8428-7D4F-940C4FBA262A}"/>
              </a:ext>
            </a:extLst>
          </p:cNvPr>
          <p:cNvSpPr txBox="1"/>
          <p:nvPr/>
        </p:nvSpPr>
        <p:spPr>
          <a:xfrm>
            <a:off x="7838840" y="1668484"/>
            <a:ext cx="712249" cy="395108"/>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bracket’s slots occupied</a:t>
            </a:r>
            <a:endParaRPr lang="en-PH" sz="656" dirty="0"/>
          </a:p>
        </p:txBody>
      </p:sp>
      <p:cxnSp>
        <p:nvCxnSpPr>
          <p:cNvPr id="363" name="Straight Connector 362">
            <a:extLst>
              <a:ext uri="{FF2B5EF4-FFF2-40B4-BE49-F238E27FC236}">
                <a16:creationId xmlns:a16="http://schemas.microsoft.com/office/drawing/2014/main" id="{AA4859D5-E6B9-6224-B1C3-36A847923D1B}"/>
              </a:ext>
            </a:extLst>
          </p:cNvPr>
          <p:cNvCxnSpPr>
            <a:cxnSpLocks/>
          </p:cNvCxnSpPr>
          <p:nvPr/>
        </p:nvCxnSpPr>
        <p:spPr>
          <a:xfrm flipV="1">
            <a:off x="8479436" y="1714108"/>
            <a:ext cx="0" cy="296918"/>
          </a:xfrm>
          <a:prstGeom prst="line">
            <a:avLst/>
          </a:prstGeom>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4" name="TextBox 363">
                <a:extLst>
                  <a:ext uri="{FF2B5EF4-FFF2-40B4-BE49-F238E27FC236}">
                    <a16:creationId xmlns:a16="http://schemas.microsoft.com/office/drawing/2014/main" id="{9A8B4884-81BB-BDBA-7975-539D91C172BC}"/>
                  </a:ext>
                </a:extLst>
              </p:cNvPr>
              <p:cNvSpPr txBox="1"/>
              <p:nvPr/>
            </p:nvSpPr>
            <p:spPr>
              <a:xfrm>
                <a:off x="8408911" y="1693859"/>
                <a:ext cx="663446"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[0, 0.374]</m:t>
                      </m:r>
                    </m:oMath>
                  </m:oMathPara>
                </a14:m>
                <a:endParaRPr lang="en-PH" sz="656" dirty="0"/>
              </a:p>
            </p:txBody>
          </p:sp>
        </mc:Choice>
        <mc:Fallback xmlns="">
          <p:sp>
            <p:nvSpPr>
              <p:cNvPr id="364" name="TextBox 363">
                <a:extLst>
                  <a:ext uri="{FF2B5EF4-FFF2-40B4-BE49-F238E27FC236}">
                    <a16:creationId xmlns:a16="http://schemas.microsoft.com/office/drawing/2014/main" id="{9A8B4884-81BB-BDBA-7975-539D91C172BC}"/>
                  </a:ext>
                </a:extLst>
              </p:cNvPr>
              <p:cNvSpPr txBox="1">
                <a:spLocks noRot="1" noChangeAspect="1" noMove="1" noResize="1" noEditPoints="1" noAdjustHandles="1" noChangeArrowheads="1" noChangeShapeType="1" noTextEdit="1"/>
              </p:cNvSpPr>
              <p:nvPr/>
            </p:nvSpPr>
            <p:spPr>
              <a:xfrm>
                <a:off x="8408911" y="1693859"/>
                <a:ext cx="663446" cy="199114"/>
              </a:xfrm>
              <a:prstGeom prst="rect">
                <a:avLst/>
              </a:prstGeom>
              <a:blipFill>
                <a:blip r:embed="rId1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5" name="TextBox 364">
                <a:extLst>
                  <a:ext uri="{FF2B5EF4-FFF2-40B4-BE49-F238E27FC236}">
                    <a16:creationId xmlns:a16="http://schemas.microsoft.com/office/drawing/2014/main" id="{31AEB9A4-2B3A-F6D2-BF4E-7FA08E1CD968}"/>
                  </a:ext>
                </a:extLst>
              </p:cNvPr>
              <p:cNvSpPr txBox="1"/>
              <p:nvPr/>
            </p:nvSpPr>
            <p:spPr>
              <a:xfrm>
                <a:off x="8453088" y="1819792"/>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65" name="TextBox 364">
                <a:extLst>
                  <a:ext uri="{FF2B5EF4-FFF2-40B4-BE49-F238E27FC236}">
                    <a16:creationId xmlns:a16="http://schemas.microsoft.com/office/drawing/2014/main" id="{31AEB9A4-2B3A-F6D2-BF4E-7FA08E1CD968}"/>
                  </a:ext>
                </a:extLst>
              </p:cNvPr>
              <p:cNvSpPr txBox="1">
                <a:spLocks noRot="1" noChangeAspect="1" noMove="1" noResize="1" noEditPoints="1" noAdjustHandles="1" noChangeArrowheads="1" noChangeShapeType="1" noTextEdit="1"/>
              </p:cNvSpPr>
              <p:nvPr/>
            </p:nvSpPr>
            <p:spPr>
              <a:xfrm>
                <a:off x="8453088" y="1819792"/>
                <a:ext cx="387070" cy="199114"/>
              </a:xfrm>
              <a:prstGeom prst="rect">
                <a:avLst/>
              </a:prstGeom>
              <a:blipFill>
                <a:blip r:embed="rId15"/>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6" name="TextBox 365">
                <a:extLst>
                  <a:ext uri="{FF2B5EF4-FFF2-40B4-BE49-F238E27FC236}">
                    <a16:creationId xmlns:a16="http://schemas.microsoft.com/office/drawing/2014/main" id="{BA7DFF8C-99E7-8DF3-2E4A-EE0B992358A6}"/>
                  </a:ext>
                </a:extLst>
              </p:cNvPr>
              <p:cNvSpPr txBox="1"/>
              <p:nvPr/>
            </p:nvSpPr>
            <p:spPr>
              <a:xfrm>
                <a:off x="6810524" y="2104420"/>
                <a:ext cx="1281711" cy="197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45" i="1" dirty="0">
                          <a:solidFill>
                            <a:srgbClr val="00B0F0"/>
                          </a:solidFill>
                          <a:latin typeface="Cambria Math" panose="02040503050406030204" pitchFamily="18" charset="0"/>
                        </a:rPr>
                        <m:t>𝑜𝑓𝑓𝑠𝑒𝑡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𝑎𝑆𝑙𝑜𝑡</m:t>
                      </m:r>
                      <m:r>
                        <a:rPr lang="en-US" sz="645" i="1" dirty="0">
                          <a:solidFill>
                            <a:srgbClr val="00B0F0"/>
                          </a:solidFill>
                          <a:latin typeface="Cambria Math" panose="02040503050406030204" pitchFamily="18" charset="0"/>
                        </a:rPr>
                        <m:t> −</m:t>
                      </m:r>
                      <m:r>
                        <a:rPr lang="en-US" sz="645" i="1" dirty="0">
                          <a:solidFill>
                            <a:srgbClr val="00B0F0"/>
                          </a:solidFill>
                          <a:latin typeface="Cambria Math" panose="02040503050406030204" pitchFamily="18" charset="0"/>
                        </a:rPr>
                        <m:t>𝑐𝑆𝑙𝑜𝑡</m:t>
                      </m:r>
                      <m:r>
                        <a:rPr lang="en-US" sz="645" i="1" dirty="0">
                          <a:solidFill>
                            <a:srgbClr val="00B0F0"/>
                          </a:solidFill>
                          <a:latin typeface="Cambria Math" panose="02040503050406030204" pitchFamily="18" charset="0"/>
                        </a:rPr>
                        <m:t>[</m:t>
                      </m:r>
                      <m:r>
                        <a:rPr lang="en-US" sz="645" i="1" dirty="0">
                          <a:solidFill>
                            <a:srgbClr val="00B0F0"/>
                          </a:solidFill>
                          <a:latin typeface="Cambria Math" panose="02040503050406030204" pitchFamily="18" charset="0"/>
                        </a:rPr>
                        <m:t>𝐼𝑑𝑥</m:t>
                      </m:r>
                      <m:r>
                        <a:rPr lang="en-US" sz="645" i="1" dirty="0">
                          <a:solidFill>
                            <a:srgbClr val="00B0F0"/>
                          </a:solidFill>
                          <a:latin typeface="Cambria Math" panose="02040503050406030204" pitchFamily="18" charset="0"/>
                        </a:rPr>
                        <m:t>]</m:t>
                      </m:r>
                    </m:oMath>
                  </m:oMathPara>
                </a14:m>
                <a:endParaRPr lang="en-PH" sz="645" i="1" dirty="0">
                  <a:solidFill>
                    <a:srgbClr val="00B0F0"/>
                  </a:solidFill>
                </a:endParaRPr>
              </a:p>
            </p:txBody>
          </p:sp>
        </mc:Choice>
        <mc:Fallback xmlns="">
          <p:sp>
            <p:nvSpPr>
              <p:cNvPr id="366" name="TextBox 365">
                <a:extLst>
                  <a:ext uri="{FF2B5EF4-FFF2-40B4-BE49-F238E27FC236}">
                    <a16:creationId xmlns:a16="http://schemas.microsoft.com/office/drawing/2014/main" id="{BA7DFF8C-99E7-8DF3-2E4A-EE0B992358A6}"/>
                  </a:ext>
                </a:extLst>
              </p:cNvPr>
              <p:cNvSpPr txBox="1">
                <a:spLocks noRot="1" noChangeAspect="1" noMove="1" noResize="1" noEditPoints="1" noAdjustHandles="1" noChangeArrowheads="1" noChangeShapeType="1" noTextEdit="1"/>
              </p:cNvSpPr>
              <p:nvPr/>
            </p:nvSpPr>
            <p:spPr>
              <a:xfrm>
                <a:off x="6810524" y="2104420"/>
                <a:ext cx="1281711" cy="197397"/>
              </a:xfrm>
              <a:prstGeom prst="rect">
                <a:avLst/>
              </a:prstGeom>
              <a:blipFill>
                <a:blip r:embed="rId16"/>
                <a:stretch>
                  <a:fillRect/>
                </a:stretch>
              </a:blipFill>
            </p:spPr>
            <p:txBody>
              <a:bodyPr/>
              <a:lstStyle/>
              <a:p>
                <a:r>
                  <a:rPr lang="en-PH">
                    <a:noFill/>
                  </a:rPr>
                  <a:t> </a:t>
                </a:r>
              </a:p>
            </p:txBody>
          </p:sp>
        </mc:Fallback>
      </mc:AlternateContent>
      <p:sp>
        <p:nvSpPr>
          <p:cNvPr id="367" name="Rectangle 366">
            <a:extLst>
              <a:ext uri="{FF2B5EF4-FFF2-40B4-BE49-F238E27FC236}">
                <a16:creationId xmlns:a16="http://schemas.microsoft.com/office/drawing/2014/main" id="{CE9782D9-C261-6124-6532-E39579A45381}"/>
              </a:ext>
            </a:extLst>
          </p:cNvPr>
          <p:cNvSpPr/>
          <p:nvPr/>
        </p:nvSpPr>
        <p:spPr>
          <a:xfrm>
            <a:off x="6830505" y="2047754"/>
            <a:ext cx="1244582" cy="266605"/>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368" name="TextBox 367">
                <a:extLst>
                  <a:ext uri="{FF2B5EF4-FFF2-40B4-BE49-F238E27FC236}">
                    <a16:creationId xmlns:a16="http://schemas.microsoft.com/office/drawing/2014/main" id="{37486E71-21E0-557C-FFF4-16C7A94EC3EE}"/>
                  </a:ext>
                </a:extLst>
              </p:cNvPr>
              <p:cNvSpPr txBox="1"/>
              <p:nvPr/>
            </p:nvSpPr>
            <p:spPr>
              <a:xfrm>
                <a:off x="6759399" y="2340177"/>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𝑠</m:t>
                      </m:r>
                      <m:r>
                        <a:rPr lang="en-US" sz="656" i="1" dirty="0">
                          <a:solidFill>
                            <a:srgbClr val="00B0F0"/>
                          </a:solidFill>
                          <a:latin typeface="Cambria Math" panose="02040503050406030204" pitchFamily="18" charset="0"/>
                        </a:rPr>
                        <m:t>0]</m:t>
                      </m:r>
                    </m:oMath>
                  </m:oMathPara>
                </a14:m>
                <a:endParaRPr lang="en-PH" sz="656" i="1" dirty="0">
                  <a:solidFill>
                    <a:srgbClr val="00B0F0"/>
                  </a:solidFill>
                </a:endParaRPr>
              </a:p>
            </p:txBody>
          </p:sp>
        </mc:Choice>
        <mc:Fallback xmlns="">
          <p:sp>
            <p:nvSpPr>
              <p:cNvPr id="368" name="TextBox 367">
                <a:extLst>
                  <a:ext uri="{FF2B5EF4-FFF2-40B4-BE49-F238E27FC236}">
                    <a16:creationId xmlns:a16="http://schemas.microsoft.com/office/drawing/2014/main" id="{37486E71-21E0-557C-FFF4-16C7A94EC3EE}"/>
                  </a:ext>
                </a:extLst>
              </p:cNvPr>
              <p:cNvSpPr txBox="1">
                <a:spLocks noRot="1" noChangeAspect="1" noMove="1" noResize="1" noEditPoints="1" noAdjustHandles="1" noChangeArrowheads="1" noChangeShapeType="1" noTextEdit="1"/>
              </p:cNvSpPr>
              <p:nvPr/>
            </p:nvSpPr>
            <p:spPr>
              <a:xfrm>
                <a:off x="6759399" y="2340177"/>
                <a:ext cx="1345370" cy="199114"/>
              </a:xfrm>
              <a:prstGeom prst="rect">
                <a:avLst/>
              </a:prstGeom>
              <a:blipFill>
                <a:blip r:embed="rId17"/>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69" name="TextBox 368">
                <a:extLst>
                  <a:ext uri="{FF2B5EF4-FFF2-40B4-BE49-F238E27FC236}">
                    <a16:creationId xmlns:a16="http://schemas.microsoft.com/office/drawing/2014/main" id="{AFB64588-E5D1-34AD-3850-86F13D65E578}"/>
                  </a:ext>
                </a:extLst>
              </p:cNvPr>
              <p:cNvSpPr txBox="1"/>
              <p:nvPr/>
            </p:nvSpPr>
            <p:spPr>
              <a:xfrm>
                <a:off x="6763231" y="2500891"/>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=0−(−0.374)</m:t>
                      </m:r>
                    </m:oMath>
                  </m:oMathPara>
                </a14:m>
                <a:endParaRPr lang="en-PH" sz="656" i="1" dirty="0">
                  <a:solidFill>
                    <a:srgbClr val="00B0F0"/>
                  </a:solidFill>
                </a:endParaRPr>
              </a:p>
            </p:txBody>
          </p:sp>
        </mc:Choice>
        <mc:Fallback xmlns="">
          <p:sp>
            <p:nvSpPr>
              <p:cNvPr id="369" name="TextBox 368">
                <a:extLst>
                  <a:ext uri="{FF2B5EF4-FFF2-40B4-BE49-F238E27FC236}">
                    <a16:creationId xmlns:a16="http://schemas.microsoft.com/office/drawing/2014/main" id="{AFB64588-E5D1-34AD-3850-86F13D65E578}"/>
                  </a:ext>
                </a:extLst>
              </p:cNvPr>
              <p:cNvSpPr txBox="1">
                <a:spLocks noRot="1" noChangeAspect="1" noMove="1" noResize="1" noEditPoints="1" noAdjustHandles="1" noChangeArrowheads="1" noChangeShapeType="1" noTextEdit="1"/>
              </p:cNvSpPr>
              <p:nvPr/>
            </p:nvSpPr>
            <p:spPr>
              <a:xfrm>
                <a:off x="6763231" y="2500891"/>
                <a:ext cx="1345370" cy="199114"/>
              </a:xfrm>
              <a:prstGeom prst="rect">
                <a:avLst/>
              </a:prstGeom>
              <a:blipFill>
                <a:blip r:embed="rId18"/>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0" name="TextBox 369">
                <a:extLst>
                  <a:ext uri="{FF2B5EF4-FFF2-40B4-BE49-F238E27FC236}">
                    <a16:creationId xmlns:a16="http://schemas.microsoft.com/office/drawing/2014/main" id="{D0B7997C-D699-7A2B-DB12-C3D5C9D55904}"/>
                  </a:ext>
                </a:extLst>
              </p:cNvPr>
              <p:cNvSpPr txBox="1"/>
              <p:nvPr/>
            </p:nvSpPr>
            <p:spPr>
              <a:xfrm>
                <a:off x="8131390" y="2091685"/>
                <a:ext cx="814749" cy="193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=0.374</m:t>
                      </m:r>
                    </m:oMath>
                  </m:oMathPara>
                </a14:m>
                <a:endParaRPr lang="en-PH" sz="656" i="1" dirty="0">
                  <a:solidFill>
                    <a:srgbClr val="00B0F0"/>
                  </a:solidFill>
                </a:endParaRPr>
              </a:p>
            </p:txBody>
          </p:sp>
        </mc:Choice>
        <mc:Fallback xmlns="">
          <p:sp>
            <p:nvSpPr>
              <p:cNvPr id="370" name="TextBox 369">
                <a:extLst>
                  <a:ext uri="{FF2B5EF4-FFF2-40B4-BE49-F238E27FC236}">
                    <a16:creationId xmlns:a16="http://schemas.microsoft.com/office/drawing/2014/main" id="{D0B7997C-D699-7A2B-DB12-C3D5C9D55904}"/>
                  </a:ext>
                </a:extLst>
              </p:cNvPr>
              <p:cNvSpPr txBox="1">
                <a:spLocks noRot="1" noChangeAspect="1" noMove="1" noResize="1" noEditPoints="1" noAdjustHandles="1" noChangeArrowheads="1" noChangeShapeType="1" noTextEdit="1"/>
              </p:cNvSpPr>
              <p:nvPr/>
            </p:nvSpPr>
            <p:spPr>
              <a:xfrm>
                <a:off x="8131390" y="2091685"/>
                <a:ext cx="814749" cy="193258"/>
              </a:xfrm>
              <a:prstGeom prst="rect">
                <a:avLst/>
              </a:prstGeom>
              <a:blipFill>
                <a:blip r:embed="rId19"/>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1" name="TextBox 370">
                <a:extLst>
                  <a:ext uri="{FF2B5EF4-FFF2-40B4-BE49-F238E27FC236}">
                    <a16:creationId xmlns:a16="http://schemas.microsoft.com/office/drawing/2014/main" id="{1837EE4E-8BBD-8D5C-3569-0A00EB138094}"/>
                  </a:ext>
                </a:extLst>
              </p:cNvPr>
              <p:cNvSpPr txBox="1"/>
              <p:nvPr/>
            </p:nvSpPr>
            <p:spPr>
              <a:xfrm>
                <a:off x="7559680" y="1837948"/>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1</m:t>
                      </m:r>
                    </m:oMath>
                  </m:oMathPara>
                </a14:m>
                <a:endParaRPr lang="en-PH" sz="656" dirty="0"/>
              </a:p>
            </p:txBody>
          </p:sp>
        </mc:Choice>
        <mc:Fallback xmlns="">
          <p:sp>
            <p:nvSpPr>
              <p:cNvPr id="371" name="TextBox 370">
                <a:extLst>
                  <a:ext uri="{FF2B5EF4-FFF2-40B4-BE49-F238E27FC236}">
                    <a16:creationId xmlns:a16="http://schemas.microsoft.com/office/drawing/2014/main" id="{1837EE4E-8BBD-8D5C-3569-0A00EB138094}"/>
                  </a:ext>
                </a:extLst>
              </p:cNvPr>
              <p:cNvSpPr txBox="1">
                <a:spLocks noRot="1" noChangeAspect="1" noMove="1" noResize="1" noEditPoints="1" noAdjustHandles="1" noChangeArrowheads="1" noChangeShapeType="1" noTextEdit="1"/>
              </p:cNvSpPr>
              <p:nvPr/>
            </p:nvSpPr>
            <p:spPr>
              <a:xfrm>
                <a:off x="7559680" y="1837948"/>
                <a:ext cx="387070" cy="199114"/>
              </a:xfrm>
              <a:prstGeom prst="rect">
                <a:avLst/>
              </a:prstGeom>
              <a:blipFill>
                <a:blip r:embed="rId20"/>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72" name="TextBox 371">
                <a:extLst>
                  <a:ext uri="{FF2B5EF4-FFF2-40B4-BE49-F238E27FC236}">
                    <a16:creationId xmlns:a16="http://schemas.microsoft.com/office/drawing/2014/main" id="{B63B5D35-5CE6-5432-8B29-63DF45518E9B}"/>
                  </a:ext>
                </a:extLst>
              </p:cNvPr>
              <p:cNvSpPr txBox="1"/>
              <p:nvPr/>
            </p:nvSpPr>
            <p:spPr>
              <a:xfrm>
                <a:off x="8640598" y="1820010"/>
                <a:ext cx="3870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latin typeface="Cambria Math" panose="02040503050406030204" pitchFamily="18" charset="0"/>
                        </a:rPr>
                        <m:t>𝑠</m:t>
                      </m:r>
                      <m:r>
                        <a:rPr lang="en-US" sz="656" i="1" dirty="0">
                          <a:latin typeface="Cambria Math" panose="02040503050406030204" pitchFamily="18" charset="0"/>
                        </a:rPr>
                        <m:t>2</m:t>
                      </m:r>
                    </m:oMath>
                  </m:oMathPara>
                </a14:m>
                <a:endParaRPr lang="en-PH" sz="656" dirty="0"/>
              </a:p>
            </p:txBody>
          </p:sp>
        </mc:Choice>
        <mc:Fallback xmlns="">
          <p:sp>
            <p:nvSpPr>
              <p:cNvPr id="372" name="TextBox 371">
                <a:extLst>
                  <a:ext uri="{FF2B5EF4-FFF2-40B4-BE49-F238E27FC236}">
                    <a16:creationId xmlns:a16="http://schemas.microsoft.com/office/drawing/2014/main" id="{B63B5D35-5CE6-5432-8B29-63DF45518E9B}"/>
                  </a:ext>
                </a:extLst>
              </p:cNvPr>
              <p:cNvSpPr txBox="1">
                <a:spLocks noRot="1" noChangeAspect="1" noMove="1" noResize="1" noEditPoints="1" noAdjustHandles="1" noChangeArrowheads="1" noChangeShapeType="1" noTextEdit="1"/>
              </p:cNvSpPr>
              <p:nvPr/>
            </p:nvSpPr>
            <p:spPr>
              <a:xfrm>
                <a:off x="8640598" y="1820010"/>
                <a:ext cx="387070" cy="199114"/>
              </a:xfrm>
              <a:prstGeom prst="rect">
                <a:avLst/>
              </a:prstGeom>
              <a:blipFill>
                <a:blip r:embed="rId21"/>
                <a:stretch>
                  <a:fillRect/>
                </a:stretch>
              </a:blipFill>
            </p:spPr>
            <p:txBody>
              <a:bodyPr/>
              <a:lstStyle/>
              <a:p>
                <a:r>
                  <a:rPr lang="en-PH">
                    <a:noFill/>
                  </a:rPr>
                  <a:t> </a:t>
                </a:r>
              </a:p>
            </p:txBody>
          </p:sp>
        </mc:Fallback>
      </mc:AlternateContent>
      <p:sp>
        <p:nvSpPr>
          <p:cNvPr id="373" name="TextBox 372">
            <a:extLst>
              <a:ext uri="{FF2B5EF4-FFF2-40B4-BE49-F238E27FC236}">
                <a16:creationId xmlns:a16="http://schemas.microsoft.com/office/drawing/2014/main" id="{0E94BB66-A896-DAB9-C251-A7DD04D94264}"/>
              </a:ext>
            </a:extLst>
          </p:cNvPr>
          <p:cNvSpPr txBox="1"/>
          <p:nvPr/>
        </p:nvSpPr>
        <p:spPr>
          <a:xfrm>
            <a:off x="8062052" y="1567354"/>
            <a:ext cx="460225"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374" name="TextBox 373">
            <a:extLst>
              <a:ext uri="{FF2B5EF4-FFF2-40B4-BE49-F238E27FC236}">
                <a16:creationId xmlns:a16="http://schemas.microsoft.com/office/drawing/2014/main" id="{2FC3DBD6-D49A-B867-27E0-9285DCB458D3}"/>
              </a:ext>
            </a:extLst>
          </p:cNvPr>
          <p:cNvSpPr txBox="1"/>
          <p:nvPr/>
        </p:nvSpPr>
        <p:spPr>
          <a:xfrm>
            <a:off x="8164904" y="2257342"/>
            <a:ext cx="896630" cy="407081"/>
          </a:xfrm>
          <a:prstGeom prst="rect">
            <a:avLst/>
          </a:prstGeom>
          <a:noFill/>
        </p:spPr>
        <p:txBody>
          <a:bodyPr wrap="square">
            <a:spAutoFit/>
          </a:bodyPr>
          <a:lstStyle/>
          <a:p>
            <a:r>
              <a:rPr lang="en-US" sz="656" dirty="0">
                <a:solidFill>
                  <a:srgbClr val="00B0F0"/>
                </a:solidFill>
                <a:latin typeface="Aptos Display" panose="020B0004020202020204" pitchFamily="34" charset="0"/>
              </a:rPr>
              <a:t>The offset of the current bracket will be 0.374.</a:t>
            </a:r>
            <a:endParaRPr lang="en-PH" sz="656" dirty="0">
              <a:solidFill>
                <a:srgbClr val="00B0F0"/>
              </a:solidFill>
            </a:endParaRPr>
          </a:p>
        </p:txBody>
      </p:sp>
      <p:sp>
        <p:nvSpPr>
          <p:cNvPr id="375" name="Rectangle 374">
            <a:extLst>
              <a:ext uri="{FF2B5EF4-FFF2-40B4-BE49-F238E27FC236}">
                <a16:creationId xmlns:a16="http://schemas.microsoft.com/office/drawing/2014/main" id="{78E7BCDE-6F08-B713-1E02-71AAD43EBA13}"/>
              </a:ext>
            </a:extLst>
          </p:cNvPr>
          <p:cNvSpPr/>
          <p:nvPr/>
        </p:nvSpPr>
        <p:spPr>
          <a:xfrm>
            <a:off x="6781822" y="2668609"/>
            <a:ext cx="2227088" cy="1646833"/>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6" name="Rectangle 375">
            <a:extLst>
              <a:ext uri="{FF2B5EF4-FFF2-40B4-BE49-F238E27FC236}">
                <a16:creationId xmlns:a16="http://schemas.microsoft.com/office/drawing/2014/main" id="{936E4F5C-308F-642E-6516-983C1C0B05EE}"/>
              </a:ext>
            </a:extLst>
          </p:cNvPr>
          <p:cNvSpPr/>
          <p:nvPr/>
        </p:nvSpPr>
        <p:spPr>
          <a:xfrm>
            <a:off x="6841559" y="2727853"/>
            <a:ext cx="2104581" cy="264486"/>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Order of Bracket Offsetting</a:t>
            </a:r>
            <a:endParaRPr lang="en-PH" sz="1311" dirty="0">
              <a:solidFill>
                <a:srgbClr val="00B0F0"/>
              </a:solidFill>
              <a:latin typeface="Aptos Display" panose="020B0004020202020204" pitchFamily="34" charset="0"/>
            </a:endParaRPr>
          </a:p>
        </p:txBody>
      </p:sp>
      <p:sp>
        <p:nvSpPr>
          <p:cNvPr id="377" name="Rectangle 376">
            <a:extLst>
              <a:ext uri="{FF2B5EF4-FFF2-40B4-BE49-F238E27FC236}">
                <a16:creationId xmlns:a16="http://schemas.microsoft.com/office/drawing/2014/main" id="{0C68BC22-0C2A-647B-869E-B214A0DEECA6}"/>
              </a:ext>
            </a:extLst>
          </p:cNvPr>
          <p:cNvSpPr/>
          <p:nvPr/>
        </p:nvSpPr>
        <p:spPr>
          <a:xfrm>
            <a:off x="6837663" y="3037598"/>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8" name="TextBox 377">
            <a:extLst>
              <a:ext uri="{FF2B5EF4-FFF2-40B4-BE49-F238E27FC236}">
                <a16:creationId xmlns:a16="http://schemas.microsoft.com/office/drawing/2014/main" id="{40033553-D05E-6B17-2441-69BF320C1B0D}"/>
              </a:ext>
            </a:extLst>
          </p:cNvPr>
          <p:cNvSpPr txBox="1"/>
          <p:nvPr/>
        </p:nvSpPr>
        <p:spPr>
          <a:xfrm>
            <a:off x="7940100" y="3166655"/>
            <a:ext cx="1002152" cy="407081"/>
          </a:xfrm>
          <a:prstGeom prst="rect">
            <a:avLst/>
          </a:prstGeom>
          <a:noFill/>
        </p:spPr>
        <p:txBody>
          <a:bodyPr wrap="square">
            <a:spAutoFit/>
          </a:bodyPr>
          <a:lstStyle/>
          <a:p>
            <a:r>
              <a:rPr lang="en-US" sz="656" dirty="0">
                <a:latin typeface="Aptos Display" panose="020B0004020202020204" pitchFamily="34" charset="0"/>
              </a:rPr>
              <a:t>The current bracket is moved at the center of the attaching bracket.</a:t>
            </a:r>
            <a:endParaRPr lang="en-PH" sz="656" dirty="0"/>
          </a:p>
        </p:txBody>
      </p:sp>
      <p:sp>
        <p:nvSpPr>
          <p:cNvPr id="379" name="Rectangle 378">
            <a:extLst>
              <a:ext uri="{FF2B5EF4-FFF2-40B4-BE49-F238E27FC236}">
                <a16:creationId xmlns:a16="http://schemas.microsoft.com/office/drawing/2014/main" id="{9CF8A916-864C-A92D-2A05-009200A251A9}"/>
              </a:ext>
            </a:extLst>
          </p:cNvPr>
          <p:cNvSpPr/>
          <p:nvPr/>
        </p:nvSpPr>
        <p:spPr>
          <a:xfrm>
            <a:off x="6843360" y="3676430"/>
            <a:ext cx="2108478" cy="590521"/>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cxnSp>
        <p:nvCxnSpPr>
          <p:cNvPr id="380" name="Straight Connector 379">
            <a:extLst>
              <a:ext uri="{FF2B5EF4-FFF2-40B4-BE49-F238E27FC236}">
                <a16:creationId xmlns:a16="http://schemas.microsoft.com/office/drawing/2014/main" id="{5586FCB4-B4DB-4D2E-7389-937A25A05D74}"/>
              </a:ext>
            </a:extLst>
          </p:cNvPr>
          <p:cNvCxnSpPr>
            <a:cxnSpLocks/>
          </p:cNvCxnSpPr>
          <p:nvPr/>
        </p:nvCxnSpPr>
        <p:spPr>
          <a:xfrm flipV="1">
            <a:off x="7498521" y="3739788"/>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381" name="TextBox 380">
            <a:extLst>
              <a:ext uri="{FF2B5EF4-FFF2-40B4-BE49-F238E27FC236}">
                <a16:creationId xmlns:a16="http://schemas.microsoft.com/office/drawing/2014/main" id="{B3BC8655-CD0C-0E8C-3AB8-364E114A6E01}"/>
              </a:ext>
            </a:extLst>
          </p:cNvPr>
          <p:cNvSpPr txBox="1"/>
          <p:nvPr/>
        </p:nvSpPr>
        <p:spPr>
          <a:xfrm>
            <a:off x="7958050" y="3753264"/>
            <a:ext cx="1002152" cy="615048"/>
          </a:xfrm>
          <a:prstGeom prst="rect">
            <a:avLst/>
          </a:prstGeom>
          <a:noFill/>
        </p:spPr>
        <p:txBody>
          <a:bodyPr wrap="square">
            <a:spAutoFit/>
          </a:bodyPr>
          <a:lstStyle/>
          <a:p>
            <a:r>
              <a:rPr lang="en-US" sz="656" dirty="0">
                <a:latin typeface="Aptos Display" panose="020B0004020202020204" pitchFamily="34" charset="0"/>
              </a:rPr>
              <a:t>The current bracket is moved at the proper slot of the attaching bracket by the offset calculated.</a:t>
            </a:r>
            <a:endParaRPr lang="en-PH" sz="656" dirty="0"/>
          </a:p>
        </p:txBody>
      </p:sp>
      <p:grpSp>
        <p:nvGrpSpPr>
          <p:cNvPr id="383" name="Group 382">
            <a:extLst>
              <a:ext uri="{FF2B5EF4-FFF2-40B4-BE49-F238E27FC236}">
                <a16:creationId xmlns:a16="http://schemas.microsoft.com/office/drawing/2014/main" id="{E620A8F9-4BC2-9138-2289-88660A9E3E44}"/>
              </a:ext>
            </a:extLst>
          </p:cNvPr>
          <p:cNvGrpSpPr/>
          <p:nvPr/>
        </p:nvGrpSpPr>
        <p:grpSpPr>
          <a:xfrm>
            <a:off x="6898118" y="3991596"/>
            <a:ext cx="717747" cy="213417"/>
            <a:chOff x="13469402" y="3248752"/>
            <a:chExt cx="2584053" cy="768349"/>
          </a:xfrm>
        </p:grpSpPr>
        <p:sp>
          <p:nvSpPr>
            <p:cNvPr id="388" name="Flowchart: Terminator 387">
              <a:extLst>
                <a:ext uri="{FF2B5EF4-FFF2-40B4-BE49-F238E27FC236}">
                  <a16:creationId xmlns:a16="http://schemas.microsoft.com/office/drawing/2014/main" id="{E2F44EEB-4061-8DB4-891A-670A9AF37A96}"/>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89" name="Oval 388">
              <a:extLst>
                <a:ext uri="{FF2B5EF4-FFF2-40B4-BE49-F238E27FC236}">
                  <a16:creationId xmlns:a16="http://schemas.microsoft.com/office/drawing/2014/main" id="{844ED246-5EEA-5EB0-9A71-0C26D645065A}"/>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0" name="Oval 389">
              <a:extLst>
                <a:ext uri="{FF2B5EF4-FFF2-40B4-BE49-F238E27FC236}">
                  <a16:creationId xmlns:a16="http://schemas.microsoft.com/office/drawing/2014/main" id="{3412F845-94DE-B16A-1715-8DE8CA2449CF}"/>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1" name="Oval 390">
              <a:extLst>
                <a:ext uri="{FF2B5EF4-FFF2-40B4-BE49-F238E27FC236}">
                  <a16:creationId xmlns:a16="http://schemas.microsoft.com/office/drawing/2014/main" id="{4787BBEE-8C73-B222-FA32-5BCF37195A23}"/>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grpSp>
      <p:grpSp>
        <p:nvGrpSpPr>
          <p:cNvPr id="392" name="Group 391">
            <a:extLst>
              <a:ext uri="{FF2B5EF4-FFF2-40B4-BE49-F238E27FC236}">
                <a16:creationId xmlns:a16="http://schemas.microsoft.com/office/drawing/2014/main" id="{F29511F6-4FE4-BD00-226A-16E7C082D74D}"/>
              </a:ext>
            </a:extLst>
          </p:cNvPr>
          <p:cNvGrpSpPr/>
          <p:nvPr/>
        </p:nvGrpSpPr>
        <p:grpSpPr>
          <a:xfrm>
            <a:off x="6912899" y="3356414"/>
            <a:ext cx="717747" cy="213417"/>
            <a:chOff x="13469402" y="3248752"/>
            <a:chExt cx="2584053" cy="768349"/>
          </a:xfrm>
        </p:grpSpPr>
        <p:sp>
          <p:nvSpPr>
            <p:cNvPr id="393" name="Flowchart: Terminator 392">
              <a:extLst>
                <a:ext uri="{FF2B5EF4-FFF2-40B4-BE49-F238E27FC236}">
                  <a16:creationId xmlns:a16="http://schemas.microsoft.com/office/drawing/2014/main" id="{DDCC1EC1-B9F7-FCE2-A390-DE03C9DD2895}"/>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4" name="Oval 393">
              <a:extLst>
                <a:ext uri="{FF2B5EF4-FFF2-40B4-BE49-F238E27FC236}">
                  <a16:creationId xmlns:a16="http://schemas.microsoft.com/office/drawing/2014/main" id="{26CC8E44-4510-B525-DE39-C1E4240F506B}"/>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5" name="Oval 394">
              <a:extLst>
                <a:ext uri="{FF2B5EF4-FFF2-40B4-BE49-F238E27FC236}">
                  <a16:creationId xmlns:a16="http://schemas.microsoft.com/office/drawing/2014/main" id="{53B11FBC-A211-CACC-656F-860CAA4D8EE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396" name="Oval 395">
              <a:extLst>
                <a:ext uri="{FF2B5EF4-FFF2-40B4-BE49-F238E27FC236}">
                  <a16:creationId xmlns:a16="http://schemas.microsoft.com/office/drawing/2014/main" id="{602E9B68-25B8-22F4-2F16-62F1E819444D}"/>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1" name="Group 400">
            <a:extLst>
              <a:ext uri="{FF2B5EF4-FFF2-40B4-BE49-F238E27FC236}">
                <a16:creationId xmlns:a16="http://schemas.microsoft.com/office/drawing/2014/main" id="{5ED716B0-E5A6-2903-A210-AACEF01E9D73}"/>
              </a:ext>
            </a:extLst>
          </p:cNvPr>
          <p:cNvGrpSpPr/>
          <p:nvPr/>
        </p:nvGrpSpPr>
        <p:grpSpPr>
          <a:xfrm rot="10800000">
            <a:off x="6910910" y="3107514"/>
            <a:ext cx="717747" cy="213417"/>
            <a:chOff x="13469402" y="3248752"/>
            <a:chExt cx="2584053" cy="768349"/>
          </a:xfrm>
        </p:grpSpPr>
        <p:sp>
          <p:nvSpPr>
            <p:cNvPr id="402" name="Flowchart: Terminator 401">
              <a:extLst>
                <a:ext uri="{FF2B5EF4-FFF2-40B4-BE49-F238E27FC236}">
                  <a16:creationId xmlns:a16="http://schemas.microsoft.com/office/drawing/2014/main" id="{9074BEC6-3E33-AB94-2890-397E5B790B30}"/>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3" name="Oval 402">
              <a:extLst>
                <a:ext uri="{FF2B5EF4-FFF2-40B4-BE49-F238E27FC236}">
                  <a16:creationId xmlns:a16="http://schemas.microsoft.com/office/drawing/2014/main" id="{B233D183-3563-44DB-7540-3182E210F09E}"/>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4" name="Oval 403">
              <a:extLst>
                <a:ext uri="{FF2B5EF4-FFF2-40B4-BE49-F238E27FC236}">
                  <a16:creationId xmlns:a16="http://schemas.microsoft.com/office/drawing/2014/main" id="{1806E7EA-C64B-1EBB-C449-41792826B466}"/>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5" name="Oval 404">
              <a:extLst>
                <a:ext uri="{FF2B5EF4-FFF2-40B4-BE49-F238E27FC236}">
                  <a16:creationId xmlns:a16="http://schemas.microsoft.com/office/drawing/2014/main" id="{F8E7668F-61D2-C3D2-4945-0BA7B01199E2}"/>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grpSp>
        <p:nvGrpSpPr>
          <p:cNvPr id="406" name="Group 405">
            <a:extLst>
              <a:ext uri="{FF2B5EF4-FFF2-40B4-BE49-F238E27FC236}">
                <a16:creationId xmlns:a16="http://schemas.microsoft.com/office/drawing/2014/main" id="{813AA683-3EF1-96C8-552F-585FF87EF1BF}"/>
              </a:ext>
            </a:extLst>
          </p:cNvPr>
          <p:cNvGrpSpPr/>
          <p:nvPr/>
        </p:nvGrpSpPr>
        <p:grpSpPr>
          <a:xfrm rot="10800000">
            <a:off x="7144086" y="3739788"/>
            <a:ext cx="717747" cy="213417"/>
            <a:chOff x="13469402" y="3248752"/>
            <a:chExt cx="2584053" cy="768349"/>
          </a:xfrm>
        </p:grpSpPr>
        <p:sp>
          <p:nvSpPr>
            <p:cNvPr id="407" name="Flowchart: Terminator 406">
              <a:extLst>
                <a:ext uri="{FF2B5EF4-FFF2-40B4-BE49-F238E27FC236}">
                  <a16:creationId xmlns:a16="http://schemas.microsoft.com/office/drawing/2014/main" id="{2709A1CF-7255-CBB6-EE22-7B2979A98AD7}"/>
                </a:ext>
              </a:extLst>
            </p:cNvPr>
            <p:cNvSpPr/>
            <p:nvPr/>
          </p:nvSpPr>
          <p:spPr>
            <a:xfrm rot="10800000">
              <a:off x="13469402" y="3248752"/>
              <a:ext cx="2584053" cy="768349"/>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8" name="Oval 407">
              <a:extLst>
                <a:ext uri="{FF2B5EF4-FFF2-40B4-BE49-F238E27FC236}">
                  <a16:creationId xmlns:a16="http://schemas.microsoft.com/office/drawing/2014/main" id="{788B283A-74B1-6899-C838-78910679CFF6}"/>
                </a:ext>
              </a:extLst>
            </p:cNvPr>
            <p:cNvSpPr/>
            <p:nvPr/>
          </p:nvSpPr>
          <p:spPr>
            <a:xfrm rot="10800000">
              <a:off x="15387030"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09" name="Oval 408">
              <a:extLst>
                <a:ext uri="{FF2B5EF4-FFF2-40B4-BE49-F238E27FC236}">
                  <a16:creationId xmlns:a16="http://schemas.microsoft.com/office/drawing/2014/main" id="{3E94601B-8D29-AEE9-0AF5-FC63929B2BA2}"/>
                </a:ext>
              </a:extLst>
            </p:cNvPr>
            <p:cNvSpPr/>
            <p:nvPr/>
          </p:nvSpPr>
          <p:spPr>
            <a:xfrm rot="10800000">
              <a:off x="13609943" y="3367503"/>
              <a:ext cx="530860" cy="5308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a:p>
          </p:txBody>
        </p:sp>
        <p:sp>
          <p:nvSpPr>
            <p:cNvPr id="410" name="Oval 409">
              <a:extLst>
                <a:ext uri="{FF2B5EF4-FFF2-40B4-BE49-F238E27FC236}">
                  <a16:creationId xmlns:a16="http://schemas.microsoft.com/office/drawing/2014/main" id="{8ED91C56-CFAA-9E3F-B182-80759DCC6924}"/>
                </a:ext>
              </a:extLst>
            </p:cNvPr>
            <p:cNvSpPr/>
            <p:nvPr/>
          </p:nvSpPr>
          <p:spPr>
            <a:xfrm>
              <a:off x="14496003" y="3367503"/>
              <a:ext cx="530860" cy="53086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570" dirty="0"/>
            </a:p>
          </p:txBody>
        </p:sp>
      </p:grpSp>
      <p:cxnSp>
        <p:nvCxnSpPr>
          <p:cNvPr id="411" name="Straight Connector 410">
            <a:extLst>
              <a:ext uri="{FF2B5EF4-FFF2-40B4-BE49-F238E27FC236}">
                <a16:creationId xmlns:a16="http://schemas.microsoft.com/office/drawing/2014/main" id="{09BC3383-9853-1A61-D9B0-735C82590E23}"/>
              </a:ext>
            </a:extLst>
          </p:cNvPr>
          <p:cNvCxnSpPr>
            <a:cxnSpLocks/>
          </p:cNvCxnSpPr>
          <p:nvPr/>
        </p:nvCxnSpPr>
        <p:spPr>
          <a:xfrm flipV="1">
            <a:off x="7255466" y="3733093"/>
            <a:ext cx="0" cy="471919"/>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spTree>
    <p:extLst>
      <p:ext uri="{BB962C8B-B14F-4D97-AF65-F5344CB8AC3E}">
        <p14:creationId xmlns:p14="http://schemas.microsoft.com/office/powerpoint/2010/main" val="403204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785B6EB-DBE3-F963-3E9F-452644FAF6E9}"/>
              </a:ext>
            </a:extLst>
          </p:cNvPr>
          <p:cNvSpPr/>
          <p:nvPr/>
        </p:nvSpPr>
        <p:spPr>
          <a:xfrm>
            <a:off x="0" y="4414322"/>
            <a:ext cx="9144000" cy="85764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 name="TextBox 7">
            <a:extLst>
              <a:ext uri="{FF2B5EF4-FFF2-40B4-BE49-F238E27FC236}">
                <a16:creationId xmlns:a16="http://schemas.microsoft.com/office/drawing/2014/main" id="{53D0D9A2-5D23-F07E-BB11-B443848493DF}"/>
              </a:ext>
            </a:extLst>
          </p:cNvPr>
          <p:cNvSpPr txBox="1"/>
          <p:nvPr/>
        </p:nvSpPr>
        <p:spPr>
          <a:xfrm>
            <a:off x="6796558" y="4621657"/>
            <a:ext cx="2213343" cy="510801"/>
          </a:xfrm>
          <a:prstGeom prst="rect">
            <a:avLst/>
          </a:prstGeom>
          <a:noFill/>
        </p:spPr>
        <p:txBody>
          <a:bodyPr wrap="square">
            <a:spAutoFit/>
          </a:bodyPr>
          <a:lstStyle/>
          <a:p>
            <a:pPr algn="r"/>
            <a:r>
              <a:rPr lang="en-PH" sz="1311" b="1" dirty="0">
                <a:solidFill>
                  <a:schemeClr val="bg1"/>
                </a:solidFill>
                <a:latin typeface="Aptos Display" panose="020B0004020202020204" pitchFamily="34" charset="0"/>
                <a:ea typeface="Lexend" pitchFamily="2" charset="0"/>
                <a:cs typeface="Lexend" pitchFamily="2" charset="0"/>
              </a:rPr>
              <a:t>Offset Calculation for Snapping Mechanic</a:t>
            </a:r>
            <a:endParaRPr lang="en-PH" sz="1311" b="1" dirty="0">
              <a:solidFill>
                <a:schemeClr val="bg1"/>
              </a:solidFill>
            </a:endParaRPr>
          </a:p>
        </p:txBody>
      </p:sp>
      <p:sp>
        <p:nvSpPr>
          <p:cNvPr id="20" name="TextBox 19">
            <a:extLst>
              <a:ext uri="{FF2B5EF4-FFF2-40B4-BE49-F238E27FC236}">
                <a16:creationId xmlns:a16="http://schemas.microsoft.com/office/drawing/2014/main" id="{EB8FADBE-CE25-C242-FA0D-60AE80B7062B}"/>
              </a:ext>
            </a:extLst>
          </p:cNvPr>
          <p:cNvSpPr txBox="1"/>
          <p:nvPr/>
        </p:nvSpPr>
        <p:spPr>
          <a:xfrm>
            <a:off x="128315" y="4489678"/>
            <a:ext cx="6151654" cy="562718"/>
          </a:xfrm>
          <a:prstGeom prst="rect">
            <a:avLst/>
          </a:prstGeom>
          <a:noFill/>
        </p:spPr>
        <p:txBody>
          <a:bodyPr wrap="square">
            <a:spAutoFit/>
          </a:bodyPr>
          <a:lstStyle/>
          <a:p>
            <a:r>
              <a:rPr lang="en-PH" sz="764" b="1" dirty="0">
                <a:solidFill>
                  <a:schemeClr val="bg1"/>
                </a:solidFill>
                <a:latin typeface="Aptos Display" panose="020B0004020202020204" pitchFamily="34" charset="0"/>
                <a:ea typeface="Lexend" pitchFamily="2" charset="0"/>
                <a:cs typeface="Lexend" pitchFamily="2" charset="0"/>
              </a:rPr>
              <a:t>Figure 5.  Bracket Snapping Mechanics</a:t>
            </a:r>
          </a:p>
          <a:p>
            <a:r>
              <a:rPr lang="en-PH" sz="764" dirty="0">
                <a:solidFill>
                  <a:schemeClr val="bg1"/>
                </a:solidFill>
                <a:latin typeface="Aptos Display" panose="020B0004020202020204" pitchFamily="34" charset="0"/>
                <a:ea typeface="Lexend" pitchFamily="2" charset="0"/>
                <a:cs typeface="Lexend" pitchFamily="2" charset="0"/>
              </a:rPr>
              <a:t>The figure above describes how the current bracket mechanics offset calculation with rotation of Vblox works.</a:t>
            </a:r>
          </a:p>
          <a:p>
            <a:endParaRPr lang="en-PH" sz="764" dirty="0">
              <a:solidFill>
                <a:schemeClr val="bg1"/>
              </a:solidFill>
              <a:latin typeface="Aptos Display" panose="020B0004020202020204" pitchFamily="34" charset="0"/>
              <a:ea typeface="Lexend" pitchFamily="2" charset="0"/>
              <a:cs typeface="Lexend" pitchFamily="2" charset="0"/>
            </a:endParaRPr>
          </a:p>
          <a:p>
            <a:r>
              <a:rPr lang="en-PH" sz="764" dirty="0">
                <a:solidFill>
                  <a:schemeClr val="bg1"/>
                </a:solidFill>
                <a:latin typeface="Aptos Display" panose="020B0004020202020204" pitchFamily="34" charset="0"/>
                <a:ea typeface="Lexend" pitchFamily="2" charset="0"/>
                <a:cs typeface="Lexend" pitchFamily="2" charset="0"/>
              </a:rPr>
              <a:t>On this figure it discusses how the origin of the bracket for offset calculation is determined with regards of the current bracket’s rotation</a:t>
            </a:r>
          </a:p>
        </p:txBody>
      </p:sp>
      <p:sp>
        <p:nvSpPr>
          <p:cNvPr id="2" name="Rectangle 1">
            <a:extLst>
              <a:ext uri="{FF2B5EF4-FFF2-40B4-BE49-F238E27FC236}">
                <a16:creationId xmlns:a16="http://schemas.microsoft.com/office/drawing/2014/main" id="{A1DE19B1-3286-2ABA-51F8-5409C319F8EF}"/>
              </a:ext>
            </a:extLst>
          </p:cNvPr>
          <p:cNvSpPr/>
          <p:nvPr/>
        </p:nvSpPr>
        <p:spPr>
          <a:xfrm>
            <a:off x="150540" y="225921"/>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Slot Positioning</a:t>
            </a:r>
            <a:endParaRPr lang="en-PH" sz="1311" dirty="0">
              <a:solidFill>
                <a:srgbClr val="00B0F0"/>
              </a:solidFill>
              <a:latin typeface="Aptos Display" panose="020B0004020202020204" pitchFamily="34" charset="0"/>
            </a:endParaRPr>
          </a:p>
        </p:txBody>
      </p:sp>
      <p:sp>
        <p:nvSpPr>
          <p:cNvPr id="3" name="TextBox 2">
            <a:extLst>
              <a:ext uri="{FF2B5EF4-FFF2-40B4-BE49-F238E27FC236}">
                <a16:creationId xmlns:a16="http://schemas.microsoft.com/office/drawing/2014/main" id="{DDC3315D-3ABF-DD11-B198-18ED9DA01181}"/>
              </a:ext>
            </a:extLst>
          </p:cNvPr>
          <p:cNvSpPr txBox="1"/>
          <p:nvPr/>
        </p:nvSpPr>
        <p:spPr>
          <a:xfrm>
            <a:off x="9372223" y="672790"/>
            <a:ext cx="1680273" cy="788133"/>
          </a:xfrm>
          <a:prstGeom prst="rect">
            <a:avLst/>
          </a:prstGeom>
          <a:noFill/>
        </p:spPr>
        <p:txBody>
          <a:bodyPr wrap="square">
            <a:spAutoFit/>
          </a:bodyPr>
          <a:lstStyle/>
          <a:p>
            <a:r>
              <a:rPr lang="en-US" sz="874" dirty="0">
                <a:latin typeface="Aptos Display" panose="020B0004020202020204" pitchFamily="34" charset="0"/>
                <a:ea typeface="Lexend" pitchFamily="2" charset="0"/>
                <a:cs typeface="Lexend" pitchFamily="2" charset="0"/>
              </a:rPr>
              <a:t>It calculates the difference between the position of the first slot in the attaching bracket and the position of the detected slot in the current bracket. </a:t>
            </a:r>
            <a:endParaRPr lang="en-PH" sz="874" dirty="0"/>
          </a:p>
        </p:txBody>
      </p:sp>
      <p:sp>
        <p:nvSpPr>
          <p:cNvPr id="4" name="Rectangle 3">
            <a:extLst>
              <a:ext uri="{FF2B5EF4-FFF2-40B4-BE49-F238E27FC236}">
                <a16:creationId xmlns:a16="http://schemas.microsoft.com/office/drawing/2014/main" id="{62DB6FBE-A4C2-738B-A62C-AA9438022740}"/>
              </a:ext>
            </a:extLst>
          </p:cNvPr>
          <p:cNvSpPr/>
          <p:nvPr/>
        </p:nvSpPr>
        <p:spPr>
          <a:xfrm>
            <a:off x="82576" y="150564"/>
            <a:ext cx="401367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5" name="Group 4">
            <a:extLst>
              <a:ext uri="{FF2B5EF4-FFF2-40B4-BE49-F238E27FC236}">
                <a16:creationId xmlns:a16="http://schemas.microsoft.com/office/drawing/2014/main" id="{92CE91DF-AB94-3C36-7DA2-A3EBDB7DC785}"/>
              </a:ext>
            </a:extLst>
          </p:cNvPr>
          <p:cNvGrpSpPr/>
          <p:nvPr/>
        </p:nvGrpSpPr>
        <p:grpSpPr>
          <a:xfrm>
            <a:off x="1882359" y="730352"/>
            <a:ext cx="996784" cy="296387"/>
            <a:chOff x="171087" y="879907"/>
            <a:chExt cx="1761854" cy="523875"/>
          </a:xfrm>
        </p:grpSpPr>
        <p:sp>
          <p:nvSpPr>
            <p:cNvPr id="6" name="Flowchart: Terminator 5">
              <a:extLst>
                <a:ext uri="{FF2B5EF4-FFF2-40B4-BE49-F238E27FC236}">
                  <a16:creationId xmlns:a16="http://schemas.microsoft.com/office/drawing/2014/main" id="{569C5D40-FA1A-BE82-F342-A5CBB4F4C5F6}"/>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 name="Oval 6">
              <a:extLst>
                <a:ext uri="{FF2B5EF4-FFF2-40B4-BE49-F238E27FC236}">
                  <a16:creationId xmlns:a16="http://schemas.microsoft.com/office/drawing/2014/main" id="{5F4778F7-23AF-EFA0-9D28-BBDEE59B4D06}"/>
                </a:ext>
              </a:extLst>
            </p:cNvPr>
            <p:cNvSpPr/>
            <p:nvPr/>
          </p:nvSpPr>
          <p:spPr>
            <a:xfrm rot="10800000">
              <a:off x="1478557"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 name="Oval 8">
              <a:extLst>
                <a:ext uri="{FF2B5EF4-FFF2-40B4-BE49-F238E27FC236}">
                  <a16:creationId xmlns:a16="http://schemas.microsoft.com/office/drawing/2014/main" id="{A9E55D05-701D-D207-BEA9-809726616392}"/>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0" name="Oval 9">
              <a:extLst>
                <a:ext uri="{FF2B5EF4-FFF2-40B4-BE49-F238E27FC236}">
                  <a16:creationId xmlns:a16="http://schemas.microsoft.com/office/drawing/2014/main" id="{319CB918-C063-D95F-A7B9-855713DA2DBF}"/>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11" name="Group 10">
            <a:extLst>
              <a:ext uri="{FF2B5EF4-FFF2-40B4-BE49-F238E27FC236}">
                <a16:creationId xmlns:a16="http://schemas.microsoft.com/office/drawing/2014/main" id="{D64E40DF-F759-D9A9-DAFC-16D527A6BECB}"/>
              </a:ext>
            </a:extLst>
          </p:cNvPr>
          <p:cNvGrpSpPr/>
          <p:nvPr/>
        </p:nvGrpSpPr>
        <p:grpSpPr>
          <a:xfrm>
            <a:off x="2226069" y="377375"/>
            <a:ext cx="996784" cy="296387"/>
            <a:chOff x="171087" y="879907"/>
            <a:chExt cx="1761854" cy="523875"/>
          </a:xfrm>
        </p:grpSpPr>
        <p:sp>
          <p:nvSpPr>
            <p:cNvPr id="12" name="Flowchart: Terminator 11">
              <a:extLst>
                <a:ext uri="{FF2B5EF4-FFF2-40B4-BE49-F238E27FC236}">
                  <a16:creationId xmlns:a16="http://schemas.microsoft.com/office/drawing/2014/main" id="{C6CE46A2-DF5A-19E2-7E06-2DDCF2FEDE96}"/>
                </a:ext>
              </a:extLst>
            </p:cNvPr>
            <p:cNvSpPr/>
            <p:nvPr/>
          </p:nvSpPr>
          <p:spPr>
            <a:xfrm rot="10800000">
              <a:off x="171087" y="879907"/>
              <a:ext cx="1761854" cy="523875"/>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5" name="Oval 14">
              <a:extLst>
                <a:ext uri="{FF2B5EF4-FFF2-40B4-BE49-F238E27FC236}">
                  <a16:creationId xmlns:a16="http://schemas.microsoft.com/office/drawing/2014/main" id="{97901431-166C-567D-7B01-C9C702533C1F}"/>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6" name="Oval 15">
              <a:extLst>
                <a:ext uri="{FF2B5EF4-FFF2-40B4-BE49-F238E27FC236}">
                  <a16:creationId xmlns:a16="http://schemas.microsoft.com/office/drawing/2014/main" id="{93997238-103B-FA88-DC5A-CF9C6911757B}"/>
                </a:ext>
              </a:extLst>
            </p:cNvPr>
            <p:cNvSpPr/>
            <p:nvPr/>
          </p:nvSpPr>
          <p:spPr>
            <a:xfrm rot="10800000">
              <a:off x="266906"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7" name="Oval 16">
              <a:extLst>
                <a:ext uri="{FF2B5EF4-FFF2-40B4-BE49-F238E27FC236}">
                  <a16:creationId xmlns:a16="http://schemas.microsoft.com/office/drawing/2014/main" id="{4C1C547A-180A-7165-A3EE-3CD6629CAE12}"/>
                </a:ext>
              </a:extLst>
            </p:cNvPr>
            <p:cNvSpPr/>
            <p:nvPr/>
          </p:nvSpPr>
          <p:spPr>
            <a:xfrm>
              <a:off x="871039"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19" name="TextBox 18">
            <a:extLst>
              <a:ext uri="{FF2B5EF4-FFF2-40B4-BE49-F238E27FC236}">
                <a16:creationId xmlns:a16="http://schemas.microsoft.com/office/drawing/2014/main" id="{C97C3604-B671-6AF4-1365-5D6DA9B08857}"/>
              </a:ext>
            </a:extLst>
          </p:cNvPr>
          <p:cNvSpPr txBox="1"/>
          <p:nvPr/>
        </p:nvSpPr>
        <p:spPr>
          <a:xfrm>
            <a:off x="3221382" y="353212"/>
            <a:ext cx="841252"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bracket</a:t>
            </a:r>
          </a:p>
          <a:p>
            <a:r>
              <a:rPr lang="en-US" sz="656" dirty="0">
                <a:solidFill>
                  <a:srgbClr val="00B0F0"/>
                </a:solidFill>
                <a:latin typeface="Aptos Display" panose="020B0004020202020204" pitchFamily="34" charset="0"/>
              </a:rPr>
              <a:t>The one the user is interacting to.</a:t>
            </a:r>
            <a:endParaRPr lang="en-PH" sz="656" dirty="0">
              <a:solidFill>
                <a:srgbClr val="00B0F0"/>
              </a:solidFill>
            </a:endParaRPr>
          </a:p>
        </p:txBody>
      </p:sp>
      <p:sp>
        <p:nvSpPr>
          <p:cNvPr id="23" name="TextBox 22">
            <a:extLst>
              <a:ext uri="{FF2B5EF4-FFF2-40B4-BE49-F238E27FC236}">
                <a16:creationId xmlns:a16="http://schemas.microsoft.com/office/drawing/2014/main" id="{BBC44F37-7FC3-6050-D172-34473B19E494}"/>
              </a:ext>
            </a:extLst>
          </p:cNvPr>
          <p:cNvSpPr txBox="1"/>
          <p:nvPr/>
        </p:nvSpPr>
        <p:spPr>
          <a:xfrm>
            <a:off x="2894767" y="713270"/>
            <a:ext cx="1064706" cy="407081"/>
          </a:xfrm>
          <a:prstGeom prst="rect">
            <a:avLst/>
          </a:prstGeom>
          <a:noFill/>
        </p:spPr>
        <p:txBody>
          <a:bodyPr wrap="square">
            <a:spAutoFit/>
          </a:bodyPr>
          <a:lstStyle/>
          <a:p>
            <a:r>
              <a:rPr lang="en-US" sz="656" dirty="0">
                <a:latin typeface="Aptos Display" panose="020B0004020202020204" pitchFamily="34" charset="0"/>
              </a:rPr>
              <a:t>The attaching bracket. The bracket we are attempting to connect to.</a:t>
            </a:r>
            <a:endParaRPr lang="en-PH" sz="656" dirty="0"/>
          </a:p>
        </p:txBody>
      </p:sp>
      <p:sp>
        <p:nvSpPr>
          <p:cNvPr id="24" name="Rectangle 23">
            <a:extLst>
              <a:ext uri="{FF2B5EF4-FFF2-40B4-BE49-F238E27FC236}">
                <a16:creationId xmlns:a16="http://schemas.microsoft.com/office/drawing/2014/main" id="{24B9BEFC-55EB-7447-3D22-C094B9FA5BF4}"/>
              </a:ext>
            </a:extLst>
          </p:cNvPr>
          <p:cNvSpPr/>
          <p:nvPr/>
        </p:nvSpPr>
        <p:spPr>
          <a:xfrm>
            <a:off x="1806806" y="225920"/>
            <a:ext cx="2220436" cy="945309"/>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25" name="Group 24">
            <a:extLst>
              <a:ext uri="{FF2B5EF4-FFF2-40B4-BE49-F238E27FC236}">
                <a16:creationId xmlns:a16="http://schemas.microsoft.com/office/drawing/2014/main" id="{AF6A22F7-ABB8-9F58-308D-39AED2E628C0}"/>
              </a:ext>
            </a:extLst>
          </p:cNvPr>
          <p:cNvGrpSpPr/>
          <p:nvPr/>
        </p:nvGrpSpPr>
        <p:grpSpPr>
          <a:xfrm>
            <a:off x="11240386" y="2451443"/>
            <a:ext cx="1496461" cy="444963"/>
            <a:chOff x="171087" y="879907"/>
            <a:chExt cx="1761854" cy="523875"/>
          </a:xfrm>
        </p:grpSpPr>
        <p:sp>
          <p:nvSpPr>
            <p:cNvPr id="26" name="Flowchart: Terminator 25">
              <a:extLst>
                <a:ext uri="{FF2B5EF4-FFF2-40B4-BE49-F238E27FC236}">
                  <a16:creationId xmlns:a16="http://schemas.microsoft.com/office/drawing/2014/main" id="{78ADA48E-5A84-4A86-F2D5-4BAA606FD6F2}"/>
                </a:ext>
              </a:extLst>
            </p:cNvPr>
            <p:cNvSpPr/>
            <p:nvPr/>
          </p:nvSpPr>
          <p:spPr>
            <a:xfrm rot="10800000">
              <a:off x="171087" y="879907"/>
              <a:ext cx="1761854" cy="523875"/>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7" name="Oval 26">
              <a:extLst>
                <a:ext uri="{FF2B5EF4-FFF2-40B4-BE49-F238E27FC236}">
                  <a16:creationId xmlns:a16="http://schemas.microsoft.com/office/drawing/2014/main" id="{E6E52430-03E3-529D-7F55-C43C0F7F86B9}"/>
                </a:ext>
              </a:extLst>
            </p:cNvPr>
            <p:cNvSpPr/>
            <p:nvPr/>
          </p:nvSpPr>
          <p:spPr>
            <a:xfrm rot="10800000">
              <a:off x="1478557" y="960871"/>
              <a:ext cx="361950" cy="361950"/>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8" name="Oval 27">
              <a:extLst>
                <a:ext uri="{FF2B5EF4-FFF2-40B4-BE49-F238E27FC236}">
                  <a16:creationId xmlns:a16="http://schemas.microsoft.com/office/drawing/2014/main" id="{AF246C95-F970-CFD0-1CC2-5ED6D1A2507A}"/>
                </a:ext>
              </a:extLst>
            </p:cNvPr>
            <p:cNvSpPr/>
            <p:nvPr/>
          </p:nvSpPr>
          <p:spPr>
            <a:xfrm rot="10800000">
              <a:off x="266906"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29" name="Oval 28">
              <a:extLst>
                <a:ext uri="{FF2B5EF4-FFF2-40B4-BE49-F238E27FC236}">
                  <a16:creationId xmlns:a16="http://schemas.microsoft.com/office/drawing/2014/main" id="{AE9DC851-9F38-060A-5847-843763511E15}"/>
                </a:ext>
              </a:extLst>
            </p:cNvPr>
            <p:cNvSpPr/>
            <p:nvPr/>
          </p:nvSpPr>
          <p:spPr>
            <a:xfrm>
              <a:off x="871039" y="960871"/>
              <a:ext cx="361950" cy="3619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1" name="Group 30">
            <a:extLst>
              <a:ext uri="{FF2B5EF4-FFF2-40B4-BE49-F238E27FC236}">
                <a16:creationId xmlns:a16="http://schemas.microsoft.com/office/drawing/2014/main" id="{1F5ED1DD-E3F9-5A6F-023D-3150539E367F}"/>
              </a:ext>
            </a:extLst>
          </p:cNvPr>
          <p:cNvGrpSpPr/>
          <p:nvPr/>
        </p:nvGrpSpPr>
        <p:grpSpPr>
          <a:xfrm>
            <a:off x="12260747" y="1915626"/>
            <a:ext cx="1016114" cy="444963"/>
            <a:chOff x="442564" y="2186619"/>
            <a:chExt cx="1934876" cy="847294"/>
          </a:xfrm>
        </p:grpSpPr>
        <p:sp>
          <p:nvSpPr>
            <p:cNvPr id="32" name="Flowchart: Terminator 31">
              <a:extLst>
                <a:ext uri="{FF2B5EF4-FFF2-40B4-BE49-F238E27FC236}">
                  <a16:creationId xmlns:a16="http://schemas.microsoft.com/office/drawing/2014/main" id="{FAD5DAB4-5D87-ABBB-5BCD-A51C056D3703}"/>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4" name="Oval 33">
              <a:extLst>
                <a:ext uri="{FF2B5EF4-FFF2-40B4-BE49-F238E27FC236}">
                  <a16:creationId xmlns:a16="http://schemas.microsoft.com/office/drawing/2014/main" id="{CE6ECAE9-A986-BF5A-EB2B-0CFC9CF19EA6}"/>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7" name="Oval 36">
              <a:extLst>
                <a:ext uri="{FF2B5EF4-FFF2-40B4-BE49-F238E27FC236}">
                  <a16:creationId xmlns:a16="http://schemas.microsoft.com/office/drawing/2014/main" id="{A6B2CF9B-EE0E-C5E4-A409-7E78FF78D6A6}"/>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39" name="Straight Connector 38">
            <a:extLst>
              <a:ext uri="{FF2B5EF4-FFF2-40B4-BE49-F238E27FC236}">
                <a16:creationId xmlns:a16="http://schemas.microsoft.com/office/drawing/2014/main" id="{BCFDAA7F-44E9-D73B-BCD8-5953FBAFE3AE}"/>
              </a:ext>
            </a:extLst>
          </p:cNvPr>
          <p:cNvCxnSpPr>
            <a:cxnSpLocks/>
          </p:cNvCxnSpPr>
          <p:nvPr/>
        </p:nvCxnSpPr>
        <p:spPr>
          <a:xfrm flipV="1">
            <a:off x="3263038" y="1828800"/>
            <a:ext cx="0" cy="1691300"/>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24C6DF3-BF95-67BA-674B-41BC4029E9E5}"/>
              </a:ext>
            </a:extLst>
          </p:cNvPr>
          <p:cNvCxnSpPr>
            <a:cxnSpLocks/>
          </p:cNvCxnSpPr>
          <p:nvPr/>
        </p:nvCxnSpPr>
        <p:spPr>
          <a:xfrm flipV="1">
            <a:off x="12493809" y="1907820"/>
            <a:ext cx="0" cy="1144683"/>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0525F4E-8C39-E705-535C-D6E37CAB414A}"/>
              </a:ext>
            </a:extLst>
          </p:cNvPr>
          <p:cNvCxnSpPr>
            <a:cxnSpLocks/>
          </p:cNvCxnSpPr>
          <p:nvPr/>
        </p:nvCxnSpPr>
        <p:spPr>
          <a:xfrm flipV="1">
            <a:off x="12246081" y="2472854"/>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7BA610F-7678-DB0B-7B98-D77ADEB7AB28}"/>
              </a:ext>
            </a:extLst>
          </p:cNvPr>
          <p:cNvCxnSpPr>
            <a:cxnSpLocks/>
          </p:cNvCxnSpPr>
          <p:nvPr/>
        </p:nvCxnSpPr>
        <p:spPr>
          <a:xfrm flipV="1">
            <a:off x="11724426" y="2448631"/>
            <a:ext cx="0" cy="44496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77E6B1A-FB6D-05CD-148F-41184EEB6EBF}"/>
              </a:ext>
            </a:extLst>
          </p:cNvPr>
          <p:cNvCxnSpPr>
            <a:cxnSpLocks/>
          </p:cNvCxnSpPr>
          <p:nvPr/>
        </p:nvCxnSpPr>
        <p:spPr>
          <a:xfrm flipV="1">
            <a:off x="11466501" y="2448631"/>
            <a:ext cx="0" cy="60387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ECB31BF5-0187-5CFF-356F-16B3DB9C766E}"/>
              </a:ext>
            </a:extLst>
          </p:cNvPr>
          <p:cNvSpPr txBox="1"/>
          <p:nvPr/>
        </p:nvSpPr>
        <p:spPr>
          <a:xfrm>
            <a:off x="12034535" y="2901345"/>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0" name="TextBox 49">
            <a:extLst>
              <a:ext uri="{FF2B5EF4-FFF2-40B4-BE49-F238E27FC236}">
                <a16:creationId xmlns:a16="http://schemas.microsoft.com/office/drawing/2014/main" id="{3785C8A6-E284-0526-18F1-70493BD6410C}"/>
              </a:ext>
            </a:extLst>
          </p:cNvPr>
          <p:cNvSpPr txBox="1"/>
          <p:nvPr/>
        </p:nvSpPr>
        <p:spPr>
          <a:xfrm>
            <a:off x="11501241" y="2901345"/>
            <a:ext cx="433326"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52" name="TextBox 51">
            <a:extLst>
              <a:ext uri="{FF2B5EF4-FFF2-40B4-BE49-F238E27FC236}">
                <a16:creationId xmlns:a16="http://schemas.microsoft.com/office/drawing/2014/main" id="{14466360-1543-1178-F385-29E61D059F2B}"/>
              </a:ext>
            </a:extLst>
          </p:cNvPr>
          <p:cNvSpPr txBox="1"/>
          <p:nvPr/>
        </p:nvSpPr>
        <p:spPr>
          <a:xfrm>
            <a:off x="3121660" y="2321673"/>
            <a:ext cx="354268" cy="199114"/>
          </a:xfrm>
          <a:prstGeom prst="rect">
            <a:avLst/>
          </a:prstGeom>
          <a:noFill/>
        </p:spPr>
        <p:txBody>
          <a:bodyPr wrap="square">
            <a:spAutoFit/>
          </a:bodyPr>
          <a:lstStyle/>
          <a:p>
            <a:pPr algn="ctr"/>
            <a:r>
              <a:rPr lang="el-GR" sz="656" dirty="0">
                <a:solidFill>
                  <a:srgbClr val="00B050"/>
                </a:solidFill>
                <a:latin typeface="Aptos Display" panose="020B0004020202020204" pitchFamily="34" charset="0"/>
              </a:rPr>
              <a:t>θ</a:t>
            </a:r>
            <a:endParaRPr lang="en-PH" sz="656" dirty="0">
              <a:solidFill>
                <a:srgbClr val="00B050"/>
              </a:solidFill>
            </a:endParaRPr>
          </a:p>
        </p:txBody>
      </p:sp>
      <p:sp>
        <p:nvSpPr>
          <p:cNvPr id="56" name="TextBox 55">
            <a:extLst>
              <a:ext uri="{FF2B5EF4-FFF2-40B4-BE49-F238E27FC236}">
                <a16:creationId xmlns:a16="http://schemas.microsoft.com/office/drawing/2014/main" id="{0F263521-8C05-9428-9E41-9E748909E8E6}"/>
              </a:ext>
            </a:extLst>
          </p:cNvPr>
          <p:cNvSpPr txBox="1"/>
          <p:nvPr/>
        </p:nvSpPr>
        <p:spPr>
          <a:xfrm>
            <a:off x="12316674" y="3054225"/>
            <a:ext cx="455773"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0.374</a:t>
            </a:r>
            <a:endParaRPr lang="en-PH" sz="656" dirty="0">
              <a:solidFill>
                <a:srgbClr val="00B0F0"/>
              </a:solidFill>
            </a:endParaRPr>
          </a:p>
        </p:txBody>
      </p:sp>
      <p:sp>
        <p:nvSpPr>
          <p:cNvPr id="57" name="TextBox 56">
            <a:extLst>
              <a:ext uri="{FF2B5EF4-FFF2-40B4-BE49-F238E27FC236}">
                <a16:creationId xmlns:a16="http://schemas.microsoft.com/office/drawing/2014/main" id="{BE97B884-A4D8-CE96-BEC3-510BD3B18562}"/>
              </a:ext>
            </a:extLst>
          </p:cNvPr>
          <p:cNvSpPr txBox="1"/>
          <p:nvPr/>
        </p:nvSpPr>
        <p:spPr>
          <a:xfrm>
            <a:off x="11287925" y="3054226"/>
            <a:ext cx="422009" cy="193258"/>
          </a:xfrm>
          <a:prstGeom prst="rect">
            <a:avLst/>
          </a:prstGeom>
          <a:noFill/>
        </p:spPr>
        <p:txBody>
          <a:bodyPr wrap="square">
            <a:spAutoFit/>
          </a:bodyPr>
          <a:lstStyle/>
          <a:p>
            <a:pPr algn="ctr"/>
            <a:r>
              <a:rPr lang="en-US" sz="656" dirty="0">
                <a:latin typeface="Aptos Display" panose="020B0004020202020204" pitchFamily="34" charset="0"/>
              </a:rPr>
              <a:t>-0.374</a:t>
            </a:r>
            <a:endParaRPr lang="en-PH" sz="656" dirty="0"/>
          </a:p>
        </p:txBody>
      </p:sp>
      <p:sp>
        <p:nvSpPr>
          <p:cNvPr id="58" name="TextBox 57">
            <a:extLst>
              <a:ext uri="{FF2B5EF4-FFF2-40B4-BE49-F238E27FC236}">
                <a16:creationId xmlns:a16="http://schemas.microsoft.com/office/drawing/2014/main" id="{E93CD9AB-877A-154C-3865-C6B0902E04D1}"/>
              </a:ext>
            </a:extLst>
          </p:cNvPr>
          <p:cNvSpPr txBox="1"/>
          <p:nvPr/>
        </p:nvSpPr>
        <p:spPr>
          <a:xfrm>
            <a:off x="12789613" y="2543563"/>
            <a:ext cx="598616" cy="407081"/>
          </a:xfrm>
          <a:prstGeom prst="rect">
            <a:avLst/>
          </a:prstGeom>
          <a:noFill/>
        </p:spPr>
        <p:txBody>
          <a:bodyPr wrap="square">
            <a:spAutoFit/>
          </a:bodyPr>
          <a:lstStyle/>
          <a:p>
            <a:r>
              <a:rPr lang="en-US" sz="656" dirty="0">
                <a:latin typeface="Aptos Display" panose="020B0004020202020204" pitchFamily="34" charset="0"/>
              </a:rPr>
              <a:t>The attaching </a:t>
            </a:r>
          </a:p>
          <a:p>
            <a:r>
              <a:rPr lang="en-US" sz="656" dirty="0">
                <a:latin typeface="Aptos Display" panose="020B0004020202020204" pitchFamily="34" charset="0"/>
              </a:rPr>
              <a:t>bracket. </a:t>
            </a:r>
            <a:endParaRPr lang="en-PH" sz="656" dirty="0"/>
          </a:p>
        </p:txBody>
      </p:sp>
      <p:sp>
        <p:nvSpPr>
          <p:cNvPr id="60" name="TextBox 59">
            <a:extLst>
              <a:ext uri="{FF2B5EF4-FFF2-40B4-BE49-F238E27FC236}">
                <a16:creationId xmlns:a16="http://schemas.microsoft.com/office/drawing/2014/main" id="{FEBB7487-3D6E-0628-A202-36AD613E939E}"/>
              </a:ext>
            </a:extLst>
          </p:cNvPr>
          <p:cNvSpPr txBox="1"/>
          <p:nvPr/>
        </p:nvSpPr>
        <p:spPr>
          <a:xfrm>
            <a:off x="11737647" y="2014527"/>
            <a:ext cx="671902"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The current </a:t>
            </a:r>
          </a:p>
          <a:p>
            <a:r>
              <a:rPr lang="en-US" sz="656" dirty="0">
                <a:solidFill>
                  <a:srgbClr val="00B0F0"/>
                </a:solidFill>
                <a:latin typeface="Aptos Display" panose="020B0004020202020204" pitchFamily="34" charset="0"/>
              </a:rPr>
              <a:t>bracket. </a:t>
            </a:r>
            <a:endParaRPr lang="en-PH" sz="656" dirty="0">
              <a:solidFill>
                <a:srgbClr val="00B0F0"/>
              </a:solidFill>
            </a:endParaRPr>
          </a:p>
        </p:txBody>
      </p:sp>
      <p:sp>
        <p:nvSpPr>
          <p:cNvPr id="61" name="TextBox 60">
            <a:extLst>
              <a:ext uri="{FF2B5EF4-FFF2-40B4-BE49-F238E27FC236}">
                <a16:creationId xmlns:a16="http://schemas.microsoft.com/office/drawing/2014/main" id="{7153E24B-2D2B-9519-B293-D575E989CDF8}"/>
              </a:ext>
            </a:extLst>
          </p:cNvPr>
          <p:cNvSpPr txBox="1"/>
          <p:nvPr/>
        </p:nvSpPr>
        <p:spPr>
          <a:xfrm>
            <a:off x="9496260" y="1685541"/>
            <a:ext cx="1585733" cy="407081"/>
          </a:xfrm>
          <a:prstGeom prst="rect">
            <a:avLst/>
          </a:prstGeom>
          <a:noFill/>
        </p:spPr>
        <p:txBody>
          <a:bodyPr wrap="square">
            <a:spAutoFit/>
          </a:bodyPr>
          <a:lstStyle/>
          <a:p>
            <a:r>
              <a:rPr lang="en-US" sz="656" dirty="0">
                <a:latin typeface="Aptos Display" panose="020B0004020202020204" pitchFamily="34" charset="0"/>
              </a:rPr>
              <a:t>The attaching bracket will have its slots be detected by the current bracket. Passing its locations to be computed.</a:t>
            </a:r>
            <a:endParaRPr lang="en-PH" sz="656" dirty="0"/>
          </a:p>
        </p:txBody>
      </p:sp>
      <p:sp>
        <p:nvSpPr>
          <p:cNvPr id="70" name="TextBox 69">
            <a:extLst>
              <a:ext uri="{FF2B5EF4-FFF2-40B4-BE49-F238E27FC236}">
                <a16:creationId xmlns:a16="http://schemas.microsoft.com/office/drawing/2014/main" id="{FF9A26DE-EF27-AA15-6872-D7B22C8051B1}"/>
              </a:ext>
            </a:extLst>
          </p:cNvPr>
          <p:cNvSpPr txBox="1"/>
          <p:nvPr/>
        </p:nvSpPr>
        <p:spPr>
          <a:xfrm>
            <a:off x="9496260" y="2075866"/>
            <a:ext cx="1585736" cy="303098"/>
          </a:xfrm>
          <a:prstGeom prst="rect">
            <a:avLst/>
          </a:prstGeom>
          <a:noFill/>
        </p:spPr>
        <p:txBody>
          <a:bodyPr wrap="square">
            <a:spAutoFit/>
          </a:bodyPr>
          <a:lstStyle/>
          <a:p>
            <a:r>
              <a:rPr lang="en-US" sz="656" dirty="0">
                <a:solidFill>
                  <a:srgbClr val="00B0F0"/>
                </a:solidFill>
                <a:latin typeface="Aptos Display" panose="020B0004020202020204" pitchFamily="34" charset="0"/>
              </a:rPr>
              <a:t>Using a simple subtraction formula, the attaching bracket can find its offset.</a:t>
            </a:r>
            <a:endParaRPr lang="en-PH" sz="656" dirty="0">
              <a:solidFill>
                <a:srgbClr val="00B0F0"/>
              </a:solidFill>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95F62D9-DE23-E14B-AEBD-F6E04C710087}"/>
                  </a:ext>
                </a:extLst>
              </p:cNvPr>
              <p:cNvSpPr txBox="1"/>
              <p:nvPr/>
            </p:nvSpPr>
            <p:spPr>
              <a:xfrm>
                <a:off x="9479339" y="2496813"/>
                <a:ext cx="1345370" cy="199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56" i="1" dirty="0">
                          <a:solidFill>
                            <a:srgbClr val="00B0F0"/>
                          </a:solidFill>
                          <a:latin typeface="Cambria Math" panose="02040503050406030204" pitchFamily="18" charset="0"/>
                        </a:rPr>
                        <m:t>𝑜𝑓𝑓𝑠𝑒𝑡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r>
                        <a:rPr lang="en-US" sz="656" i="1" dirty="0">
                          <a:solidFill>
                            <a:srgbClr val="00B0F0"/>
                          </a:solidFill>
                          <a:latin typeface="Cambria Math" panose="02040503050406030204" pitchFamily="18" charset="0"/>
                        </a:rPr>
                        <m:t>𝑐𝑆𝑙𝑜𝑡</m:t>
                      </m:r>
                      <m:r>
                        <a:rPr lang="en-US" sz="656" i="1" dirty="0">
                          <a:solidFill>
                            <a:srgbClr val="00B0F0"/>
                          </a:solidFill>
                          <a:latin typeface="Cambria Math" panose="02040503050406030204" pitchFamily="18" charset="0"/>
                        </a:rPr>
                        <m:t>[</m:t>
                      </m:r>
                      <m:r>
                        <a:rPr lang="en-US" sz="656" i="1" dirty="0">
                          <a:solidFill>
                            <a:srgbClr val="00B0F0"/>
                          </a:solidFill>
                          <a:latin typeface="Cambria Math" panose="02040503050406030204" pitchFamily="18" charset="0"/>
                        </a:rPr>
                        <m:t>𝐼𝑑𝑥</m:t>
                      </m:r>
                      <m:r>
                        <a:rPr lang="en-US" sz="656" i="1" dirty="0">
                          <a:solidFill>
                            <a:srgbClr val="00B0F0"/>
                          </a:solidFill>
                          <a:latin typeface="Cambria Math" panose="02040503050406030204" pitchFamily="18" charset="0"/>
                        </a:rPr>
                        <m:t>]</m:t>
                      </m:r>
                    </m:oMath>
                  </m:oMathPara>
                </a14:m>
                <a:endParaRPr lang="en-PH" sz="656" i="1" dirty="0">
                  <a:solidFill>
                    <a:srgbClr val="00B0F0"/>
                  </a:solidFill>
                </a:endParaRPr>
              </a:p>
            </p:txBody>
          </p:sp>
        </mc:Choice>
        <mc:Fallback xmlns="">
          <p:sp>
            <p:nvSpPr>
              <p:cNvPr id="72" name="TextBox 71">
                <a:extLst>
                  <a:ext uri="{FF2B5EF4-FFF2-40B4-BE49-F238E27FC236}">
                    <a16:creationId xmlns:a16="http://schemas.microsoft.com/office/drawing/2014/main" id="{095F62D9-DE23-E14B-AEBD-F6E04C710087}"/>
                  </a:ext>
                </a:extLst>
              </p:cNvPr>
              <p:cNvSpPr txBox="1">
                <a:spLocks noRot="1" noChangeAspect="1" noMove="1" noResize="1" noEditPoints="1" noAdjustHandles="1" noChangeArrowheads="1" noChangeShapeType="1" noTextEdit="1"/>
              </p:cNvSpPr>
              <p:nvPr/>
            </p:nvSpPr>
            <p:spPr>
              <a:xfrm>
                <a:off x="9479339" y="2496813"/>
                <a:ext cx="1345370" cy="199114"/>
              </a:xfrm>
              <a:prstGeom prst="rect">
                <a:avLst/>
              </a:prstGeom>
              <a:blipFill>
                <a:blip r:embed="rId2"/>
                <a:stretch>
                  <a:fillRect/>
                </a:stretch>
              </a:blipFill>
            </p:spPr>
            <p:txBody>
              <a:bodyPr/>
              <a:lstStyle/>
              <a:p>
                <a:r>
                  <a:rPr lang="en-PH">
                    <a:noFill/>
                  </a:rPr>
                  <a:t> </a:t>
                </a:r>
              </a:p>
            </p:txBody>
          </p:sp>
        </mc:Fallback>
      </mc:AlternateContent>
      <p:sp>
        <p:nvSpPr>
          <p:cNvPr id="73" name="Rectangle 72">
            <a:extLst>
              <a:ext uri="{FF2B5EF4-FFF2-40B4-BE49-F238E27FC236}">
                <a16:creationId xmlns:a16="http://schemas.microsoft.com/office/drawing/2014/main" id="{5DDF39D6-C0BF-B3BF-798E-2026F433C6CF}"/>
              </a:ext>
            </a:extLst>
          </p:cNvPr>
          <p:cNvSpPr/>
          <p:nvPr/>
        </p:nvSpPr>
        <p:spPr>
          <a:xfrm>
            <a:off x="9231409" y="1868618"/>
            <a:ext cx="1496459" cy="199113"/>
          </a:xfrm>
          <a:prstGeom prst="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mc:AlternateContent xmlns:mc="http://schemas.openxmlformats.org/markup-compatibility/2006" xmlns:a14="http://schemas.microsoft.com/office/drawing/2010/main">
        <mc:Choice Requires="a14">
          <p:sp>
            <p:nvSpPr>
              <p:cNvPr id="227" name="TextBox 226">
                <a:extLst>
                  <a:ext uri="{FF2B5EF4-FFF2-40B4-BE49-F238E27FC236}">
                    <a16:creationId xmlns:a16="http://schemas.microsoft.com/office/drawing/2014/main" id="{178BE221-2FDE-9298-3BF1-04A51E5C9562}"/>
                  </a:ext>
                </a:extLst>
              </p:cNvPr>
              <p:cNvSpPr txBox="1"/>
              <p:nvPr/>
            </p:nvSpPr>
            <p:spPr>
              <a:xfrm>
                <a:off x="9370058" y="2813776"/>
                <a:ext cx="1585733" cy="823014"/>
              </a:xfrm>
              <a:prstGeom prst="rect">
                <a:avLst/>
              </a:prstGeom>
              <a:noFill/>
            </p:spPr>
            <p:txBody>
              <a:bodyPr wrap="square">
                <a:spAutoFit/>
              </a:bodyPr>
              <a:lstStyle/>
              <a:p>
                <a14:m>
                  <m:oMath xmlns:m="http://schemas.openxmlformats.org/officeDocument/2006/math">
                    <m:r>
                      <a:rPr lang="en-US" sz="656" i="1" dirty="0">
                        <a:solidFill>
                          <a:srgbClr val="00B0F0"/>
                        </a:solidFill>
                        <a:latin typeface="Cambria Math" panose="02040503050406030204" pitchFamily="18" charset="0"/>
                      </a:rPr>
                      <m:t>𝑎𝑆𝑙𝑜𝑡</m:t>
                    </m:r>
                    <m:r>
                      <a:rPr lang="en-US" sz="656" i="1" dirty="0">
                        <a:solidFill>
                          <a:srgbClr val="00B0F0"/>
                        </a:solidFill>
                        <a:latin typeface="Cambria Math" panose="02040503050406030204" pitchFamily="18" charset="0"/>
                      </a:rPr>
                      <m:t> </m:t>
                    </m:r>
                  </m:oMath>
                </a14:m>
                <a:r>
                  <a:rPr lang="en-US" sz="656" dirty="0">
                    <a:latin typeface="Aptos Display" panose="020B0004020202020204" pitchFamily="34" charset="0"/>
                  </a:rPr>
                  <a:t>is the attaching bracket’s first slot that detected the current bracket </a:t>
                </a:r>
                <a14:m>
                  <m:oMath xmlns:m="http://schemas.openxmlformats.org/officeDocument/2006/math">
                    <m:r>
                      <a:rPr lang="en-US" sz="656" i="1" dirty="0">
                        <a:solidFill>
                          <a:srgbClr val="00B0F0"/>
                        </a:solidFill>
                        <a:latin typeface="Cambria Math" panose="02040503050406030204" pitchFamily="18" charset="0"/>
                      </a:rPr>
                      <m:t>𝑐𝑆𝑙𝑜𝑡</m:t>
                    </m:r>
                  </m:oMath>
                </a14:m>
                <a:r>
                  <a:rPr lang="en-PH" sz="656" dirty="0"/>
                  <a:t>.</a:t>
                </a:r>
              </a:p>
              <a:p>
                <a:endParaRPr lang="en-PH" sz="656" dirty="0"/>
              </a:p>
              <a:p>
                <a14:m>
                  <m:oMath xmlns:m="http://schemas.openxmlformats.org/officeDocument/2006/math">
                    <m:r>
                      <a:rPr lang="en-US" sz="656" i="1" dirty="0">
                        <a:solidFill>
                          <a:srgbClr val="00B0F0"/>
                        </a:solidFill>
                        <a:latin typeface="Cambria Math" panose="02040503050406030204" pitchFamily="18" charset="0"/>
                      </a:rPr>
                      <m:t>𝐼𝑑𝑥</m:t>
                    </m:r>
                  </m:oMath>
                </a14:m>
                <a:r>
                  <a:rPr lang="en-PH" sz="656" dirty="0"/>
                  <a:t> </a:t>
                </a:r>
                <a:r>
                  <a:rPr lang="en-PH" sz="656" dirty="0">
                    <a:latin typeface="Aptos Display" panose="020B0004020202020204" pitchFamily="34" charset="0"/>
                  </a:rPr>
                  <a:t>is the current bracket’s slots that detected </a:t>
                </a:r>
                <a14:m>
                  <m:oMath xmlns:m="http://schemas.openxmlformats.org/officeDocument/2006/math">
                    <m:r>
                      <a:rPr lang="en-US" sz="656" i="1" dirty="0">
                        <a:solidFill>
                          <a:srgbClr val="00B0F0"/>
                        </a:solidFill>
                        <a:latin typeface="Cambria Math" panose="02040503050406030204" pitchFamily="18" charset="0"/>
                      </a:rPr>
                      <m:t>𝑎𝑆𝑙𝑜𝑡</m:t>
                    </m:r>
                  </m:oMath>
                </a14:m>
                <a:r>
                  <a:rPr lang="en-PH" sz="656" dirty="0">
                    <a:latin typeface="Aptos Display" panose="020B0004020202020204" pitchFamily="34" charset="0"/>
                  </a:rPr>
                  <a:t>. When multiple current bracket slots have detection, it will take note the 1</a:t>
                </a:r>
                <a:r>
                  <a:rPr lang="en-PH" sz="656" baseline="30000" dirty="0">
                    <a:latin typeface="Aptos Display" panose="020B0004020202020204" pitchFamily="34" charset="0"/>
                  </a:rPr>
                  <a:t>st</a:t>
                </a:r>
                <a:r>
                  <a:rPr lang="en-PH" sz="656" dirty="0">
                    <a:latin typeface="Aptos Display" panose="020B0004020202020204" pitchFamily="34" charset="0"/>
                  </a:rPr>
                  <a:t> one.</a:t>
                </a:r>
              </a:p>
            </p:txBody>
          </p:sp>
        </mc:Choice>
        <mc:Fallback xmlns="">
          <p:sp>
            <p:nvSpPr>
              <p:cNvPr id="227" name="TextBox 226">
                <a:extLst>
                  <a:ext uri="{FF2B5EF4-FFF2-40B4-BE49-F238E27FC236}">
                    <a16:creationId xmlns:a16="http://schemas.microsoft.com/office/drawing/2014/main" id="{178BE221-2FDE-9298-3BF1-04A51E5C9562}"/>
                  </a:ext>
                </a:extLst>
              </p:cNvPr>
              <p:cNvSpPr txBox="1">
                <a:spLocks noRot="1" noChangeAspect="1" noMove="1" noResize="1" noEditPoints="1" noAdjustHandles="1" noChangeArrowheads="1" noChangeShapeType="1" noTextEdit="1"/>
              </p:cNvSpPr>
              <p:nvPr/>
            </p:nvSpPr>
            <p:spPr>
              <a:xfrm>
                <a:off x="9370058" y="2813776"/>
                <a:ext cx="1585733" cy="823014"/>
              </a:xfrm>
              <a:prstGeom prst="rect">
                <a:avLst/>
              </a:prstGeom>
              <a:blipFill>
                <a:blip r:embed="rId3"/>
                <a:stretch>
                  <a:fillRect/>
                </a:stretch>
              </a:blipFill>
            </p:spPr>
            <p:txBody>
              <a:bodyPr/>
              <a:lstStyle/>
              <a:p>
                <a:r>
                  <a:rPr lang="en-PH">
                    <a:noFill/>
                  </a:rPr>
                  <a:t> </a:t>
                </a:r>
              </a:p>
            </p:txBody>
          </p:sp>
        </mc:Fallback>
      </mc:AlternateContent>
      <p:sp>
        <p:nvSpPr>
          <p:cNvPr id="229" name="TextBox 228">
            <a:extLst>
              <a:ext uri="{FF2B5EF4-FFF2-40B4-BE49-F238E27FC236}">
                <a16:creationId xmlns:a16="http://schemas.microsoft.com/office/drawing/2014/main" id="{E5671A2E-0BA2-EA84-EFE5-4FFBF1A4D0E9}"/>
              </a:ext>
            </a:extLst>
          </p:cNvPr>
          <p:cNvSpPr txBox="1"/>
          <p:nvPr/>
        </p:nvSpPr>
        <p:spPr>
          <a:xfrm>
            <a:off x="11240178" y="3250856"/>
            <a:ext cx="2085318" cy="303098"/>
          </a:xfrm>
          <a:prstGeom prst="rect">
            <a:avLst/>
          </a:prstGeom>
          <a:noFill/>
        </p:spPr>
        <p:txBody>
          <a:bodyPr wrap="square">
            <a:spAutoFit/>
          </a:bodyPr>
          <a:lstStyle/>
          <a:p>
            <a:r>
              <a:rPr lang="en-US" sz="656" dirty="0">
                <a:latin typeface="Aptos Display" panose="020B0004020202020204" pitchFamily="34" charset="0"/>
              </a:rPr>
              <a:t>This applies to the Edge slot to Edge slot snapping, Partial to Partial Snapping, and Full to Partial Snapping.</a:t>
            </a:r>
            <a:endParaRPr lang="en-PH" sz="656" dirty="0"/>
          </a:p>
        </p:txBody>
      </p:sp>
      <p:cxnSp>
        <p:nvCxnSpPr>
          <p:cNvPr id="230" name="Straight Connector 229">
            <a:extLst>
              <a:ext uri="{FF2B5EF4-FFF2-40B4-BE49-F238E27FC236}">
                <a16:creationId xmlns:a16="http://schemas.microsoft.com/office/drawing/2014/main" id="{89C51381-F97D-3C89-53D5-D7F7B6AAFB68}"/>
              </a:ext>
            </a:extLst>
          </p:cNvPr>
          <p:cNvCxnSpPr>
            <a:cxnSpLocks/>
          </p:cNvCxnSpPr>
          <p:nvPr/>
        </p:nvCxnSpPr>
        <p:spPr>
          <a:xfrm flipV="1">
            <a:off x="12749552"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809B67DC-97F2-0780-8EEA-E44BFDAD5FAB}"/>
              </a:ext>
            </a:extLst>
          </p:cNvPr>
          <p:cNvCxnSpPr>
            <a:cxnSpLocks/>
          </p:cNvCxnSpPr>
          <p:nvPr/>
        </p:nvCxnSpPr>
        <p:spPr>
          <a:xfrm flipV="1">
            <a:off x="13007340" y="1925925"/>
            <a:ext cx="0" cy="42073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52" name="TextBox 251">
            <a:extLst>
              <a:ext uri="{FF2B5EF4-FFF2-40B4-BE49-F238E27FC236}">
                <a16:creationId xmlns:a16="http://schemas.microsoft.com/office/drawing/2014/main" id="{FAC5DE51-5D0E-A4AA-B5E1-26A12445AA8F}"/>
              </a:ext>
            </a:extLst>
          </p:cNvPr>
          <p:cNvSpPr txBox="1"/>
          <p:nvPr/>
        </p:nvSpPr>
        <p:spPr>
          <a:xfrm>
            <a:off x="12793275" y="1761773"/>
            <a:ext cx="423093" cy="199114"/>
          </a:xfrm>
          <a:prstGeom prst="rect">
            <a:avLst/>
          </a:prstGeom>
          <a:noFill/>
        </p:spPr>
        <p:txBody>
          <a:bodyPr wrap="square">
            <a:spAutoFit/>
          </a:bodyPr>
          <a:lstStyle/>
          <a:p>
            <a:pPr algn="ctr"/>
            <a:r>
              <a:rPr lang="en-US" sz="656" dirty="0">
                <a:latin typeface="Aptos Display" panose="020B0004020202020204" pitchFamily="34" charset="0"/>
              </a:rPr>
              <a:t>0.187</a:t>
            </a:r>
            <a:endParaRPr lang="en-PH" sz="656" dirty="0"/>
          </a:p>
        </p:txBody>
      </p:sp>
      <p:sp>
        <p:nvSpPr>
          <p:cNvPr id="254" name="TextBox 253">
            <a:extLst>
              <a:ext uri="{FF2B5EF4-FFF2-40B4-BE49-F238E27FC236}">
                <a16:creationId xmlns:a16="http://schemas.microsoft.com/office/drawing/2014/main" id="{6A5C8BC4-DDDE-4841-EBEA-7E9B58EB97B6}"/>
              </a:ext>
            </a:extLst>
          </p:cNvPr>
          <p:cNvSpPr txBox="1"/>
          <p:nvPr/>
        </p:nvSpPr>
        <p:spPr>
          <a:xfrm>
            <a:off x="12540033" y="1765398"/>
            <a:ext cx="423093" cy="199114"/>
          </a:xfrm>
          <a:prstGeom prst="rect">
            <a:avLst/>
          </a:prstGeom>
          <a:noFill/>
        </p:spPr>
        <p:txBody>
          <a:bodyPr wrap="square">
            <a:spAutoFit/>
          </a:bodyPr>
          <a:lstStyle/>
          <a:p>
            <a:pPr algn="ctr"/>
            <a:r>
              <a:rPr lang="en-US" sz="656" dirty="0">
                <a:latin typeface="Aptos Display" panose="020B0004020202020204" pitchFamily="34" charset="0"/>
              </a:rPr>
              <a:t>0</a:t>
            </a:r>
            <a:endParaRPr lang="en-PH" sz="656" dirty="0"/>
          </a:p>
        </p:txBody>
      </p:sp>
      <p:sp>
        <p:nvSpPr>
          <p:cNvPr id="255" name="TextBox 254">
            <a:extLst>
              <a:ext uri="{FF2B5EF4-FFF2-40B4-BE49-F238E27FC236}">
                <a16:creationId xmlns:a16="http://schemas.microsoft.com/office/drawing/2014/main" id="{23ED36B4-3152-FD5D-F084-997C7E2ADB69}"/>
              </a:ext>
            </a:extLst>
          </p:cNvPr>
          <p:cNvSpPr txBox="1"/>
          <p:nvPr/>
        </p:nvSpPr>
        <p:spPr>
          <a:xfrm>
            <a:off x="12259555" y="1761774"/>
            <a:ext cx="411388" cy="193258"/>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-0.187</a:t>
            </a:r>
            <a:endParaRPr lang="en-PH" sz="656" dirty="0">
              <a:solidFill>
                <a:srgbClr val="00B0F0"/>
              </a:solidFill>
            </a:endParaRPr>
          </a:p>
        </p:txBody>
      </p:sp>
      <p:sp>
        <p:nvSpPr>
          <p:cNvPr id="413" name="TextBox 412">
            <a:extLst>
              <a:ext uri="{FF2B5EF4-FFF2-40B4-BE49-F238E27FC236}">
                <a16:creationId xmlns:a16="http://schemas.microsoft.com/office/drawing/2014/main" id="{35F7B510-D4F3-2822-C219-7BFFD0DD24AF}"/>
              </a:ext>
            </a:extLst>
          </p:cNvPr>
          <p:cNvSpPr txBox="1"/>
          <p:nvPr/>
        </p:nvSpPr>
        <p:spPr>
          <a:xfrm>
            <a:off x="128791" y="5340447"/>
            <a:ext cx="2221560" cy="304090"/>
          </a:xfrm>
          <a:prstGeom prst="rect">
            <a:avLst/>
          </a:prstGeom>
          <a:noFill/>
        </p:spPr>
        <p:txBody>
          <a:bodyPr wrap="square">
            <a:spAutoFit/>
          </a:bodyPr>
          <a:lstStyle/>
          <a:p>
            <a:r>
              <a:rPr lang="en-PH" sz="1311" b="1" dirty="0">
                <a:solidFill>
                  <a:srgbClr val="00B0F0"/>
                </a:solidFill>
                <a:latin typeface="Aptos Display" panose="020B0004020202020204" pitchFamily="34" charset="0"/>
                <a:ea typeface="Lexend" pitchFamily="2" charset="0"/>
                <a:cs typeface="Lexend" pitchFamily="2" charset="0"/>
              </a:rPr>
              <a:t>NOTES</a:t>
            </a:r>
            <a:endParaRPr lang="en-PH" sz="1311" b="1" dirty="0">
              <a:solidFill>
                <a:srgbClr val="00B0F0"/>
              </a:solidFill>
            </a:endParaRPr>
          </a:p>
        </p:txBody>
      </p:sp>
      <p:grpSp>
        <p:nvGrpSpPr>
          <p:cNvPr id="13" name="Group 12">
            <a:extLst>
              <a:ext uri="{FF2B5EF4-FFF2-40B4-BE49-F238E27FC236}">
                <a16:creationId xmlns:a16="http://schemas.microsoft.com/office/drawing/2014/main" id="{AC066427-3599-A30E-ED7D-1C4F5A6C9258}"/>
              </a:ext>
            </a:extLst>
          </p:cNvPr>
          <p:cNvGrpSpPr/>
          <p:nvPr/>
        </p:nvGrpSpPr>
        <p:grpSpPr>
          <a:xfrm>
            <a:off x="351277" y="2370344"/>
            <a:ext cx="1016114" cy="444963"/>
            <a:chOff x="442564" y="2186619"/>
            <a:chExt cx="1934876" cy="847294"/>
          </a:xfrm>
        </p:grpSpPr>
        <p:sp>
          <p:nvSpPr>
            <p:cNvPr id="14" name="Flowchart: Terminator 13">
              <a:extLst>
                <a:ext uri="{FF2B5EF4-FFF2-40B4-BE49-F238E27FC236}">
                  <a16:creationId xmlns:a16="http://schemas.microsoft.com/office/drawing/2014/main" id="{A2F6B57E-BA46-F2D8-AE5C-AC89BB20C3E2}"/>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18" name="Oval 17">
              <a:extLst>
                <a:ext uri="{FF2B5EF4-FFF2-40B4-BE49-F238E27FC236}">
                  <a16:creationId xmlns:a16="http://schemas.microsoft.com/office/drawing/2014/main" id="{A449B9E9-BEE8-DF4C-9B90-DCC2D3616F22}"/>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22" name="Oval 21">
              <a:extLst>
                <a:ext uri="{FF2B5EF4-FFF2-40B4-BE49-F238E27FC236}">
                  <a16:creationId xmlns:a16="http://schemas.microsoft.com/office/drawing/2014/main" id="{00709FA6-5ECB-BA0B-C82F-6043974EE4BE}"/>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30" name="Group 29">
            <a:extLst>
              <a:ext uri="{FF2B5EF4-FFF2-40B4-BE49-F238E27FC236}">
                <a16:creationId xmlns:a16="http://schemas.microsoft.com/office/drawing/2014/main" id="{00DD1464-5981-EF42-09A9-1C034855E267}"/>
              </a:ext>
            </a:extLst>
          </p:cNvPr>
          <p:cNvGrpSpPr/>
          <p:nvPr/>
        </p:nvGrpSpPr>
        <p:grpSpPr>
          <a:xfrm>
            <a:off x="862855" y="1861032"/>
            <a:ext cx="1016114" cy="444963"/>
            <a:chOff x="442564" y="2186619"/>
            <a:chExt cx="1934876" cy="847294"/>
          </a:xfrm>
        </p:grpSpPr>
        <p:sp>
          <p:nvSpPr>
            <p:cNvPr id="33" name="Flowchart: Terminator 32">
              <a:extLst>
                <a:ext uri="{FF2B5EF4-FFF2-40B4-BE49-F238E27FC236}">
                  <a16:creationId xmlns:a16="http://schemas.microsoft.com/office/drawing/2014/main" id="{068688D4-B240-F7A5-024C-55CB545980EE}"/>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5" name="Oval 34">
              <a:extLst>
                <a:ext uri="{FF2B5EF4-FFF2-40B4-BE49-F238E27FC236}">
                  <a16:creationId xmlns:a16="http://schemas.microsoft.com/office/drawing/2014/main" id="{613FAF51-3895-0415-E930-941F68ED100B}"/>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36" name="Oval 35">
              <a:extLst>
                <a:ext uri="{FF2B5EF4-FFF2-40B4-BE49-F238E27FC236}">
                  <a16:creationId xmlns:a16="http://schemas.microsoft.com/office/drawing/2014/main" id="{8110EBDA-4DFB-B72F-A1B0-10CAC0CDBD2B}"/>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38" name="Rectangle 37">
            <a:extLst>
              <a:ext uri="{FF2B5EF4-FFF2-40B4-BE49-F238E27FC236}">
                <a16:creationId xmlns:a16="http://schemas.microsoft.com/office/drawing/2014/main" id="{357538BF-FE8F-2385-6CA5-092BFE54B55C}"/>
              </a:ext>
            </a:extLst>
          </p:cNvPr>
          <p:cNvSpPr/>
          <p:nvPr/>
        </p:nvSpPr>
        <p:spPr>
          <a:xfrm>
            <a:off x="136251" y="1213569"/>
            <a:ext cx="1915642" cy="20169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40" name="Rectangle 39">
            <a:extLst>
              <a:ext uri="{FF2B5EF4-FFF2-40B4-BE49-F238E27FC236}">
                <a16:creationId xmlns:a16="http://schemas.microsoft.com/office/drawing/2014/main" id="{BF6E5E47-8342-61A8-AADA-631BDE7524F3}"/>
              </a:ext>
            </a:extLst>
          </p:cNvPr>
          <p:cNvSpPr/>
          <p:nvPr/>
        </p:nvSpPr>
        <p:spPr>
          <a:xfrm>
            <a:off x="2112031" y="1213569"/>
            <a:ext cx="1917979" cy="299303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43" name="Rectangle 42">
            <a:extLst>
              <a:ext uri="{FF2B5EF4-FFF2-40B4-BE49-F238E27FC236}">
                <a16:creationId xmlns:a16="http://schemas.microsoft.com/office/drawing/2014/main" id="{42BCFF2B-75E2-1409-8F8D-F696043B2A3D}"/>
              </a:ext>
            </a:extLst>
          </p:cNvPr>
          <p:cNvSpPr/>
          <p:nvPr/>
        </p:nvSpPr>
        <p:spPr>
          <a:xfrm>
            <a:off x="336039"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Normal</a:t>
            </a:r>
            <a:endParaRPr lang="en-PH" sz="1311" dirty="0">
              <a:solidFill>
                <a:srgbClr val="00B0F0"/>
              </a:solidFill>
              <a:latin typeface="Aptos Display" panose="020B0004020202020204" pitchFamily="34" charset="0"/>
            </a:endParaRPr>
          </a:p>
        </p:txBody>
      </p:sp>
      <p:sp>
        <p:nvSpPr>
          <p:cNvPr id="45" name="Rectangle 44">
            <a:extLst>
              <a:ext uri="{FF2B5EF4-FFF2-40B4-BE49-F238E27FC236}">
                <a16:creationId xmlns:a16="http://schemas.microsoft.com/office/drawing/2014/main" id="{17C81F13-8CFC-DD25-70D6-828E73AA6DEB}"/>
              </a:ext>
            </a:extLst>
          </p:cNvPr>
          <p:cNvSpPr/>
          <p:nvPr/>
        </p:nvSpPr>
        <p:spPr>
          <a:xfrm>
            <a:off x="2306453" y="1341002"/>
            <a:ext cx="1532789"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Rotated</a:t>
            </a:r>
            <a:endParaRPr lang="en-PH" sz="1311" dirty="0">
              <a:solidFill>
                <a:srgbClr val="00B0F0"/>
              </a:solidFill>
              <a:latin typeface="Aptos Display" panose="020B0004020202020204" pitchFamily="34" charset="0"/>
            </a:endParaRPr>
          </a:p>
        </p:txBody>
      </p:sp>
      <p:sp>
        <p:nvSpPr>
          <p:cNvPr id="46" name="TextBox 45">
            <a:extLst>
              <a:ext uri="{FF2B5EF4-FFF2-40B4-BE49-F238E27FC236}">
                <a16:creationId xmlns:a16="http://schemas.microsoft.com/office/drawing/2014/main" id="{DCC2EFAF-A1E7-1764-D384-918C0C385034}"/>
              </a:ext>
            </a:extLst>
          </p:cNvPr>
          <p:cNvSpPr txBox="1"/>
          <p:nvPr/>
        </p:nvSpPr>
        <p:spPr>
          <a:xfrm>
            <a:off x="560415" y="2929113"/>
            <a:ext cx="1064706" cy="193258"/>
          </a:xfrm>
          <a:prstGeom prst="rect">
            <a:avLst/>
          </a:prstGeom>
          <a:noFill/>
        </p:spPr>
        <p:txBody>
          <a:bodyPr wrap="square">
            <a:spAutoFit/>
          </a:bodyPr>
          <a:lstStyle/>
          <a:p>
            <a:pPr algn="ctr"/>
            <a:r>
              <a:rPr lang="en-US" sz="656" dirty="0">
                <a:latin typeface="Aptos Display" panose="020B0004020202020204" pitchFamily="34" charset="0"/>
              </a:rPr>
              <a:t>Refer to previous pages.</a:t>
            </a:r>
            <a:endParaRPr lang="en-PH" sz="656" dirty="0"/>
          </a:p>
        </p:txBody>
      </p:sp>
      <p:grpSp>
        <p:nvGrpSpPr>
          <p:cNvPr id="48" name="Group 47">
            <a:extLst>
              <a:ext uri="{FF2B5EF4-FFF2-40B4-BE49-F238E27FC236}">
                <a16:creationId xmlns:a16="http://schemas.microsoft.com/office/drawing/2014/main" id="{193BEB16-6B0F-C636-2F07-3628052861A2}"/>
              </a:ext>
            </a:extLst>
          </p:cNvPr>
          <p:cNvGrpSpPr/>
          <p:nvPr/>
        </p:nvGrpSpPr>
        <p:grpSpPr>
          <a:xfrm>
            <a:off x="2331027" y="2785586"/>
            <a:ext cx="1016114" cy="444963"/>
            <a:chOff x="442564" y="2186619"/>
            <a:chExt cx="1934876" cy="847294"/>
          </a:xfrm>
        </p:grpSpPr>
        <p:sp>
          <p:nvSpPr>
            <p:cNvPr id="51" name="Flowchart: Terminator 50">
              <a:extLst>
                <a:ext uri="{FF2B5EF4-FFF2-40B4-BE49-F238E27FC236}">
                  <a16:creationId xmlns:a16="http://schemas.microsoft.com/office/drawing/2014/main" id="{41C6AAB8-55CD-C55B-D9CA-16CFA1AF4A7B}"/>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53" name="Oval 52">
              <a:extLst>
                <a:ext uri="{FF2B5EF4-FFF2-40B4-BE49-F238E27FC236}">
                  <a16:creationId xmlns:a16="http://schemas.microsoft.com/office/drawing/2014/main" id="{90C6FD6C-A2A0-A838-86F3-086A62A9024A}"/>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54" name="Oval 53">
              <a:extLst>
                <a:ext uri="{FF2B5EF4-FFF2-40B4-BE49-F238E27FC236}">
                  <a16:creationId xmlns:a16="http://schemas.microsoft.com/office/drawing/2014/main" id="{E1B77A8F-3D6E-F2F1-225C-826B590935E1}"/>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cxnSp>
        <p:nvCxnSpPr>
          <p:cNvPr id="64" name="Straight Connector 63">
            <a:extLst>
              <a:ext uri="{FF2B5EF4-FFF2-40B4-BE49-F238E27FC236}">
                <a16:creationId xmlns:a16="http://schemas.microsoft.com/office/drawing/2014/main" id="{47D2D9EC-1344-109D-4C2A-4516FADDEA5A}"/>
              </a:ext>
            </a:extLst>
          </p:cNvPr>
          <p:cNvCxnSpPr>
            <a:cxnSpLocks/>
          </p:cNvCxnSpPr>
          <p:nvPr/>
        </p:nvCxnSpPr>
        <p:spPr>
          <a:xfrm flipV="1">
            <a:off x="3070409" y="2174198"/>
            <a:ext cx="0" cy="1056351"/>
          </a:xfrm>
          <a:prstGeom prst="line">
            <a:avLst/>
          </a:prstGeom>
          <a:ln>
            <a:solidFill>
              <a:srgbClr val="00B0F0"/>
            </a:solidFill>
            <a:prstDash val="dash"/>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659B5F31-9809-4D63-91C5-23C5D4BBF749}"/>
              </a:ext>
            </a:extLst>
          </p:cNvPr>
          <p:cNvCxnSpPr>
            <a:cxnSpLocks/>
          </p:cNvCxnSpPr>
          <p:nvPr/>
        </p:nvCxnSpPr>
        <p:spPr>
          <a:xfrm flipV="1">
            <a:off x="2838200" y="2786156"/>
            <a:ext cx="0" cy="73981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0D3B5FBB-A643-EC45-3360-A5A2F2DA057C}"/>
              </a:ext>
            </a:extLst>
          </p:cNvPr>
          <p:cNvCxnSpPr>
            <a:cxnSpLocks/>
          </p:cNvCxnSpPr>
          <p:nvPr/>
        </p:nvCxnSpPr>
        <p:spPr>
          <a:xfrm flipV="1">
            <a:off x="11046718" y="2596370"/>
            <a:ext cx="0" cy="1406564"/>
          </a:xfrm>
          <a:prstGeom prst="line">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94CE0D11-7645-EE71-BC50-A671E37A8794}"/>
              </a:ext>
            </a:extLst>
          </p:cNvPr>
          <p:cNvSpPr/>
          <p:nvPr/>
        </p:nvSpPr>
        <p:spPr>
          <a:xfrm>
            <a:off x="2714909" y="2134680"/>
            <a:ext cx="711770" cy="711770"/>
          </a:xfrm>
          <a:prstGeom prst="ellipse">
            <a:avLst/>
          </a:prstGeom>
          <a:noFill/>
          <a:ln w="635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74" name="Straight Connector 73">
            <a:extLst>
              <a:ext uri="{FF2B5EF4-FFF2-40B4-BE49-F238E27FC236}">
                <a16:creationId xmlns:a16="http://schemas.microsoft.com/office/drawing/2014/main" id="{3BD8A0E8-55DE-1E84-B973-6C0BE9A4353E}"/>
              </a:ext>
            </a:extLst>
          </p:cNvPr>
          <p:cNvCxnSpPr>
            <a:cxnSpLocks/>
          </p:cNvCxnSpPr>
          <p:nvPr/>
        </p:nvCxnSpPr>
        <p:spPr>
          <a:xfrm flipH="1">
            <a:off x="3068169" y="2500498"/>
            <a:ext cx="716061" cy="0"/>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4A91DA39-655F-6D76-E45A-664379694A47}"/>
              </a:ext>
            </a:extLst>
          </p:cNvPr>
          <p:cNvCxnSpPr>
            <a:cxnSpLocks/>
          </p:cNvCxnSpPr>
          <p:nvPr/>
        </p:nvCxnSpPr>
        <p:spPr>
          <a:xfrm flipH="1">
            <a:off x="3068168" y="1860864"/>
            <a:ext cx="646582" cy="639634"/>
          </a:xfrm>
          <a:prstGeom prst="line">
            <a:avLst/>
          </a:prstGeom>
          <a:ln>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7C8FD08B-0654-3C33-EC01-55D1E4D1264B}"/>
              </a:ext>
            </a:extLst>
          </p:cNvPr>
          <p:cNvCxnSpPr>
            <a:cxnSpLocks/>
          </p:cNvCxnSpPr>
          <p:nvPr/>
        </p:nvCxnSpPr>
        <p:spPr>
          <a:xfrm>
            <a:off x="2838200" y="3525970"/>
            <a:ext cx="424838" cy="0"/>
          </a:xfrm>
          <a:prstGeom prst="straightConnector1">
            <a:avLst/>
          </a:prstGeom>
          <a:ln>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4C270394-59AD-59BB-3263-67568FBDF131}"/>
              </a:ext>
            </a:extLst>
          </p:cNvPr>
          <p:cNvSpPr txBox="1"/>
          <p:nvPr/>
        </p:nvSpPr>
        <p:spPr>
          <a:xfrm>
            <a:off x="2880891" y="3481692"/>
            <a:ext cx="354268" cy="199114"/>
          </a:xfrm>
          <a:prstGeom prst="rect">
            <a:avLst/>
          </a:prstGeom>
          <a:noFill/>
        </p:spPr>
        <p:txBody>
          <a:bodyPr wrap="square">
            <a:spAutoFit/>
          </a:bodyPr>
          <a:lstStyle/>
          <a:p>
            <a:pPr algn="ctr"/>
            <a:r>
              <a:rPr lang="en-US" sz="656" dirty="0">
                <a:solidFill>
                  <a:srgbClr val="00B0F0"/>
                </a:solidFill>
                <a:latin typeface="Aptos Display" panose="020B0004020202020204" pitchFamily="34" charset="0"/>
              </a:rPr>
              <a:t>?</a:t>
            </a:r>
            <a:endParaRPr lang="en-PH" sz="656" dirty="0">
              <a:solidFill>
                <a:srgbClr val="00B0F0"/>
              </a:solidFill>
            </a:endParaRPr>
          </a:p>
        </p:txBody>
      </p:sp>
      <p:sp>
        <p:nvSpPr>
          <p:cNvPr id="86" name="TextBox 85">
            <a:extLst>
              <a:ext uri="{FF2B5EF4-FFF2-40B4-BE49-F238E27FC236}">
                <a16:creationId xmlns:a16="http://schemas.microsoft.com/office/drawing/2014/main" id="{1B31ED0B-5E15-E710-EA6C-3F3260C925AA}"/>
              </a:ext>
            </a:extLst>
          </p:cNvPr>
          <p:cNvSpPr txBox="1"/>
          <p:nvPr/>
        </p:nvSpPr>
        <p:spPr>
          <a:xfrm>
            <a:off x="2226660" y="3755237"/>
            <a:ext cx="1705193" cy="395108"/>
          </a:xfrm>
          <a:prstGeom prst="rect">
            <a:avLst/>
          </a:prstGeom>
          <a:noFill/>
        </p:spPr>
        <p:txBody>
          <a:bodyPr wrap="square">
            <a:spAutoFit/>
          </a:bodyPr>
          <a:lstStyle/>
          <a:p>
            <a:r>
              <a:rPr lang="en-US" sz="656" dirty="0">
                <a:solidFill>
                  <a:srgbClr val="00B0F0"/>
                </a:solidFill>
                <a:latin typeface="Aptos Display" panose="020B0004020202020204" pitchFamily="34" charset="0"/>
              </a:rPr>
              <a:t>Once the offset is identified, it should take account the rotation of the bracket to create complex shapes.</a:t>
            </a:r>
            <a:endParaRPr lang="en-PH" sz="656" dirty="0">
              <a:solidFill>
                <a:srgbClr val="00B0F0"/>
              </a:solidFill>
            </a:endParaRPr>
          </a:p>
        </p:txBody>
      </p:sp>
      <p:sp>
        <p:nvSpPr>
          <p:cNvPr id="65" name="Rectangle 64">
            <a:extLst>
              <a:ext uri="{FF2B5EF4-FFF2-40B4-BE49-F238E27FC236}">
                <a16:creationId xmlns:a16="http://schemas.microsoft.com/office/drawing/2014/main" id="{A04E1C13-FC42-F868-300D-AB0316200775}"/>
              </a:ext>
            </a:extLst>
          </p:cNvPr>
          <p:cNvSpPr/>
          <p:nvPr/>
        </p:nvSpPr>
        <p:spPr>
          <a:xfrm>
            <a:off x="4172806" y="162432"/>
            <a:ext cx="2354218" cy="4131780"/>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nvGrpSpPr>
          <p:cNvPr id="79" name="Group 78">
            <a:extLst>
              <a:ext uri="{FF2B5EF4-FFF2-40B4-BE49-F238E27FC236}">
                <a16:creationId xmlns:a16="http://schemas.microsoft.com/office/drawing/2014/main" id="{94D09CF0-DCBD-4A44-7E0E-B3D073310F7A}"/>
              </a:ext>
            </a:extLst>
          </p:cNvPr>
          <p:cNvGrpSpPr/>
          <p:nvPr/>
        </p:nvGrpSpPr>
        <p:grpSpPr>
          <a:xfrm rot="18839582">
            <a:off x="2747775" y="2078307"/>
            <a:ext cx="1016114" cy="444963"/>
            <a:chOff x="4829328" y="2592825"/>
            <a:chExt cx="1016114" cy="444963"/>
          </a:xfrm>
        </p:grpSpPr>
        <p:grpSp>
          <p:nvGrpSpPr>
            <p:cNvPr id="67" name="Group 66">
              <a:extLst>
                <a:ext uri="{FF2B5EF4-FFF2-40B4-BE49-F238E27FC236}">
                  <a16:creationId xmlns:a16="http://schemas.microsoft.com/office/drawing/2014/main" id="{E298AB4A-324E-F09B-6E13-C87EDD507A73}"/>
                </a:ext>
              </a:extLst>
            </p:cNvPr>
            <p:cNvGrpSpPr/>
            <p:nvPr/>
          </p:nvGrpSpPr>
          <p:grpSpPr>
            <a:xfrm>
              <a:off x="4829328" y="2592825"/>
              <a:ext cx="1016114" cy="444963"/>
              <a:chOff x="442564" y="2186619"/>
              <a:chExt cx="1934876" cy="847294"/>
            </a:xfrm>
          </p:grpSpPr>
          <p:sp>
            <p:nvSpPr>
              <p:cNvPr id="69" name="Flowchart: Terminator 68">
                <a:extLst>
                  <a:ext uri="{FF2B5EF4-FFF2-40B4-BE49-F238E27FC236}">
                    <a16:creationId xmlns:a16="http://schemas.microsoft.com/office/drawing/2014/main" id="{9FEF1958-100B-68E1-EF37-FC775ECB34E7}"/>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5" name="Oval 74">
                <a:extLst>
                  <a:ext uri="{FF2B5EF4-FFF2-40B4-BE49-F238E27FC236}">
                    <a16:creationId xmlns:a16="http://schemas.microsoft.com/office/drawing/2014/main" id="{FEC5A713-AB47-D9F5-0107-25843877F55C}"/>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77" name="Oval 76">
                <a:extLst>
                  <a:ext uri="{FF2B5EF4-FFF2-40B4-BE49-F238E27FC236}">
                    <a16:creationId xmlns:a16="http://schemas.microsoft.com/office/drawing/2014/main" id="{A50B07E4-22D0-9FF5-EB15-CFFA49FF2E88}"/>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78" name="Oval 77">
              <a:extLst>
                <a:ext uri="{FF2B5EF4-FFF2-40B4-BE49-F238E27FC236}">
                  <a16:creationId xmlns:a16="http://schemas.microsoft.com/office/drawing/2014/main" id="{FB0685DB-620C-3ECA-9589-46FE4C6305CC}"/>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sp>
        <p:nvSpPr>
          <p:cNvPr id="55" name="Rectangle 54">
            <a:extLst>
              <a:ext uri="{FF2B5EF4-FFF2-40B4-BE49-F238E27FC236}">
                <a16:creationId xmlns:a16="http://schemas.microsoft.com/office/drawing/2014/main" id="{1DE9D52C-1A26-FB51-533C-F4286AB8338D}"/>
              </a:ext>
            </a:extLst>
          </p:cNvPr>
          <p:cNvSpPr/>
          <p:nvPr/>
        </p:nvSpPr>
        <p:spPr>
          <a:xfrm>
            <a:off x="4247971" y="225920"/>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Steps</a:t>
            </a:r>
            <a:endParaRPr lang="en-PH" sz="1311" dirty="0">
              <a:solidFill>
                <a:srgbClr val="00B0F0"/>
              </a:solidFill>
              <a:latin typeface="Aptos Display" panose="020B0004020202020204" pitchFamily="34" charset="0"/>
            </a:endParaRPr>
          </a:p>
        </p:txBody>
      </p:sp>
      <p:sp>
        <p:nvSpPr>
          <p:cNvPr id="59" name="Rectangle 58">
            <a:extLst>
              <a:ext uri="{FF2B5EF4-FFF2-40B4-BE49-F238E27FC236}">
                <a16:creationId xmlns:a16="http://schemas.microsoft.com/office/drawing/2014/main" id="{C3F9FF10-9519-4344-C68A-9BB4D7F6BEFC}"/>
              </a:ext>
            </a:extLst>
          </p:cNvPr>
          <p:cNvSpPr/>
          <p:nvPr/>
        </p:nvSpPr>
        <p:spPr>
          <a:xfrm>
            <a:off x="4247971" y="626866"/>
            <a:ext cx="2225187" cy="959166"/>
          </a:xfrm>
          <a:prstGeom prst="rect">
            <a:avLst/>
          </a:prstGeom>
          <a:noFill/>
          <a:ln w="63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62" name="TextBox 61">
            <a:extLst>
              <a:ext uri="{FF2B5EF4-FFF2-40B4-BE49-F238E27FC236}">
                <a16:creationId xmlns:a16="http://schemas.microsoft.com/office/drawing/2014/main" id="{3E6308FC-0BA7-CDB9-94C7-166E69FB6612}"/>
              </a:ext>
            </a:extLst>
          </p:cNvPr>
          <p:cNvSpPr txBox="1"/>
          <p:nvPr/>
        </p:nvSpPr>
        <p:spPr>
          <a:xfrm>
            <a:off x="4828211" y="197398"/>
            <a:ext cx="1644947" cy="395108"/>
          </a:xfrm>
          <a:prstGeom prst="rect">
            <a:avLst/>
          </a:prstGeom>
          <a:noFill/>
        </p:spPr>
        <p:txBody>
          <a:bodyPr wrap="square">
            <a:spAutoFit/>
          </a:bodyPr>
          <a:lstStyle/>
          <a:p>
            <a:r>
              <a:rPr lang="en-US" sz="656" dirty="0">
                <a:latin typeface="Aptos Display" panose="020B0004020202020204" pitchFamily="34" charset="0"/>
              </a:rPr>
              <a:t>Process of achieving the rotated bracket. The process will undergo three</a:t>
            </a:r>
            <a:r>
              <a:rPr lang="en-PH" sz="656" dirty="0">
                <a:latin typeface="Aptos Display" panose="020B0004020202020204" pitchFamily="34" charset="0"/>
              </a:rPr>
              <a:t> steps.</a:t>
            </a:r>
          </a:p>
          <a:p>
            <a:r>
              <a:rPr lang="en-PH" sz="656" dirty="0">
                <a:latin typeface="Aptos Display" panose="020B0004020202020204" pitchFamily="34" charset="0"/>
              </a:rPr>
              <a:t>Origin | Apply rotation | Transform </a:t>
            </a:r>
            <a:endParaRPr lang="en-US" sz="656" dirty="0">
              <a:latin typeface="Aptos Display" panose="020B0004020202020204" pitchFamily="34" charset="0"/>
            </a:endParaRPr>
          </a:p>
        </p:txBody>
      </p:sp>
      <p:sp>
        <p:nvSpPr>
          <p:cNvPr id="63" name="Rectangle 62">
            <a:extLst>
              <a:ext uri="{FF2B5EF4-FFF2-40B4-BE49-F238E27FC236}">
                <a16:creationId xmlns:a16="http://schemas.microsoft.com/office/drawing/2014/main" id="{3FAAB29E-7A77-9255-7AE4-EC471242EFB6}"/>
              </a:ext>
            </a:extLst>
          </p:cNvPr>
          <p:cNvSpPr/>
          <p:nvPr/>
        </p:nvSpPr>
        <p:spPr>
          <a:xfrm>
            <a:off x="4327876" y="689282"/>
            <a:ext cx="591156" cy="337457"/>
          </a:xfrm>
          <a:prstGeom prst="rect">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11" dirty="0">
                <a:solidFill>
                  <a:srgbClr val="00B0F0"/>
                </a:solidFill>
                <a:latin typeface="Aptos Display" panose="020B0004020202020204" pitchFamily="34" charset="0"/>
              </a:rPr>
              <a:t>Origin</a:t>
            </a:r>
            <a:endParaRPr lang="en-PH" sz="1311" dirty="0">
              <a:solidFill>
                <a:srgbClr val="00B0F0"/>
              </a:solidFill>
              <a:latin typeface="Aptos Display" panose="020B0004020202020204" pitchFamily="34" charset="0"/>
            </a:endParaRPr>
          </a:p>
        </p:txBody>
      </p:sp>
      <p:grpSp>
        <p:nvGrpSpPr>
          <p:cNvPr id="93" name="Group 92">
            <a:extLst>
              <a:ext uri="{FF2B5EF4-FFF2-40B4-BE49-F238E27FC236}">
                <a16:creationId xmlns:a16="http://schemas.microsoft.com/office/drawing/2014/main" id="{5FE59D4D-F6F9-AA45-82E9-52E73269327E}"/>
              </a:ext>
            </a:extLst>
          </p:cNvPr>
          <p:cNvGrpSpPr/>
          <p:nvPr/>
        </p:nvGrpSpPr>
        <p:grpSpPr>
          <a:xfrm>
            <a:off x="5378554" y="660857"/>
            <a:ext cx="871833" cy="871833"/>
            <a:chOff x="5485235" y="714198"/>
            <a:chExt cx="611722" cy="611722"/>
          </a:xfrm>
        </p:grpSpPr>
        <p:grpSp>
          <p:nvGrpSpPr>
            <p:cNvPr id="80" name="Group 79">
              <a:extLst>
                <a:ext uri="{FF2B5EF4-FFF2-40B4-BE49-F238E27FC236}">
                  <a16:creationId xmlns:a16="http://schemas.microsoft.com/office/drawing/2014/main" id="{83522C54-A765-C437-0F6B-7DFF7CB9725D}"/>
                </a:ext>
              </a:extLst>
            </p:cNvPr>
            <p:cNvGrpSpPr/>
            <p:nvPr/>
          </p:nvGrpSpPr>
          <p:grpSpPr>
            <a:xfrm>
              <a:off x="5485235" y="886121"/>
              <a:ext cx="611722" cy="267877"/>
              <a:chOff x="442564" y="2186619"/>
              <a:chExt cx="1934876" cy="847294"/>
            </a:xfrm>
          </p:grpSpPr>
          <p:sp>
            <p:nvSpPr>
              <p:cNvPr id="81" name="Flowchart: Terminator 80">
                <a:extLst>
                  <a:ext uri="{FF2B5EF4-FFF2-40B4-BE49-F238E27FC236}">
                    <a16:creationId xmlns:a16="http://schemas.microsoft.com/office/drawing/2014/main" id="{2FC1A182-0000-C152-4D7E-13ABB530E17F}"/>
                  </a:ext>
                </a:extLst>
              </p:cNvPr>
              <p:cNvSpPr/>
              <p:nvPr/>
            </p:nvSpPr>
            <p:spPr>
              <a:xfrm>
                <a:off x="442564" y="2186619"/>
                <a:ext cx="1934876" cy="847294"/>
              </a:xfrm>
              <a:prstGeom prst="flowChartTerminator">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83" name="Oval 82">
                <a:extLst>
                  <a:ext uri="{FF2B5EF4-FFF2-40B4-BE49-F238E27FC236}">
                    <a16:creationId xmlns:a16="http://schemas.microsoft.com/office/drawing/2014/main" id="{A8A79E62-90BB-406E-31A9-867AAB891CF0}"/>
                  </a:ext>
                </a:extLst>
              </p:cNvPr>
              <p:cNvSpPr/>
              <p:nvPr/>
            </p:nvSpPr>
            <p:spPr>
              <a:xfrm rot="10800000">
                <a:off x="1574636" y="231756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sp>
            <p:nvSpPr>
              <p:cNvPr id="84" name="Oval 83">
                <a:extLst>
                  <a:ext uri="{FF2B5EF4-FFF2-40B4-BE49-F238E27FC236}">
                    <a16:creationId xmlns:a16="http://schemas.microsoft.com/office/drawing/2014/main" id="{53CDABA6-B65C-0BF9-18A7-8208FFAD4605}"/>
                  </a:ext>
                </a:extLst>
              </p:cNvPr>
              <p:cNvSpPr/>
              <p:nvPr/>
            </p:nvSpPr>
            <p:spPr>
              <a:xfrm>
                <a:off x="607616" y="2322674"/>
                <a:ext cx="585403" cy="58540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grpSp>
          <p:nvGrpSpPr>
            <p:cNvPr id="87" name="Group 86">
              <a:extLst>
                <a:ext uri="{FF2B5EF4-FFF2-40B4-BE49-F238E27FC236}">
                  <a16:creationId xmlns:a16="http://schemas.microsoft.com/office/drawing/2014/main" id="{440A12AB-6F08-D9BA-57E2-CB034FF80719}"/>
                </a:ext>
              </a:extLst>
            </p:cNvPr>
            <p:cNvGrpSpPr/>
            <p:nvPr/>
          </p:nvGrpSpPr>
          <p:grpSpPr>
            <a:xfrm rot="18839582">
              <a:off x="5625172" y="886120"/>
              <a:ext cx="611722" cy="267877"/>
              <a:chOff x="4829328" y="2592825"/>
              <a:chExt cx="1016114" cy="444963"/>
            </a:xfrm>
          </p:grpSpPr>
          <p:grpSp>
            <p:nvGrpSpPr>
              <p:cNvPr id="88" name="Group 87">
                <a:extLst>
                  <a:ext uri="{FF2B5EF4-FFF2-40B4-BE49-F238E27FC236}">
                    <a16:creationId xmlns:a16="http://schemas.microsoft.com/office/drawing/2014/main" id="{354D9B84-EE74-B9A4-1298-14402BD1C954}"/>
                  </a:ext>
                </a:extLst>
              </p:cNvPr>
              <p:cNvGrpSpPr/>
              <p:nvPr/>
            </p:nvGrpSpPr>
            <p:grpSpPr>
              <a:xfrm>
                <a:off x="4829328" y="2592825"/>
                <a:ext cx="1016114" cy="444963"/>
                <a:chOff x="442564" y="2186619"/>
                <a:chExt cx="1934876" cy="847294"/>
              </a:xfrm>
            </p:grpSpPr>
            <p:sp>
              <p:nvSpPr>
                <p:cNvPr id="90" name="Flowchart: Terminator 89">
                  <a:extLst>
                    <a:ext uri="{FF2B5EF4-FFF2-40B4-BE49-F238E27FC236}">
                      <a16:creationId xmlns:a16="http://schemas.microsoft.com/office/drawing/2014/main" id="{679B14EE-E4F2-AA95-FC2A-BF1C958A40E5}"/>
                    </a:ext>
                  </a:extLst>
                </p:cNvPr>
                <p:cNvSpPr/>
                <p:nvPr/>
              </p:nvSpPr>
              <p:spPr>
                <a:xfrm>
                  <a:off x="442564" y="2186619"/>
                  <a:ext cx="1934876" cy="847294"/>
                </a:xfrm>
                <a:prstGeom prst="flowChartTerminator">
                  <a:avLst/>
                </a:prstGeom>
                <a:noFill/>
                <a:ln w="127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1" name="Oval 90">
                  <a:extLst>
                    <a:ext uri="{FF2B5EF4-FFF2-40B4-BE49-F238E27FC236}">
                      <a16:creationId xmlns:a16="http://schemas.microsoft.com/office/drawing/2014/main" id="{A55E0E95-BAD0-24E7-0529-51AEB523322C}"/>
                    </a:ext>
                  </a:extLst>
                </p:cNvPr>
                <p:cNvSpPr/>
                <p:nvPr/>
              </p:nvSpPr>
              <p:spPr>
                <a:xfrm rot="10800000">
                  <a:off x="1624511" y="2317564"/>
                  <a:ext cx="585404"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sp>
              <p:nvSpPr>
                <p:cNvPr id="92" name="Oval 91">
                  <a:extLst>
                    <a:ext uri="{FF2B5EF4-FFF2-40B4-BE49-F238E27FC236}">
                      <a16:creationId xmlns:a16="http://schemas.microsoft.com/office/drawing/2014/main" id="{C1FF9FBD-3961-FE6D-08E0-50BBD2C9742F}"/>
                    </a:ext>
                  </a:extLst>
                </p:cNvPr>
                <p:cNvSpPr/>
                <p:nvPr/>
              </p:nvSpPr>
              <p:spPr>
                <a:xfrm>
                  <a:off x="607616" y="2322674"/>
                  <a:ext cx="585403" cy="58540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a:p>
              </p:txBody>
            </p:sp>
          </p:grpSp>
          <p:sp>
            <p:nvSpPr>
              <p:cNvPr id="89" name="Oval 88">
                <a:extLst>
                  <a:ext uri="{FF2B5EF4-FFF2-40B4-BE49-F238E27FC236}">
                    <a16:creationId xmlns:a16="http://schemas.microsoft.com/office/drawing/2014/main" id="{685DE1CA-FAC1-D27E-0BB2-88CF2EC03517}"/>
                  </a:ext>
                </a:extLst>
              </p:cNvPr>
              <p:cNvSpPr/>
              <p:nvPr/>
            </p:nvSpPr>
            <p:spPr>
              <a:xfrm>
                <a:off x="5311181" y="2796420"/>
                <a:ext cx="55155" cy="55155"/>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sz="1311" dirty="0"/>
              </a:p>
            </p:txBody>
          </p:sp>
        </p:grpSp>
      </p:grpSp>
    </p:spTree>
    <p:extLst>
      <p:ext uri="{BB962C8B-B14F-4D97-AF65-F5344CB8AC3E}">
        <p14:creationId xmlns:p14="http://schemas.microsoft.com/office/powerpoint/2010/main" val="352160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1437E-E75B-1056-1744-0E0FE481847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3B6405E-44C5-CB6E-FBFE-D4AFCF77AE76}"/>
              </a:ext>
            </a:extLst>
          </p:cNvPr>
          <p:cNvSpPr/>
          <p:nvPr/>
        </p:nvSpPr>
        <p:spPr>
          <a:xfrm>
            <a:off x="2777384" y="3221884"/>
            <a:ext cx="3589232" cy="4142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18" dirty="0">
                <a:solidFill>
                  <a:srgbClr val="00B0F0"/>
                </a:solidFill>
                <a:latin typeface="Aptos Display" panose="020B0004020202020204" pitchFamily="34" charset="0"/>
              </a:rPr>
              <a:t>Block-Based Coding Mechanic</a:t>
            </a:r>
            <a:endParaRPr lang="en-PH" sz="2118" dirty="0">
              <a:solidFill>
                <a:srgbClr val="00B0F0"/>
              </a:solidFill>
              <a:latin typeface="Aptos Display" panose="020B0004020202020204" pitchFamily="34" charset="0"/>
            </a:endParaRPr>
          </a:p>
        </p:txBody>
      </p:sp>
    </p:spTree>
    <p:extLst>
      <p:ext uri="{BB962C8B-B14F-4D97-AF65-F5344CB8AC3E}">
        <p14:creationId xmlns:p14="http://schemas.microsoft.com/office/powerpoint/2010/main" val="7407622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5391</TotalTime>
  <Words>2070</Words>
  <Application>Microsoft Office PowerPoint</Application>
  <PresentationFormat>Letter Paper (8.5x11 in)</PresentationFormat>
  <Paragraphs>300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SHANNJA ASHLEY MALELANG</dc:creator>
  <cp:lastModifiedBy>SHANNJA ASHLEY MALELANG</cp:lastModifiedBy>
  <cp:revision>132</cp:revision>
  <cp:lastPrinted>2023-12-23T09:52:06Z</cp:lastPrinted>
  <dcterms:created xsi:type="dcterms:W3CDTF">2023-12-16T09:25:22Z</dcterms:created>
  <dcterms:modified xsi:type="dcterms:W3CDTF">2024-03-05T17:04:41Z</dcterms:modified>
</cp:coreProperties>
</file>