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8"/>
  </p:notesMasterIdLst>
  <p:sldIdLst>
    <p:sldId id="271" r:id="rId2"/>
    <p:sldId id="273" r:id="rId3"/>
    <p:sldId id="256" r:id="rId4"/>
    <p:sldId id="257" r:id="rId5"/>
    <p:sldId id="258" r:id="rId6"/>
    <p:sldId id="259" r:id="rId7"/>
    <p:sldId id="266" r:id="rId8"/>
    <p:sldId id="268" r:id="rId9"/>
    <p:sldId id="267" r:id="rId10"/>
    <p:sldId id="262" r:id="rId11"/>
    <p:sldId id="269" r:id="rId12"/>
    <p:sldId id="270" r:id="rId13"/>
    <p:sldId id="260" r:id="rId14"/>
    <p:sldId id="264" r:id="rId15"/>
    <p:sldId id="274" r:id="rId16"/>
    <p:sldId id="265" r:id="rId17"/>
  </p:sldIdLst>
  <p:sldSz cx="14630400" cy="8229600"/>
  <p:notesSz cx="8229600" cy="14630400"/>
  <p:embeddedFontLst>
    <p:embeddedFont>
      <p:font typeface="Lora" pitchFamily="2" charset="0"/>
      <p:regular r:id="rId19"/>
      <p:bold r:id="rId20"/>
      <p:italic r:id="rId21"/>
      <p:boldItalic r:id="rId22"/>
    </p:embeddedFont>
    <p:embeddedFont>
      <p:font typeface="Source Sans Pro" panose="020B050303040302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12F"/>
    <a:srgbClr val="F3E7D4"/>
    <a:srgbClr val="FEF5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595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1F7ECE-0137-AF58-F6BC-825EE2CF1835}"/>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F0ABE51-4CD3-A88C-CD12-8FCCBBDB04E7}"/>
              </a:ext>
            </a:extLst>
          </p:cNvPr>
          <p:cNvSpPr txBox="1"/>
          <p:nvPr/>
        </p:nvSpPr>
        <p:spPr>
          <a:xfrm>
            <a:off x="2990626" y="3641383"/>
            <a:ext cx="8649148" cy="4585871"/>
          </a:xfrm>
          <a:prstGeom prst="rect">
            <a:avLst/>
          </a:prstGeom>
          <a:noFill/>
        </p:spPr>
        <p:txBody>
          <a:bodyPr wrap="square" rtlCol="0">
            <a:spAutoFit/>
          </a:bodyPr>
          <a:lstStyle/>
          <a:p>
            <a:pPr algn="ctr"/>
            <a:r>
              <a:rPr lang="en-US" sz="2600" b="1" dirty="0">
                <a:solidFill>
                  <a:srgbClr val="38512F"/>
                </a:solidFill>
                <a:latin typeface="Times New Roman" panose="02020603050405020304" pitchFamily="18" charset="0"/>
                <a:ea typeface="Lora" pitchFamily="34" charset="-122"/>
                <a:cs typeface="Times New Roman" panose="02020603050405020304" pitchFamily="18" charset="0"/>
              </a:rPr>
              <a:t>Topic-Building a CGPA Predictor: Merging Probability and Data Visualization</a:t>
            </a:r>
          </a:p>
          <a:p>
            <a:pPr algn="ctr"/>
            <a:endParaRPr lang="en-US" sz="2400" b="1" dirty="0">
              <a:solidFill>
                <a:srgbClr val="38512F"/>
              </a:solidFill>
              <a:latin typeface="Times New Roman" panose="02020603050405020304" pitchFamily="18" charset="0"/>
              <a:ea typeface="Lora" pitchFamily="34" charset="-122"/>
              <a:cs typeface="Times New Roman" panose="02020603050405020304" pitchFamily="18" charset="0"/>
            </a:endParaRPr>
          </a:p>
          <a:p>
            <a:r>
              <a:rPr lang="en-US" sz="2400" dirty="0">
                <a:solidFill>
                  <a:srgbClr val="38512F"/>
                </a:solidFill>
                <a:latin typeface="Times New Roman" panose="02020603050405020304" pitchFamily="18" charset="0"/>
                <a:cs typeface="Times New Roman" panose="02020603050405020304" pitchFamily="18" charset="0"/>
              </a:rPr>
              <a:t>Submitted By- Mohammad Sharique Arshad</a:t>
            </a:r>
          </a:p>
          <a:p>
            <a:r>
              <a:rPr lang="en-US" sz="2400" dirty="0">
                <a:solidFill>
                  <a:srgbClr val="38512F"/>
                </a:solidFill>
                <a:latin typeface="Times New Roman" panose="02020603050405020304" pitchFamily="18" charset="0"/>
                <a:cs typeface="Times New Roman" panose="02020603050405020304" pitchFamily="18" charset="0"/>
              </a:rPr>
              <a:t>Reg. No.- 12310194</a:t>
            </a:r>
          </a:p>
          <a:p>
            <a:r>
              <a:rPr lang="en-US" sz="2400" dirty="0">
                <a:solidFill>
                  <a:srgbClr val="38512F"/>
                </a:solidFill>
                <a:latin typeface="Times New Roman" panose="02020603050405020304" pitchFamily="18" charset="0"/>
                <a:cs typeface="Times New Roman" panose="02020603050405020304" pitchFamily="18" charset="0"/>
              </a:rPr>
              <a:t>Roll No.- 33</a:t>
            </a:r>
          </a:p>
          <a:p>
            <a:r>
              <a:rPr lang="en-US" sz="2400" dirty="0">
                <a:solidFill>
                  <a:srgbClr val="38512F"/>
                </a:solidFill>
                <a:latin typeface="Times New Roman" panose="02020603050405020304" pitchFamily="18" charset="0"/>
                <a:cs typeface="Times New Roman" panose="02020603050405020304" pitchFamily="18" charset="0"/>
              </a:rPr>
              <a:t>Section- E2301(G2)</a:t>
            </a:r>
          </a:p>
          <a:p>
            <a:endParaRPr lang="en-US" sz="2400" dirty="0">
              <a:solidFill>
                <a:srgbClr val="38512F"/>
              </a:solidFill>
              <a:latin typeface="Times New Roman" panose="02020603050405020304" pitchFamily="18" charset="0"/>
              <a:cs typeface="Times New Roman" panose="02020603050405020304" pitchFamily="18" charset="0"/>
            </a:endParaRPr>
          </a:p>
          <a:p>
            <a:r>
              <a:rPr lang="en-US" sz="2400" dirty="0">
                <a:solidFill>
                  <a:srgbClr val="38512F"/>
                </a:solidFill>
                <a:latin typeface="Times New Roman" panose="02020603050405020304" pitchFamily="18" charset="0"/>
                <a:cs typeface="Times New Roman" panose="02020603050405020304" pitchFamily="18" charset="0"/>
              </a:rPr>
              <a:t>Submitted To- Dr. Manoj Singh Adhikari</a:t>
            </a:r>
          </a:p>
          <a:p>
            <a:pPr algn="ctr"/>
            <a:r>
              <a:rPr lang="en-US" sz="2400" u="sng" dirty="0">
                <a:solidFill>
                  <a:srgbClr val="38512F"/>
                </a:solidFill>
                <a:latin typeface="Times New Roman" panose="02020603050405020304" pitchFamily="18" charset="0"/>
                <a:cs typeface="Times New Roman" panose="02020603050405020304" pitchFamily="18" charset="0"/>
              </a:rPr>
              <a:t>School of Electronics and Electrical Engineering</a:t>
            </a:r>
          </a:p>
          <a:p>
            <a:pPr algn="ctr"/>
            <a:r>
              <a:rPr lang="en-US" sz="2400" u="sng" dirty="0">
                <a:solidFill>
                  <a:srgbClr val="38512F"/>
                </a:solidFill>
                <a:latin typeface="Times New Roman" panose="02020603050405020304" pitchFamily="18" charset="0"/>
                <a:cs typeface="Times New Roman" panose="02020603050405020304" pitchFamily="18" charset="0"/>
              </a:rPr>
              <a:t>Lovely Professional University, Phagwara</a:t>
            </a:r>
            <a:r>
              <a:rPr lang="en-US" sz="2400" dirty="0">
                <a:solidFill>
                  <a:srgbClr val="38512F"/>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104A93E-7AC1-0673-0613-127BA030C64C}"/>
              </a:ext>
            </a:extLst>
          </p:cNvPr>
          <p:cNvPicPr>
            <a:picLocks noChangeAspect="1"/>
          </p:cNvPicPr>
          <p:nvPr/>
        </p:nvPicPr>
        <p:blipFill>
          <a:blip r:embed="rId2"/>
          <a:stretch>
            <a:fillRect/>
          </a:stretch>
        </p:blipFill>
        <p:spPr>
          <a:xfrm>
            <a:off x="5794238" y="247820"/>
            <a:ext cx="3041924" cy="3027013"/>
          </a:xfrm>
          <a:prstGeom prst="rect">
            <a:avLst/>
          </a:prstGeom>
        </p:spPr>
      </p:pic>
    </p:spTree>
    <p:extLst>
      <p:ext uri="{BB962C8B-B14F-4D97-AF65-F5344CB8AC3E}">
        <p14:creationId xmlns:p14="http://schemas.microsoft.com/office/powerpoint/2010/main" val="193603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68693" y="596265"/>
            <a:ext cx="9925883" cy="637699"/>
          </a:xfrm>
          <a:prstGeom prst="rect">
            <a:avLst/>
          </a:prstGeom>
          <a:noFill/>
          <a:ln/>
        </p:spPr>
        <p:txBody>
          <a:bodyPr wrap="none" lIns="0" tIns="0" rIns="0" bIns="0" rtlCol="0" anchor="t"/>
          <a:lstStyle/>
          <a:p>
            <a:pPr marL="0" indent="0">
              <a:lnSpc>
                <a:spcPts val="5000"/>
              </a:lnSpc>
              <a:buNone/>
            </a:pPr>
            <a:r>
              <a:rPr lang="en-US" sz="4000" dirty="0">
                <a:solidFill>
                  <a:srgbClr val="38512F"/>
                </a:solidFill>
                <a:latin typeface="Times New Roman" panose="02020603050405020304" pitchFamily="18" charset="0"/>
                <a:ea typeface="Lora" pitchFamily="34" charset="-122"/>
                <a:cs typeface="Times New Roman" panose="02020603050405020304" pitchFamily="18" charset="0"/>
              </a:rPr>
              <a:t>Putting It All Together: The Main Program</a:t>
            </a:r>
            <a:endParaRPr lang="en-US" sz="4000" dirty="0">
              <a:latin typeface="Times New Roman" panose="02020603050405020304" pitchFamily="18" charset="0"/>
              <a:cs typeface="Times New Roman" panose="02020603050405020304" pitchFamily="18" charset="0"/>
            </a:endParaRPr>
          </a:p>
        </p:txBody>
      </p:sp>
      <p:sp>
        <p:nvSpPr>
          <p:cNvPr id="3" name="Text 1"/>
          <p:cNvSpPr/>
          <p:nvPr/>
        </p:nvSpPr>
        <p:spPr>
          <a:xfrm>
            <a:off x="968693" y="1667589"/>
            <a:ext cx="12692896" cy="693658"/>
          </a:xfrm>
          <a:prstGeom prst="rect">
            <a:avLst/>
          </a:prstGeom>
          <a:noFill/>
          <a:ln/>
        </p:spPr>
        <p:txBody>
          <a:bodyPr wrap="squar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Now that we've built all the components of our CGPA Predictor, it's time to assemble them into a cohesive program. The main part of our script will orchestrate the flow of data through each function we've created, from input to calculation to visualization.</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968693" y="2605088"/>
            <a:ext cx="12692896" cy="1040487"/>
          </a:xfrm>
          <a:prstGeom prst="rect">
            <a:avLst/>
          </a:prstGeom>
          <a:noFill/>
          <a:ln/>
        </p:spPr>
        <p:txBody>
          <a:bodyPr wrap="squar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We'll start by calling get_grades() to collect user input, then use calculate_cgpa() to determine the current CGPA. Next, we'll feed this CGPA into predict_cgpa_range() to get our probability predictions. Finally, we'll display the results and call our visualization functions to create the pie charts.</a:t>
            </a:r>
            <a:endParaRPr lang="en-US" dirty="0">
              <a:latin typeface="Times New Roman" panose="02020603050405020304" pitchFamily="18" charset="0"/>
              <a:cs typeface="Times New Roman" panose="02020603050405020304" pitchFamily="18" charset="0"/>
            </a:endParaRPr>
          </a:p>
        </p:txBody>
      </p:sp>
      <p:sp>
        <p:nvSpPr>
          <p:cNvPr id="5" name="Shape 3"/>
          <p:cNvSpPr/>
          <p:nvPr/>
        </p:nvSpPr>
        <p:spPr>
          <a:xfrm>
            <a:off x="968693" y="3889415"/>
            <a:ext cx="12692896" cy="3747849"/>
          </a:xfrm>
          <a:prstGeom prst="roundRect">
            <a:avLst>
              <a:gd name="adj" fmla="val 868"/>
            </a:avLst>
          </a:prstGeom>
          <a:noFill/>
          <a:ln w="7620">
            <a:solidFill>
              <a:srgbClr val="000000">
                <a:alpha val="8000"/>
              </a:srgbClr>
            </a:solidFill>
            <a:prstDash val="solid"/>
          </a:ln>
        </p:spPr>
      </p:sp>
      <p:sp>
        <p:nvSpPr>
          <p:cNvPr id="6" name="Shape 4"/>
          <p:cNvSpPr/>
          <p:nvPr/>
        </p:nvSpPr>
        <p:spPr>
          <a:xfrm>
            <a:off x="976312" y="3897035"/>
            <a:ext cx="12676346" cy="622102"/>
          </a:xfrm>
          <a:prstGeom prst="rect">
            <a:avLst/>
          </a:prstGeom>
          <a:solidFill>
            <a:srgbClr val="FFFFFF">
              <a:alpha val="4000"/>
            </a:srgbClr>
          </a:solidFill>
          <a:ln/>
        </p:spPr>
      </p:sp>
      <p:sp>
        <p:nvSpPr>
          <p:cNvPr id="7" name="Text 5"/>
          <p:cNvSpPr/>
          <p:nvPr/>
        </p:nvSpPr>
        <p:spPr>
          <a:xfrm>
            <a:off x="1194673" y="4034671"/>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Step</a:t>
            </a:r>
            <a:endParaRPr lang="en-US" dirty="0">
              <a:latin typeface="Times New Roman" panose="02020603050405020304" pitchFamily="18" charset="0"/>
              <a:cs typeface="Times New Roman" panose="02020603050405020304" pitchFamily="18" charset="0"/>
            </a:endParaRPr>
          </a:p>
        </p:txBody>
      </p:sp>
      <p:sp>
        <p:nvSpPr>
          <p:cNvPr id="8" name="Text 6"/>
          <p:cNvSpPr/>
          <p:nvPr/>
        </p:nvSpPr>
        <p:spPr>
          <a:xfrm>
            <a:off x="5423416" y="4034671"/>
            <a:ext cx="378368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9648349" y="4034671"/>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p:txBody>
      </p:sp>
      <p:sp>
        <p:nvSpPr>
          <p:cNvPr id="10" name="Shape 8"/>
          <p:cNvSpPr/>
          <p:nvPr/>
        </p:nvSpPr>
        <p:spPr>
          <a:xfrm>
            <a:off x="976312" y="4519136"/>
            <a:ext cx="12676346" cy="622102"/>
          </a:xfrm>
          <a:prstGeom prst="rect">
            <a:avLst/>
          </a:prstGeom>
          <a:solidFill>
            <a:srgbClr val="000000">
              <a:alpha val="4000"/>
            </a:srgbClr>
          </a:solidFill>
          <a:ln/>
        </p:spPr>
      </p:sp>
      <p:sp>
        <p:nvSpPr>
          <p:cNvPr id="11" name="Text 9"/>
          <p:cNvSpPr/>
          <p:nvPr/>
        </p:nvSpPr>
        <p:spPr>
          <a:xfrm>
            <a:off x="1194673" y="4656773"/>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12" name="Text 10"/>
          <p:cNvSpPr/>
          <p:nvPr/>
        </p:nvSpPr>
        <p:spPr>
          <a:xfrm>
            <a:off x="5423416" y="4656773"/>
            <a:ext cx="378368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get_grades()</a:t>
            </a:r>
            <a:endParaRPr lang="en-US" dirty="0">
              <a:latin typeface="Times New Roman" panose="02020603050405020304" pitchFamily="18" charset="0"/>
              <a:cs typeface="Times New Roman" panose="02020603050405020304" pitchFamily="18" charset="0"/>
            </a:endParaRPr>
          </a:p>
        </p:txBody>
      </p:sp>
      <p:sp>
        <p:nvSpPr>
          <p:cNvPr id="13" name="Text 11"/>
          <p:cNvSpPr/>
          <p:nvPr/>
        </p:nvSpPr>
        <p:spPr>
          <a:xfrm>
            <a:off x="9648349" y="4656773"/>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Collect grade inputs from user</a:t>
            </a:r>
            <a:endParaRPr lang="en-US" dirty="0">
              <a:latin typeface="Times New Roman" panose="02020603050405020304" pitchFamily="18" charset="0"/>
              <a:cs typeface="Times New Roman" panose="02020603050405020304" pitchFamily="18" charset="0"/>
            </a:endParaRPr>
          </a:p>
        </p:txBody>
      </p:sp>
      <p:sp>
        <p:nvSpPr>
          <p:cNvPr id="14" name="Shape 12"/>
          <p:cNvSpPr/>
          <p:nvPr/>
        </p:nvSpPr>
        <p:spPr>
          <a:xfrm>
            <a:off x="976312" y="5141238"/>
            <a:ext cx="12676346" cy="622102"/>
          </a:xfrm>
          <a:prstGeom prst="rect">
            <a:avLst/>
          </a:prstGeom>
          <a:solidFill>
            <a:srgbClr val="FFFFFF">
              <a:alpha val="4000"/>
            </a:srgbClr>
          </a:solidFill>
          <a:ln/>
        </p:spPr>
      </p:sp>
      <p:sp>
        <p:nvSpPr>
          <p:cNvPr id="15" name="Text 13"/>
          <p:cNvSpPr/>
          <p:nvPr/>
        </p:nvSpPr>
        <p:spPr>
          <a:xfrm>
            <a:off x="1194673" y="5278874"/>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16" name="Text 14"/>
          <p:cNvSpPr/>
          <p:nvPr/>
        </p:nvSpPr>
        <p:spPr>
          <a:xfrm>
            <a:off x="5423416" y="5278874"/>
            <a:ext cx="378368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calculate_cgpa()</a:t>
            </a:r>
            <a:endParaRPr lang="en-US" dirty="0">
              <a:latin typeface="Times New Roman" panose="02020603050405020304" pitchFamily="18" charset="0"/>
              <a:cs typeface="Times New Roman" panose="02020603050405020304" pitchFamily="18" charset="0"/>
            </a:endParaRPr>
          </a:p>
        </p:txBody>
      </p:sp>
      <p:sp>
        <p:nvSpPr>
          <p:cNvPr id="17" name="Text 15"/>
          <p:cNvSpPr/>
          <p:nvPr/>
        </p:nvSpPr>
        <p:spPr>
          <a:xfrm>
            <a:off x="9648349" y="5278874"/>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Compute current CGPA</a:t>
            </a:r>
            <a:endParaRPr lang="en-US" dirty="0">
              <a:latin typeface="Times New Roman" panose="02020603050405020304" pitchFamily="18" charset="0"/>
              <a:cs typeface="Times New Roman" panose="02020603050405020304" pitchFamily="18" charset="0"/>
            </a:endParaRPr>
          </a:p>
        </p:txBody>
      </p:sp>
      <p:sp>
        <p:nvSpPr>
          <p:cNvPr id="18" name="Shape 16"/>
          <p:cNvSpPr/>
          <p:nvPr/>
        </p:nvSpPr>
        <p:spPr>
          <a:xfrm>
            <a:off x="976312" y="5763339"/>
            <a:ext cx="12676346" cy="622102"/>
          </a:xfrm>
          <a:prstGeom prst="rect">
            <a:avLst/>
          </a:prstGeom>
          <a:solidFill>
            <a:srgbClr val="000000">
              <a:alpha val="4000"/>
            </a:srgbClr>
          </a:solidFill>
          <a:ln/>
        </p:spPr>
      </p:sp>
      <p:sp>
        <p:nvSpPr>
          <p:cNvPr id="19" name="Text 17"/>
          <p:cNvSpPr/>
          <p:nvPr/>
        </p:nvSpPr>
        <p:spPr>
          <a:xfrm>
            <a:off x="1194673" y="5900976"/>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0" name="Text 18"/>
          <p:cNvSpPr/>
          <p:nvPr/>
        </p:nvSpPr>
        <p:spPr>
          <a:xfrm>
            <a:off x="5423416" y="5900976"/>
            <a:ext cx="378368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predict_cgpa_range()</a:t>
            </a:r>
            <a:endParaRPr lang="en-US" dirty="0">
              <a:latin typeface="Times New Roman" panose="02020603050405020304" pitchFamily="18" charset="0"/>
              <a:cs typeface="Times New Roman" panose="02020603050405020304" pitchFamily="18" charset="0"/>
            </a:endParaRPr>
          </a:p>
        </p:txBody>
      </p:sp>
      <p:sp>
        <p:nvSpPr>
          <p:cNvPr id="21" name="Text 19"/>
          <p:cNvSpPr/>
          <p:nvPr/>
        </p:nvSpPr>
        <p:spPr>
          <a:xfrm>
            <a:off x="9648349" y="5900976"/>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Generate probability predictions</a:t>
            </a:r>
            <a:endParaRPr lang="en-US" dirty="0">
              <a:latin typeface="Times New Roman" panose="02020603050405020304" pitchFamily="18" charset="0"/>
              <a:cs typeface="Times New Roman" panose="02020603050405020304" pitchFamily="18" charset="0"/>
            </a:endParaRPr>
          </a:p>
        </p:txBody>
      </p:sp>
      <p:sp>
        <p:nvSpPr>
          <p:cNvPr id="22" name="Shape 20"/>
          <p:cNvSpPr/>
          <p:nvPr/>
        </p:nvSpPr>
        <p:spPr>
          <a:xfrm>
            <a:off x="976312" y="6385441"/>
            <a:ext cx="12676346" cy="622102"/>
          </a:xfrm>
          <a:prstGeom prst="rect">
            <a:avLst/>
          </a:prstGeom>
          <a:solidFill>
            <a:srgbClr val="FFFFFF">
              <a:alpha val="4000"/>
            </a:srgbClr>
          </a:solidFill>
          <a:ln/>
        </p:spPr>
      </p:sp>
      <p:sp>
        <p:nvSpPr>
          <p:cNvPr id="23" name="Text 21"/>
          <p:cNvSpPr/>
          <p:nvPr/>
        </p:nvSpPr>
        <p:spPr>
          <a:xfrm>
            <a:off x="1194673" y="6523077"/>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4" name="Text 22"/>
          <p:cNvSpPr/>
          <p:nvPr/>
        </p:nvSpPr>
        <p:spPr>
          <a:xfrm>
            <a:off x="5423416" y="6523077"/>
            <a:ext cx="378368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plot_grade_distribution()</a:t>
            </a:r>
            <a:endParaRPr lang="en-US" dirty="0">
              <a:latin typeface="Times New Roman" panose="02020603050405020304" pitchFamily="18" charset="0"/>
              <a:cs typeface="Times New Roman" panose="02020603050405020304" pitchFamily="18" charset="0"/>
            </a:endParaRPr>
          </a:p>
        </p:txBody>
      </p:sp>
      <p:sp>
        <p:nvSpPr>
          <p:cNvPr id="25" name="Text 23"/>
          <p:cNvSpPr/>
          <p:nvPr/>
        </p:nvSpPr>
        <p:spPr>
          <a:xfrm>
            <a:off x="9648349" y="6523077"/>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Create grade distribution chart</a:t>
            </a:r>
            <a:endParaRPr lang="en-US" dirty="0">
              <a:latin typeface="Times New Roman" panose="02020603050405020304" pitchFamily="18" charset="0"/>
              <a:cs typeface="Times New Roman" panose="02020603050405020304" pitchFamily="18" charset="0"/>
            </a:endParaRPr>
          </a:p>
        </p:txBody>
      </p:sp>
      <p:sp>
        <p:nvSpPr>
          <p:cNvPr id="26" name="Shape 24"/>
          <p:cNvSpPr/>
          <p:nvPr/>
        </p:nvSpPr>
        <p:spPr>
          <a:xfrm>
            <a:off x="976312" y="7007543"/>
            <a:ext cx="12676346" cy="622102"/>
          </a:xfrm>
          <a:prstGeom prst="rect">
            <a:avLst/>
          </a:prstGeom>
          <a:solidFill>
            <a:srgbClr val="000000">
              <a:alpha val="4000"/>
            </a:srgbClr>
          </a:solidFill>
          <a:ln/>
        </p:spPr>
      </p:sp>
      <p:sp>
        <p:nvSpPr>
          <p:cNvPr id="27" name="Text 25"/>
          <p:cNvSpPr/>
          <p:nvPr/>
        </p:nvSpPr>
        <p:spPr>
          <a:xfrm>
            <a:off x="1194673" y="7145179"/>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28" name="Text 26"/>
          <p:cNvSpPr/>
          <p:nvPr/>
        </p:nvSpPr>
        <p:spPr>
          <a:xfrm>
            <a:off x="5423416" y="7145179"/>
            <a:ext cx="378368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plot_cgpa_prediction()</a:t>
            </a:r>
            <a:endParaRPr lang="en-US" dirty="0">
              <a:latin typeface="Times New Roman" panose="02020603050405020304" pitchFamily="18" charset="0"/>
              <a:cs typeface="Times New Roman" panose="02020603050405020304" pitchFamily="18" charset="0"/>
            </a:endParaRPr>
          </a:p>
        </p:txBody>
      </p:sp>
      <p:sp>
        <p:nvSpPr>
          <p:cNvPr id="29" name="Text 27"/>
          <p:cNvSpPr/>
          <p:nvPr/>
        </p:nvSpPr>
        <p:spPr>
          <a:xfrm>
            <a:off x="9648349" y="7145179"/>
            <a:ext cx="3787497" cy="346829"/>
          </a:xfrm>
          <a:prstGeom prst="rect">
            <a:avLst/>
          </a:prstGeom>
          <a:noFill/>
          <a:ln/>
        </p:spPr>
        <p:txBody>
          <a:bodyPr wrap="non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Create CGPA prediction chart</a:t>
            </a:r>
            <a:endParaRPr lang="en-US"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98118184-E019-75E9-2E1F-CD92FD3807B3}"/>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0DAE03-D1BE-F72E-310B-9EA374D132B5}"/>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C1AD82-857C-02BC-643D-ED2F13CDE9BF}"/>
              </a:ext>
            </a:extLst>
          </p:cNvPr>
          <p:cNvSpPr txBox="1"/>
          <p:nvPr/>
        </p:nvSpPr>
        <p:spPr>
          <a:xfrm>
            <a:off x="3657600" y="132684"/>
            <a:ext cx="7315200" cy="738664"/>
          </a:xfrm>
          <a:prstGeom prst="rect">
            <a:avLst/>
          </a:prstGeom>
          <a:noFill/>
        </p:spPr>
        <p:txBody>
          <a:bodyPr wrap="square">
            <a:spAutoFit/>
          </a:bodyPr>
          <a:lstStyle/>
          <a:p>
            <a:r>
              <a:rPr lang="en-US" sz="4200" dirty="0">
                <a:solidFill>
                  <a:srgbClr val="38512F"/>
                </a:solidFill>
                <a:latin typeface="Times New Roman" panose="02020603050405020304" pitchFamily="18" charset="0"/>
                <a:ea typeface="Lora" pitchFamily="34" charset="-122"/>
                <a:cs typeface="Times New Roman" panose="02020603050405020304" pitchFamily="18" charset="0"/>
              </a:rPr>
              <a:t>Output Obtained From The Code</a:t>
            </a:r>
            <a:endParaRPr lang="en-IN" sz="4200" dirty="0"/>
          </a:p>
        </p:txBody>
      </p:sp>
      <p:pic>
        <p:nvPicPr>
          <p:cNvPr id="18" name="Picture 17">
            <a:extLst>
              <a:ext uri="{FF2B5EF4-FFF2-40B4-BE49-F238E27FC236}">
                <a16:creationId xmlns:a16="http://schemas.microsoft.com/office/drawing/2014/main" id="{AF26055F-47BD-1688-5294-A96B0162A8BF}"/>
              </a:ext>
            </a:extLst>
          </p:cNvPr>
          <p:cNvPicPr>
            <a:picLocks noChangeAspect="1"/>
          </p:cNvPicPr>
          <p:nvPr/>
        </p:nvPicPr>
        <p:blipFill>
          <a:blip r:embed="rId2"/>
          <a:stretch>
            <a:fillRect/>
          </a:stretch>
        </p:blipFill>
        <p:spPr>
          <a:xfrm>
            <a:off x="758286" y="1793649"/>
            <a:ext cx="13113826" cy="1695754"/>
          </a:xfrm>
          <a:prstGeom prst="rect">
            <a:avLst/>
          </a:prstGeom>
        </p:spPr>
      </p:pic>
      <p:pic>
        <p:nvPicPr>
          <p:cNvPr id="20" name="Picture 19">
            <a:extLst>
              <a:ext uri="{FF2B5EF4-FFF2-40B4-BE49-F238E27FC236}">
                <a16:creationId xmlns:a16="http://schemas.microsoft.com/office/drawing/2014/main" id="{CCD823BE-3E88-62FF-7FD1-BE5201EEC602}"/>
              </a:ext>
            </a:extLst>
          </p:cNvPr>
          <p:cNvPicPr>
            <a:picLocks noChangeAspect="1"/>
          </p:cNvPicPr>
          <p:nvPr/>
        </p:nvPicPr>
        <p:blipFill>
          <a:blip r:embed="rId3"/>
          <a:stretch>
            <a:fillRect/>
          </a:stretch>
        </p:blipFill>
        <p:spPr>
          <a:xfrm>
            <a:off x="4208414" y="4981861"/>
            <a:ext cx="6213571" cy="2634553"/>
          </a:xfrm>
          <a:prstGeom prst="rect">
            <a:avLst/>
          </a:prstGeom>
        </p:spPr>
      </p:pic>
      <p:sp>
        <p:nvSpPr>
          <p:cNvPr id="21" name="TextBox 20">
            <a:extLst>
              <a:ext uri="{FF2B5EF4-FFF2-40B4-BE49-F238E27FC236}">
                <a16:creationId xmlns:a16="http://schemas.microsoft.com/office/drawing/2014/main" id="{E06B3F78-C027-D15A-7DD3-3DC20A6DE83A}"/>
              </a:ext>
            </a:extLst>
          </p:cNvPr>
          <p:cNvSpPr txBox="1"/>
          <p:nvPr/>
        </p:nvSpPr>
        <p:spPr>
          <a:xfrm>
            <a:off x="758286" y="1097280"/>
            <a:ext cx="3270324" cy="523220"/>
          </a:xfrm>
          <a:prstGeom prst="rect">
            <a:avLst/>
          </a:prstGeom>
          <a:noFill/>
        </p:spPr>
        <p:txBody>
          <a:bodyPr wrap="square" rtlCol="0">
            <a:spAutoFit/>
          </a:bodyPr>
          <a:lstStyle/>
          <a:p>
            <a:r>
              <a:rPr lang="en-IN" sz="2800" dirty="0">
                <a:solidFill>
                  <a:srgbClr val="38512F"/>
                </a:solidFill>
                <a:latin typeface="Times New Roman" panose="02020603050405020304" pitchFamily="18" charset="0"/>
                <a:cs typeface="Times New Roman" panose="02020603050405020304" pitchFamily="18" charset="0"/>
              </a:rPr>
              <a:t>Input:</a:t>
            </a:r>
          </a:p>
        </p:txBody>
      </p:sp>
      <p:sp>
        <p:nvSpPr>
          <p:cNvPr id="22" name="TextBox 21">
            <a:extLst>
              <a:ext uri="{FF2B5EF4-FFF2-40B4-BE49-F238E27FC236}">
                <a16:creationId xmlns:a16="http://schemas.microsoft.com/office/drawing/2014/main" id="{DFBE099A-815F-C051-DAD1-8DFD822BD676}"/>
              </a:ext>
            </a:extLst>
          </p:cNvPr>
          <p:cNvSpPr txBox="1"/>
          <p:nvPr/>
        </p:nvSpPr>
        <p:spPr>
          <a:xfrm>
            <a:off x="4208413" y="4321693"/>
            <a:ext cx="1858899" cy="523220"/>
          </a:xfrm>
          <a:prstGeom prst="rect">
            <a:avLst/>
          </a:prstGeom>
          <a:noFill/>
        </p:spPr>
        <p:txBody>
          <a:bodyPr wrap="square" rtlCol="0">
            <a:spAutoFit/>
          </a:bodyPr>
          <a:lstStyle/>
          <a:p>
            <a:r>
              <a:rPr lang="en-IN" sz="2800" dirty="0">
                <a:solidFill>
                  <a:srgbClr val="38512F"/>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43651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4CABC-0DC8-6AB2-B557-77CFC09F2090}"/>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CF91A99-45A1-55C4-DE85-6C3AFB1FDD2F}"/>
              </a:ext>
            </a:extLst>
          </p:cNvPr>
          <p:cNvSpPr txBox="1"/>
          <p:nvPr/>
        </p:nvSpPr>
        <p:spPr>
          <a:xfrm>
            <a:off x="3657600" y="261777"/>
            <a:ext cx="7315200" cy="738664"/>
          </a:xfrm>
          <a:prstGeom prst="rect">
            <a:avLst/>
          </a:prstGeom>
          <a:noFill/>
        </p:spPr>
        <p:txBody>
          <a:bodyPr wrap="square">
            <a:spAutoFit/>
          </a:bodyPr>
          <a:lstStyle/>
          <a:p>
            <a:r>
              <a:rPr lang="en-US" sz="4200" dirty="0">
                <a:solidFill>
                  <a:srgbClr val="38512F"/>
                </a:solidFill>
                <a:latin typeface="Times New Roman" panose="02020603050405020304" pitchFamily="18" charset="0"/>
                <a:ea typeface="Lora" pitchFamily="34" charset="-122"/>
                <a:cs typeface="Times New Roman" panose="02020603050405020304" pitchFamily="18" charset="0"/>
              </a:rPr>
              <a:t>Pie Chart Obtained From Output</a:t>
            </a:r>
            <a:endParaRPr lang="en-IN" sz="4200" dirty="0"/>
          </a:p>
        </p:txBody>
      </p:sp>
      <p:pic>
        <p:nvPicPr>
          <p:cNvPr id="10" name="Picture 9">
            <a:extLst>
              <a:ext uri="{FF2B5EF4-FFF2-40B4-BE49-F238E27FC236}">
                <a16:creationId xmlns:a16="http://schemas.microsoft.com/office/drawing/2014/main" id="{169F5818-C5A4-4189-696D-391427F3A78B}"/>
              </a:ext>
            </a:extLst>
          </p:cNvPr>
          <p:cNvPicPr>
            <a:picLocks noChangeAspect="1"/>
          </p:cNvPicPr>
          <p:nvPr/>
        </p:nvPicPr>
        <p:blipFill>
          <a:blip r:embed="rId2"/>
          <a:srcRect l="5387" r="10304"/>
          <a:stretch/>
        </p:blipFill>
        <p:spPr>
          <a:xfrm>
            <a:off x="1312433" y="1533164"/>
            <a:ext cx="5349029" cy="5201376"/>
          </a:xfrm>
          <a:prstGeom prst="rect">
            <a:avLst/>
          </a:prstGeom>
        </p:spPr>
      </p:pic>
      <p:pic>
        <p:nvPicPr>
          <p:cNvPr id="12" name="Picture 11">
            <a:extLst>
              <a:ext uri="{FF2B5EF4-FFF2-40B4-BE49-F238E27FC236}">
                <a16:creationId xmlns:a16="http://schemas.microsoft.com/office/drawing/2014/main" id="{626C6B8E-4EE6-28CD-2C76-A2A5D40E2082}"/>
              </a:ext>
            </a:extLst>
          </p:cNvPr>
          <p:cNvPicPr>
            <a:picLocks noChangeAspect="1"/>
          </p:cNvPicPr>
          <p:nvPr/>
        </p:nvPicPr>
        <p:blipFill>
          <a:blip r:embed="rId3"/>
          <a:stretch>
            <a:fillRect/>
          </a:stretch>
        </p:blipFill>
        <p:spPr>
          <a:xfrm>
            <a:off x="7968940" y="1509349"/>
            <a:ext cx="5763429" cy="5210902"/>
          </a:xfrm>
          <a:prstGeom prst="rect">
            <a:avLst/>
          </a:prstGeom>
        </p:spPr>
      </p:pic>
    </p:spTree>
    <p:extLst>
      <p:ext uri="{BB962C8B-B14F-4D97-AF65-F5344CB8AC3E}">
        <p14:creationId xmlns:p14="http://schemas.microsoft.com/office/powerpoint/2010/main" val="194554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591026"/>
            <a:ext cx="7078266" cy="632222"/>
          </a:xfrm>
          <a:prstGeom prst="rect">
            <a:avLst/>
          </a:prstGeom>
          <a:noFill/>
          <a:ln/>
        </p:spPr>
        <p:txBody>
          <a:bodyPr wrap="none" lIns="0" tIns="0" rIns="0" bIns="0" rtlCol="0" anchor="t"/>
          <a:lstStyle/>
          <a:p>
            <a:pPr marL="0" indent="0">
              <a:lnSpc>
                <a:spcPts val="4950"/>
              </a:lnSpc>
              <a:buNone/>
            </a:pPr>
            <a:r>
              <a:rPr lang="en-US" sz="3950" dirty="0">
                <a:solidFill>
                  <a:srgbClr val="38512F"/>
                </a:solidFill>
                <a:latin typeface="Times New Roman" panose="02020603050405020304" pitchFamily="18" charset="0"/>
                <a:ea typeface="Lora" pitchFamily="34" charset="-122"/>
                <a:cs typeface="Times New Roman" panose="02020603050405020304" pitchFamily="18" charset="0"/>
              </a:rPr>
              <a:t>Visualizing Grade Distribution</a:t>
            </a:r>
            <a:endParaRPr lang="en-US" sz="3950" dirty="0">
              <a:latin typeface="Times New Roman" panose="02020603050405020304" pitchFamily="18" charset="0"/>
              <a:cs typeface="Times New Roman" panose="02020603050405020304" pitchFamily="18" charset="0"/>
            </a:endParaRPr>
          </a:p>
        </p:txBody>
      </p:sp>
      <p:sp>
        <p:nvSpPr>
          <p:cNvPr id="3" name="Text 1"/>
          <p:cNvSpPr/>
          <p:nvPr/>
        </p:nvSpPr>
        <p:spPr>
          <a:xfrm>
            <a:off x="968693" y="1653064"/>
            <a:ext cx="12692896" cy="687705"/>
          </a:xfrm>
          <a:prstGeom prst="rect">
            <a:avLst/>
          </a:prstGeom>
          <a:noFill/>
          <a:ln/>
        </p:spPr>
        <p:txBody>
          <a:bodyPr wrap="squar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Visualization is key to understanding data patterns. In our CGPA Predictor, we'll create a pie chart to display the distribution of grades entered by the user. This visual representation allows students to quickly grasp their overall performance across different courses.</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968693" y="2582585"/>
            <a:ext cx="12692896" cy="687705"/>
          </a:xfrm>
          <a:prstGeom prst="rect">
            <a:avLst/>
          </a:prstGeom>
          <a:noFill/>
          <a:ln/>
        </p:spPr>
        <p:txBody>
          <a:bodyPr wrap="square" lIns="0" tIns="0" rIns="0" bIns="0" rtlCol="0" anchor="t"/>
          <a:lstStyle/>
          <a:p>
            <a:pPr marL="0" indent="0">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We'll use matplotlib, a powerful plotting library in Python, to create this chart. The plot_grade_distribution() function will take the list of grades as input and generate a colorful pie chart showing the percentage of each grade received.</a:t>
            </a:r>
            <a:endParaRPr lang="en-US"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968693" y="3512106"/>
            <a:ext cx="4015978" cy="2481977"/>
          </a:xfrm>
          <a:prstGeom prst="rect">
            <a:avLst/>
          </a:prstGeom>
        </p:spPr>
      </p:pic>
      <p:sp>
        <p:nvSpPr>
          <p:cNvPr id="6" name="Text 3"/>
          <p:cNvSpPr/>
          <p:nvPr/>
        </p:nvSpPr>
        <p:spPr>
          <a:xfrm>
            <a:off x="968693" y="6262688"/>
            <a:ext cx="2528768" cy="316111"/>
          </a:xfrm>
          <a:prstGeom prst="rect">
            <a:avLst/>
          </a:prstGeom>
          <a:noFill/>
          <a:ln/>
        </p:spPr>
        <p:txBody>
          <a:bodyPr wrap="none" lIns="0" tIns="0" rIns="0" bIns="0" rtlCol="0" anchor="t"/>
          <a:lstStyle/>
          <a:p>
            <a:pPr marL="0" indent="0" algn="l">
              <a:lnSpc>
                <a:spcPts val="24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Matplotlib Code</a:t>
            </a:r>
            <a:endParaRPr lang="en-US" dirty="0">
              <a:latin typeface="Times New Roman" panose="02020603050405020304" pitchFamily="18" charset="0"/>
              <a:cs typeface="Times New Roman" panose="02020603050405020304" pitchFamily="18" charset="0"/>
            </a:endParaRPr>
          </a:p>
        </p:txBody>
      </p:sp>
      <p:sp>
        <p:nvSpPr>
          <p:cNvPr id="7" name="Text 4"/>
          <p:cNvSpPr/>
          <p:nvPr/>
        </p:nvSpPr>
        <p:spPr>
          <a:xfrm>
            <a:off x="968693" y="6707743"/>
            <a:ext cx="4015978" cy="687705"/>
          </a:xfrm>
          <a:prstGeom prst="rect">
            <a:avLst/>
          </a:prstGeom>
          <a:noFill/>
          <a:ln/>
        </p:spPr>
        <p:txBody>
          <a:bodyPr wrap="square" lIns="0" tIns="0" rIns="0" bIns="0" rtlCol="0" anchor="t"/>
          <a:lstStyle/>
          <a:p>
            <a:pPr marL="0" indent="0" algn="l">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The Python code snippet using matplotlib to create a pie chart of grade distribution</a:t>
            </a:r>
            <a:endParaRPr lang="en-US"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5307092" y="3512106"/>
            <a:ext cx="4015978" cy="2481977"/>
          </a:xfrm>
          <a:prstGeom prst="rect">
            <a:avLst/>
          </a:prstGeom>
        </p:spPr>
      </p:pic>
      <p:sp>
        <p:nvSpPr>
          <p:cNvPr id="9" name="Text 5"/>
          <p:cNvSpPr/>
          <p:nvPr/>
        </p:nvSpPr>
        <p:spPr>
          <a:xfrm>
            <a:off x="5307092" y="6262688"/>
            <a:ext cx="2528768" cy="316111"/>
          </a:xfrm>
          <a:prstGeom prst="rect">
            <a:avLst/>
          </a:prstGeom>
          <a:noFill/>
          <a:ln/>
        </p:spPr>
        <p:txBody>
          <a:bodyPr wrap="none" lIns="0" tIns="0" rIns="0" bIns="0" rtlCol="0" anchor="t"/>
          <a:lstStyle/>
          <a:p>
            <a:pPr marL="0" indent="0" algn="l">
              <a:lnSpc>
                <a:spcPts val="24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Resulting Pie Chart</a:t>
            </a:r>
            <a:endParaRPr lang="en-US" dirty="0">
              <a:latin typeface="Times New Roman" panose="02020603050405020304" pitchFamily="18" charset="0"/>
              <a:cs typeface="Times New Roman" panose="02020603050405020304" pitchFamily="18" charset="0"/>
            </a:endParaRPr>
          </a:p>
        </p:txBody>
      </p:sp>
      <p:sp>
        <p:nvSpPr>
          <p:cNvPr id="10" name="Text 6"/>
          <p:cNvSpPr/>
          <p:nvPr/>
        </p:nvSpPr>
        <p:spPr>
          <a:xfrm>
            <a:off x="5307092" y="6707743"/>
            <a:ext cx="4015978" cy="687705"/>
          </a:xfrm>
          <a:prstGeom prst="rect">
            <a:avLst/>
          </a:prstGeom>
          <a:noFill/>
          <a:ln/>
        </p:spPr>
        <p:txBody>
          <a:bodyPr wrap="square" lIns="0" tIns="0" rIns="0" bIns="0" rtlCol="0" anchor="t"/>
          <a:lstStyle/>
          <a:p>
            <a:pPr marL="0" indent="0" algn="l">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The colorful pie chart showing the percentage breakdown of different grades</a:t>
            </a:r>
            <a:endParaRPr lang="en-US"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9645491" y="3512106"/>
            <a:ext cx="4016097" cy="2482096"/>
          </a:xfrm>
          <a:prstGeom prst="rect">
            <a:avLst/>
          </a:prstGeom>
        </p:spPr>
      </p:pic>
      <p:sp>
        <p:nvSpPr>
          <p:cNvPr id="12" name="Text 7"/>
          <p:cNvSpPr/>
          <p:nvPr/>
        </p:nvSpPr>
        <p:spPr>
          <a:xfrm>
            <a:off x="9645491" y="6262807"/>
            <a:ext cx="2528768" cy="316111"/>
          </a:xfrm>
          <a:prstGeom prst="rect">
            <a:avLst/>
          </a:prstGeom>
          <a:noFill/>
          <a:ln/>
        </p:spPr>
        <p:txBody>
          <a:bodyPr wrap="none" lIns="0" tIns="0" rIns="0" bIns="0" rtlCol="0" anchor="t"/>
          <a:lstStyle/>
          <a:p>
            <a:pPr marL="0" indent="0" algn="l">
              <a:lnSpc>
                <a:spcPts val="24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13" name="Text 8"/>
          <p:cNvSpPr/>
          <p:nvPr/>
        </p:nvSpPr>
        <p:spPr>
          <a:xfrm>
            <a:off x="9645491" y="6707862"/>
            <a:ext cx="4016097" cy="1031558"/>
          </a:xfrm>
          <a:prstGeom prst="rect">
            <a:avLst/>
          </a:prstGeom>
          <a:noFill/>
          <a:ln/>
        </p:spPr>
        <p:txBody>
          <a:bodyPr wrap="square" lIns="0" tIns="0" rIns="0" bIns="0" rtlCol="0" anchor="t"/>
          <a:lstStyle/>
          <a:p>
            <a:pPr marL="0" indent="0" algn="l">
              <a:lnSpc>
                <a:spcPts val="27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A student examining their grade distribution to identify strengths and areas for improvement</a:t>
            </a:r>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17419FD-7FC2-50EB-ED02-3CD4F3D9EE54}"/>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968693" y="739616"/>
            <a:ext cx="10255925" cy="614124"/>
          </a:xfrm>
          <a:prstGeom prst="rect">
            <a:avLst/>
          </a:prstGeom>
          <a:noFill/>
          <a:ln/>
        </p:spPr>
        <p:txBody>
          <a:bodyPr wrap="none" lIns="0" tIns="0" rIns="0" bIns="0" rtlCol="0" anchor="t"/>
          <a:lstStyle/>
          <a:p>
            <a:pPr marL="0" indent="0">
              <a:lnSpc>
                <a:spcPts val="4800"/>
              </a:lnSpc>
              <a:buNone/>
            </a:pPr>
            <a:r>
              <a:rPr lang="en-US" sz="3850" dirty="0">
                <a:solidFill>
                  <a:srgbClr val="38512F"/>
                </a:solidFill>
                <a:latin typeface="Times New Roman" panose="02020603050405020304" pitchFamily="18" charset="0"/>
                <a:ea typeface="Lora" pitchFamily="34" charset="-122"/>
                <a:cs typeface="Times New Roman" panose="02020603050405020304" pitchFamily="18" charset="0"/>
              </a:rPr>
              <a:t>Extending the Project: Future Enhancements</a:t>
            </a:r>
            <a:endParaRPr lang="en-US" sz="3850" dirty="0">
              <a:latin typeface="Times New Roman" panose="02020603050405020304" pitchFamily="18" charset="0"/>
              <a:cs typeface="Times New Roman" panose="02020603050405020304" pitchFamily="18" charset="0"/>
            </a:endParaRPr>
          </a:p>
        </p:txBody>
      </p:sp>
      <p:sp>
        <p:nvSpPr>
          <p:cNvPr id="3" name="Text 1"/>
          <p:cNvSpPr/>
          <p:nvPr/>
        </p:nvSpPr>
        <p:spPr>
          <a:xfrm>
            <a:off x="968693" y="1771293"/>
            <a:ext cx="12692896" cy="668179"/>
          </a:xfrm>
          <a:prstGeom prst="rect">
            <a:avLst/>
          </a:prstGeom>
          <a:noFill/>
          <a:ln/>
        </p:spPr>
        <p:txBody>
          <a:bodyPr wrap="square" lIns="0" tIns="0" rIns="0" bIns="0" rtlCol="0" anchor="t"/>
          <a:lstStyle/>
          <a:p>
            <a:pPr marL="0" indent="0">
              <a:lnSpc>
                <a:spcPts val="26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While our CGPA Predictor is already a powerful tool, there's always room for improvement and expansion. As you become more comfortable with the concepts and code, consider these potential enhancements to take your project to the next level:</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968693" y="2674382"/>
            <a:ext cx="12692896" cy="1002268"/>
          </a:xfrm>
          <a:prstGeom prst="rect">
            <a:avLst/>
          </a:prstGeom>
          <a:noFill/>
          <a:ln/>
        </p:spPr>
        <p:txBody>
          <a:bodyPr wrap="square" lIns="0" tIns="0" rIns="0" bIns="0" rtlCol="0" anchor="t"/>
          <a:lstStyle/>
          <a:p>
            <a:pPr marL="0" indent="0">
              <a:lnSpc>
                <a:spcPts val="26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You could implement a more sophisticated probability model that takes into account factors like course difficulty or historical grade trends. Another exciting addition would be a graphical user interface (GUI) using a library like Tkinter, making the application more user-friendly and visually appealing.</a:t>
            </a:r>
            <a:endParaRPr lang="en-US" dirty="0">
              <a:latin typeface="Times New Roman" panose="02020603050405020304" pitchFamily="18" charset="0"/>
              <a:cs typeface="Times New Roman" panose="02020603050405020304" pitchFamily="18" charset="0"/>
            </a:endParaRPr>
          </a:p>
        </p:txBody>
      </p:sp>
      <p:sp>
        <p:nvSpPr>
          <p:cNvPr id="5" name="Shape 3"/>
          <p:cNvSpPr/>
          <p:nvPr/>
        </p:nvSpPr>
        <p:spPr>
          <a:xfrm>
            <a:off x="968693" y="3911560"/>
            <a:ext cx="6242090" cy="1517809"/>
          </a:xfrm>
          <a:prstGeom prst="roundRect">
            <a:avLst>
              <a:gd name="adj" fmla="val 2064"/>
            </a:avLst>
          </a:prstGeom>
          <a:solidFill>
            <a:srgbClr val="F3E7D4"/>
          </a:solidFill>
          <a:ln/>
        </p:spPr>
      </p:sp>
      <p:sp>
        <p:nvSpPr>
          <p:cNvPr id="6" name="Text 4"/>
          <p:cNvSpPr/>
          <p:nvPr/>
        </p:nvSpPr>
        <p:spPr>
          <a:xfrm>
            <a:off x="1177409" y="4120277"/>
            <a:ext cx="3192423" cy="306943"/>
          </a:xfrm>
          <a:prstGeom prst="rect">
            <a:avLst/>
          </a:prstGeom>
          <a:noFill/>
          <a:ln/>
        </p:spPr>
        <p:txBody>
          <a:bodyPr wrap="none" lIns="0" tIns="0" rIns="0" bIns="0" rtlCol="0" anchor="t"/>
          <a:lstStyle/>
          <a:p>
            <a:pPr marL="0" indent="0">
              <a:lnSpc>
                <a:spcPts val="2400"/>
              </a:lnSpc>
              <a:buNone/>
            </a:pPr>
            <a:r>
              <a:rPr lang="en-US" sz="2200" dirty="0">
                <a:solidFill>
                  <a:srgbClr val="38512F"/>
                </a:solidFill>
                <a:latin typeface="Times New Roman" panose="02020603050405020304" pitchFamily="18" charset="0"/>
                <a:ea typeface="Lora" pitchFamily="34" charset="-122"/>
                <a:cs typeface="Times New Roman" panose="02020603050405020304" pitchFamily="18" charset="0"/>
              </a:rPr>
              <a:t>Advanced Probability Model</a:t>
            </a:r>
            <a:endParaRPr lang="en-US" sz="2200" dirty="0">
              <a:solidFill>
                <a:srgbClr val="38512F"/>
              </a:solidFill>
              <a:latin typeface="Times New Roman" panose="02020603050405020304" pitchFamily="18" charset="0"/>
              <a:cs typeface="Times New Roman" panose="02020603050405020304" pitchFamily="18" charset="0"/>
            </a:endParaRPr>
          </a:p>
        </p:txBody>
      </p:sp>
      <p:sp>
        <p:nvSpPr>
          <p:cNvPr id="7" name="Text 5"/>
          <p:cNvSpPr/>
          <p:nvPr/>
        </p:nvSpPr>
        <p:spPr>
          <a:xfrm>
            <a:off x="1177409" y="4552474"/>
            <a:ext cx="5824657" cy="668179"/>
          </a:xfrm>
          <a:prstGeom prst="rect">
            <a:avLst/>
          </a:prstGeom>
          <a:noFill/>
          <a:ln/>
        </p:spPr>
        <p:txBody>
          <a:bodyPr wrap="square" lIns="0" tIns="0" rIns="0" bIns="0" rtlCol="0" anchor="t"/>
          <a:lstStyle/>
          <a:p>
            <a:pPr marL="0" indent="0">
              <a:lnSpc>
                <a:spcPts val="26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Incorporate machine learning algorithms to improve prediction accuracy based on larger datasets and more variables</a:t>
            </a:r>
            <a:endParaRPr lang="en-US" dirty="0">
              <a:latin typeface="Times New Roman" panose="02020603050405020304" pitchFamily="18" charset="0"/>
              <a:cs typeface="Times New Roman" panose="02020603050405020304" pitchFamily="18" charset="0"/>
            </a:endParaRPr>
          </a:p>
        </p:txBody>
      </p:sp>
      <p:sp>
        <p:nvSpPr>
          <p:cNvPr id="8" name="Shape 6"/>
          <p:cNvSpPr/>
          <p:nvPr/>
        </p:nvSpPr>
        <p:spPr>
          <a:xfrm>
            <a:off x="7419499" y="3911560"/>
            <a:ext cx="6242090" cy="1517809"/>
          </a:xfrm>
          <a:prstGeom prst="roundRect">
            <a:avLst>
              <a:gd name="adj" fmla="val 2064"/>
            </a:avLst>
          </a:prstGeom>
          <a:solidFill>
            <a:srgbClr val="F3E7D4"/>
          </a:solidFill>
          <a:ln/>
        </p:spPr>
      </p:sp>
      <p:sp>
        <p:nvSpPr>
          <p:cNvPr id="9" name="Text 7"/>
          <p:cNvSpPr/>
          <p:nvPr/>
        </p:nvSpPr>
        <p:spPr>
          <a:xfrm>
            <a:off x="7628215" y="4120277"/>
            <a:ext cx="2804398" cy="306943"/>
          </a:xfrm>
          <a:prstGeom prst="rect">
            <a:avLst/>
          </a:prstGeom>
          <a:noFill/>
          <a:ln/>
        </p:spPr>
        <p:txBody>
          <a:bodyPr wrap="none" lIns="0" tIns="0" rIns="0" bIns="0" rtlCol="0" anchor="t"/>
          <a:lstStyle/>
          <a:p>
            <a:pPr marL="0" indent="0">
              <a:lnSpc>
                <a:spcPts val="2400"/>
              </a:lnSpc>
              <a:buNone/>
            </a:pPr>
            <a:r>
              <a:rPr lang="en-US" sz="2200" dirty="0">
                <a:solidFill>
                  <a:srgbClr val="38512F"/>
                </a:solidFill>
                <a:latin typeface="Times New Roman" panose="02020603050405020304" pitchFamily="18" charset="0"/>
                <a:ea typeface="Lora" pitchFamily="34" charset="-122"/>
                <a:cs typeface="Times New Roman" panose="02020603050405020304" pitchFamily="18" charset="0"/>
              </a:rPr>
              <a:t>Graphical User Interface</a:t>
            </a:r>
            <a:endParaRPr lang="en-US" sz="2200" dirty="0">
              <a:solidFill>
                <a:srgbClr val="38512F"/>
              </a:solidFill>
              <a:latin typeface="Times New Roman" panose="02020603050405020304" pitchFamily="18" charset="0"/>
              <a:cs typeface="Times New Roman" panose="02020603050405020304" pitchFamily="18" charset="0"/>
            </a:endParaRPr>
          </a:p>
        </p:txBody>
      </p:sp>
      <p:sp>
        <p:nvSpPr>
          <p:cNvPr id="10" name="Text 8"/>
          <p:cNvSpPr/>
          <p:nvPr/>
        </p:nvSpPr>
        <p:spPr>
          <a:xfrm>
            <a:off x="7628215" y="4552474"/>
            <a:ext cx="5824657" cy="668179"/>
          </a:xfrm>
          <a:prstGeom prst="rect">
            <a:avLst/>
          </a:prstGeom>
          <a:noFill/>
          <a:ln/>
        </p:spPr>
        <p:txBody>
          <a:bodyPr wrap="square" lIns="0" tIns="0" rIns="0" bIns="0" rtlCol="0" anchor="t"/>
          <a:lstStyle/>
          <a:p>
            <a:pPr marL="0" indent="0">
              <a:lnSpc>
                <a:spcPts val="26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Develop a user-friendly GUI using Tkinter or PyQt to make the application more accessible to non-technical users</a:t>
            </a:r>
            <a:endParaRPr lang="en-US" dirty="0">
              <a:latin typeface="Times New Roman" panose="02020603050405020304" pitchFamily="18" charset="0"/>
              <a:cs typeface="Times New Roman" panose="02020603050405020304" pitchFamily="18" charset="0"/>
            </a:endParaRPr>
          </a:p>
        </p:txBody>
      </p:sp>
      <p:sp>
        <p:nvSpPr>
          <p:cNvPr id="11" name="Shape 9"/>
          <p:cNvSpPr/>
          <p:nvPr/>
        </p:nvSpPr>
        <p:spPr>
          <a:xfrm>
            <a:off x="968693" y="5638086"/>
            <a:ext cx="6242090" cy="1851898"/>
          </a:xfrm>
          <a:prstGeom prst="roundRect">
            <a:avLst>
              <a:gd name="adj" fmla="val 1691"/>
            </a:avLst>
          </a:prstGeom>
          <a:solidFill>
            <a:srgbClr val="F3E7D4"/>
          </a:solidFill>
          <a:ln/>
        </p:spPr>
      </p:sp>
      <p:sp>
        <p:nvSpPr>
          <p:cNvPr id="12" name="Text 10"/>
          <p:cNvSpPr/>
          <p:nvPr/>
        </p:nvSpPr>
        <p:spPr>
          <a:xfrm>
            <a:off x="1177409" y="5846802"/>
            <a:ext cx="2456617" cy="306943"/>
          </a:xfrm>
          <a:prstGeom prst="rect">
            <a:avLst/>
          </a:prstGeom>
          <a:noFill/>
          <a:ln/>
        </p:spPr>
        <p:txBody>
          <a:bodyPr wrap="none" lIns="0" tIns="0" rIns="0" bIns="0" rtlCol="0" anchor="t"/>
          <a:lstStyle/>
          <a:p>
            <a:pPr marL="0" indent="0">
              <a:lnSpc>
                <a:spcPts val="2400"/>
              </a:lnSpc>
              <a:buNone/>
            </a:pPr>
            <a:r>
              <a:rPr lang="en-US" sz="2200" dirty="0">
                <a:solidFill>
                  <a:srgbClr val="38512F"/>
                </a:solidFill>
                <a:latin typeface="Times New Roman" panose="02020603050405020304" pitchFamily="18" charset="0"/>
                <a:cs typeface="Times New Roman" panose="02020603050405020304" pitchFamily="18" charset="0"/>
              </a:rPr>
              <a:t>Broaden Subject and Course Offerings</a:t>
            </a:r>
          </a:p>
        </p:txBody>
      </p:sp>
      <p:sp>
        <p:nvSpPr>
          <p:cNvPr id="13" name="Text 11"/>
          <p:cNvSpPr/>
          <p:nvPr/>
        </p:nvSpPr>
        <p:spPr>
          <a:xfrm>
            <a:off x="1177409" y="6278999"/>
            <a:ext cx="5824657" cy="668179"/>
          </a:xfrm>
          <a:prstGeom prst="rect">
            <a:avLst/>
          </a:prstGeom>
          <a:noFill/>
          <a:ln/>
        </p:spPr>
        <p:txBody>
          <a:bodyPr wrap="square" lIns="0" tIns="0" rIns="0" bIns="0" rtlCol="0" anchor="t"/>
          <a:lstStyle/>
          <a:p>
            <a:pPr marL="0" indent="0">
              <a:lnSpc>
                <a:spcPts val="26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Expand the platform’s library to cover a wider variety of subjects and courses, catering to different fields of study and professional interests</a:t>
            </a:r>
          </a:p>
        </p:txBody>
      </p:sp>
      <p:sp>
        <p:nvSpPr>
          <p:cNvPr id="14" name="Shape 12"/>
          <p:cNvSpPr/>
          <p:nvPr/>
        </p:nvSpPr>
        <p:spPr>
          <a:xfrm>
            <a:off x="7419499" y="5638086"/>
            <a:ext cx="6242090" cy="1851898"/>
          </a:xfrm>
          <a:prstGeom prst="roundRect">
            <a:avLst>
              <a:gd name="adj" fmla="val 1691"/>
            </a:avLst>
          </a:prstGeom>
          <a:solidFill>
            <a:srgbClr val="F3E7D4"/>
          </a:solidFill>
          <a:ln/>
        </p:spPr>
      </p:sp>
      <p:sp>
        <p:nvSpPr>
          <p:cNvPr id="15" name="Text 13"/>
          <p:cNvSpPr/>
          <p:nvPr/>
        </p:nvSpPr>
        <p:spPr>
          <a:xfrm>
            <a:off x="7628215" y="5846802"/>
            <a:ext cx="2805351" cy="306943"/>
          </a:xfrm>
          <a:prstGeom prst="rect">
            <a:avLst/>
          </a:prstGeom>
          <a:noFill/>
          <a:ln/>
        </p:spPr>
        <p:txBody>
          <a:bodyPr wrap="none" lIns="0" tIns="0" rIns="0" bIns="0" rtlCol="0" anchor="t"/>
          <a:lstStyle/>
          <a:p>
            <a:pPr marL="0" indent="0">
              <a:lnSpc>
                <a:spcPts val="2400"/>
              </a:lnSpc>
              <a:buNone/>
            </a:pPr>
            <a:r>
              <a:rPr lang="en-US" sz="2200" dirty="0">
                <a:solidFill>
                  <a:srgbClr val="38512F"/>
                </a:solidFill>
                <a:latin typeface="Times New Roman" panose="02020603050405020304" pitchFamily="18" charset="0"/>
                <a:ea typeface="Lora" pitchFamily="34" charset="-122"/>
                <a:cs typeface="Times New Roman" panose="02020603050405020304" pitchFamily="18" charset="0"/>
              </a:rPr>
              <a:t>Additional Visualizations</a:t>
            </a:r>
            <a:endParaRPr lang="en-US" sz="2200" dirty="0">
              <a:solidFill>
                <a:srgbClr val="38512F"/>
              </a:solidFill>
              <a:latin typeface="Times New Roman" panose="02020603050405020304" pitchFamily="18" charset="0"/>
              <a:cs typeface="Times New Roman" panose="02020603050405020304" pitchFamily="18" charset="0"/>
            </a:endParaRPr>
          </a:p>
        </p:txBody>
      </p:sp>
      <p:sp>
        <p:nvSpPr>
          <p:cNvPr id="16" name="Text 14"/>
          <p:cNvSpPr/>
          <p:nvPr/>
        </p:nvSpPr>
        <p:spPr>
          <a:xfrm>
            <a:off x="7628215" y="6278999"/>
            <a:ext cx="5824657" cy="1002268"/>
          </a:xfrm>
          <a:prstGeom prst="rect">
            <a:avLst/>
          </a:prstGeom>
          <a:noFill/>
          <a:ln/>
        </p:spPr>
        <p:txBody>
          <a:bodyPr wrap="square" lIns="0" tIns="0" rIns="0" bIns="0" rtlCol="0" anchor="t"/>
          <a:lstStyle/>
          <a:p>
            <a:pPr marL="0" indent="0">
              <a:lnSpc>
                <a:spcPts val="26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Create more advanced charts and graphs, such as line plots showing grade trends or heatmaps of performance across different subjects</a:t>
            </a:r>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7CA9C3FA-F604-5DE6-255D-81E19A1013AB}"/>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5B2EB-C80E-204A-835D-163517F821B8}"/>
              </a:ext>
            </a:extLst>
          </p:cNvPr>
          <p:cNvSpPr txBox="1"/>
          <p:nvPr/>
        </p:nvSpPr>
        <p:spPr>
          <a:xfrm>
            <a:off x="968188" y="373908"/>
            <a:ext cx="6024282" cy="738664"/>
          </a:xfrm>
          <a:prstGeom prst="rect">
            <a:avLst/>
          </a:prstGeom>
          <a:noFill/>
        </p:spPr>
        <p:txBody>
          <a:bodyPr wrap="square" rtlCol="0">
            <a:spAutoFit/>
          </a:bodyPr>
          <a:lstStyle/>
          <a:p>
            <a:r>
              <a:rPr lang="en-IN" sz="4200" dirty="0">
                <a:solidFill>
                  <a:srgbClr val="38512F"/>
                </a:solidFill>
                <a:latin typeface="Times New Roman" panose="02020603050405020304" pitchFamily="18" charset="0"/>
                <a:cs typeface="Times New Roman" panose="02020603050405020304" pitchFamily="18" charset="0"/>
              </a:rPr>
              <a:t>Future Uses of This Model</a:t>
            </a:r>
          </a:p>
        </p:txBody>
      </p:sp>
      <p:sp>
        <p:nvSpPr>
          <p:cNvPr id="3" name="Rectangle 2">
            <a:extLst>
              <a:ext uri="{FF2B5EF4-FFF2-40B4-BE49-F238E27FC236}">
                <a16:creationId xmlns:a16="http://schemas.microsoft.com/office/drawing/2014/main" id="{17512E84-F48A-485A-697D-E3B5512C7CC5}"/>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Shape 3">
            <a:extLst>
              <a:ext uri="{FF2B5EF4-FFF2-40B4-BE49-F238E27FC236}">
                <a16:creationId xmlns:a16="http://schemas.microsoft.com/office/drawing/2014/main" id="{4B3A443E-AD51-E891-6D51-B4563E4A6BB7}"/>
              </a:ext>
            </a:extLst>
          </p:cNvPr>
          <p:cNvSpPr/>
          <p:nvPr/>
        </p:nvSpPr>
        <p:spPr>
          <a:xfrm>
            <a:off x="968693" y="1421239"/>
            <a:ext cx="6242090" cy="1517809"/>
          </a:xfrm>
          <a:prstGeom prst="roundRect">
            <a:avLst>
              <a:gd name="adj" fmla="val 2064"/>
            </a:avLst>
          </a:prstGeom>
          <a:solidFill>
            <a:srgbClr val="F3E7D4"/>
          </a:solidFill>
          <a:ln/>
        </p:spPr>
      </p:sp>
      <p:sp>
        <p:nvSpPr>
          <p:cNvPr id="11" name="Shape 3">
            <a:extLst>
              <a:ext uri="{FF2B5EF4-FFF2-40B4-BE49-F238E27FC236}">
                <a16:creationId xmlns:a16="http://schemas.microsoft.com/office/drawing/2014/main" id="{F1466130-5E01-AED3-162E-606FC7458405}"/>
              </a:ext>
            </a:extLst>
          </p:cNvPr>
          <p:cNvSpPr/>
          <p:nvPr/>
        </p:nvSpPr>
        <p:spPr>
          <a:xfrm>
            <a:off x="7419499" y="1458828"/>
            <a:ext cx="6242090" cy="1517809"/>
          </a:xfrm>
          <a:prstGeom prst="roundRect">
            <a:avLst>
              <a:gd name="adj" fmla="val 2064"/>
            </a:avLst>
          </a:prstGeom>
          <a:solidFill>
            <a:srgbClr val="F3E7D4"/>
          </a:solidFill>
          <a:ln/>
        </p:spPr>
      </p:sp>
      <p:sp>
        <p:nvSpPr>
          <p:cNvPr id="12" name="TextBox 11">
            <a:extLst>
              <a:ext uri="{FF2B5EF4-FFF2-40B4-BE49-F238E27FC236}">
                <a16:creationId xmlns:a16="http://schemas.microsoft.com/office/drawing/2014/main" id="{04911ADC-0699-32A1-FD2C-BA6FF43807AB}"/>
              </a:ext>
            </a:extLst>
          </p:cNvPr>
          <p:cNvSpPr txBox="1"/>
          <p:nvPr/>
        </p:nvSpPr>
        <p:spPr>
          <a:xfrm>
            <a:off x="1086522" y="1501859"/>
            <a:ext cx="4916244" cy="430887"/>
          </a:xfrm>
          <a:prstGeom prst="rect">
            <a:avLst/>
          </a:prstGeom>
          <a:noFill/>
        </p:spPr>
        <p:txBody>
          <a:bodyPr wrap="square" rtlCol="0">
            <a:spAutoFit/>
          </a:bodyPr>
          <a:lstStyle/>
          <a:p>
            <a:r>
              <a:rPr lang="en-IN" sz="2200" dirty="0">
                <a:solidFill>
                  <a:srgbClr val="38512F"/>
                </a:solidFill>
                <a:latin typeface="Times New Roman" panose="02020603050405020304" pitchFamily="18" charset="0"/>
                <a:cs typeface="Times New Roman" panose="02020603050405020304" pitchFamily="18" charset="0"/>
              </a:rPr>
              <a:t>Academic Planning for Students</a:t>
            </a:r>
          </a:p>
        </p:txBody>
      </p:sp>
      <p:sp>
        <p:nvSpPr>
          <p:cNvPr id="13" name="TextBox 12">
            <a:extLst>
              <a:ext uri="{FF2B5EF4-FFF2-40B4-BE49-F238E27FC236}">
                <a16:creationId xmlns:a16="http://schemas.microsoft.com/office/drawing/2014/main" id="{F3CA518D-227F-0162-6D32-621FA5F486A8}"/>
              </a:ext>
            </a:extLst>
          </p:cNvPr>
          <p:cNvSpPr txBox="1"/>
          <p:nvPr/>
        </p:nvSpPr>
        <p:spPr>
          <a:xfrm>
            <a:off x="1086522" y="2070282"/>
            <a:ext cx="3775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Course and Module Selection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Goal Setting and Progress Tracking</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11C75D2-883C-4B2C-8D70-77390A10A260}"/>
              </a:ext>
            </a:extLst>
          </p:cNvPr>
          <p:cNvSpPr txBox="1"/>
          <p:nvPr/>
        </p:nvSpPr>
        <p:spPr>
          <a:xfrm>
            <a:off x="7616414" y="1501858"/>
            <a:ext cx="5120640" cy="430887"/>
          </a:xfrm>
          <a:prstGeom prst="rect">
            <a:avLst/>
          </a:prstGeom>
          <a:noFill/>
        </p:spPr>
        <p:txBody>
          <a:bodyPr wrap="square" rtlCol="0">
            <a:spAutoFit/>
          </a:bodyPr>
          <a:lstStyle/>
          <a:p>
            <a:r>
              <a:rPr lang="en-IN" sz="2200" dirty="0">
                <a:solidFill>
                  <a:srgbClr val="38512F"/>
                </a:solidFill>
                <a:latin typeface="Times New Roman" panose="02020603050405020304" pitchFamily="18" charset="0"/>
                <a:cs typeface="Times New Roman" panose="02020603050405020304" pitchFamily="18" charset="0"/>
              </a:rPr>
              <a:t>Career Counselling and Guidance</a:t>
            </a:r>
          </a:p>
        </p:txBody>
      </p:sp>
      <p:sp>
        <p:nvSpPr>
          <p:cNvPr id="15" name="TextBox 14">
            <a:extLst>
              <a:ext uri="{FF2B5EF4-FFF2-40B4-BE49-F238E27FC236}">
                <a16:creationId xmlns:a16="http://schemas.microsoft.com/office/drawing/2014/main" id="{669EFDD8-F0B5-38C7-2958-A4631CB1AFDB}"/>
              </a:ext>
            </a:extLst>
          </p:cNvPr>
          <p:cNvSpPr txBox="1"/>
          <p:nvPr/>
        </p:nvSpPr>
        <p:spPr>
          <a:xfrm>
            <a:off x="7616414" y="2070282"/>
            <a:ext cx="4335332"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Career Path Exploration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Skills and Competency Development</a:t>
            </a:r>
          </a:p>
        </p:txBody>
      </p:sp>
      <p:sp>
        <p:nvSpPr>
          <p:cNvPr id="16" name="Shape 3">
            <a:extLst>
              <a:ext uri="{FF2B5EF4-FFF2-40B4-BE49-F238E27FC236}">
                <a16:creationId xmlns:a16="http://schemas.microsoft.com/office/drawing/2014/main" id="{037B585F-517B-4A02-EFFD-776C2C2AF0B4}"/>
              </a:ext>
            </a:extLst>
          </p:cNvPr>
          <p:cNvSpPr/>
          <p:nvPr/>
        </p:nvSpPr>
        <p:spPr>
          <a:xfrm>
            <a:off x="968693" y="3109084"/>
            <a:ext cx="6242090" cy="1517809"/>
          </a:xfrm>
          <a:prstGeom prst="roundRect">
            <a:avLst>
              <a:gd name="adj" fmla="val 2064"/>
            </a:avLst>
          </a:prstGeom>
          <a:solidFill>
            <a:srgbClr val="F3E7D4"/>
          </a:solidFill>
          <a:ln/>
        </p:spPr>
      </p:sp>
      <p:sp>
        <p:nvSpPr>
          <p:cNvPr id="17" name="TextBox 16">
            <a:extLst>
              <a:ext uri="{FF2B5EF4-FFF2-40B4-BE49-F238E27FC236}">
                <a16:creationId xmlns:a16="http://schemas.microsoft.com/office/drawing/2014/main" id="{A42C5965-E3C7-8DDA-5F22-A690E307F595}"/>
              </a:ext>
            </a:extLst>
          </p:cNvPr>
          <p:cNvSpPr txBox="1"/>
          <p:nvPr/>
        </p:nvSpPr>
        <p:spPr>
          <a:xfrm>
            <a:off x="1086522" y="3189704"/>
            <a:ext cx="4916244" cy="430887"/>
          </a:xfrm>
          <a:prstGeom prst="rect">
            <a:avLst/>
          </a:prstGeom>
          <a:noFill/>
        </p:spPr>
        <p:txBody>
          <a:bodyPr wrap="square" rtlCol="0">
            <a:spAutoFit/>
          </a:bodyPr>
          <a:lstStyle/>
          <a:p>
            <a:r>
              <a:rPr lang="en-US" sz="2200" dirty="0">
                <a:solidFill>
                  <a:srgbClr val="38512F"/>
                </a:solidFill>
                <a:latin typeface="Times New Roman" panose="02020603050405020304" pitchFamily="18" charset="0"/>
                <a:cs typeface="Times New Roman" panose="02020603050405020304" pitchFamily="18" charset="0"/>
              </a:rPr>
              <a:t>Research and Data Analysis in Education</a:t>
            </a:r>
            <a:endParaRPr lang="en-IN" sz="2200" dirty="0">
              <a:solidFill>
                <a:srgbClr val="38512F"/>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9A40B65-5CE2-DBBB-1742-4845ED2AEB9C}"/>
              </a:ext>
            </a:extLst>
          </p:cNvPr>
          <p:cNvSpPr txBox="1"/>
          <p:nvPr/>
        </p:nvSpPr>
        <p:spPr>
          <a:xfrm>
            <a:off x="1086522" y="3576885"/>
            <a:ext cx="6002767"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Understanding Performance Influencers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Educational Policy and Program Design</a:t>
            </a:r>
            <a:endParaRPr lang="en-IN" dirty="0">
              <a:latin typeface="Times New Roman" panose="02020603050405020304" pitchFamily="18" charset="0"/>
              <a:cs typeface="Times New Roman" panose="02020603050405020304" pitchFamily="18" charset="0"/>
            </a:endParaRPr>
          </a:p>
        </p:txBody>
      </p:sp>
      <p:sp>
        <p:nvSpPr>
          <p:cNvPr id="19" name="Shape 3">
            <a:extLst>
              <a:ext uri="{FF2B5EF4-FFF2-40B4-BE49-F238E27FC236}">
                <a16:creationId xmlns:a16="http://schemas.microsoft.com/office/drawing/2014/main" id="{F3262D30-BF59-B8FF-775D-D24A96BFC946}"/>
              </a:ext>
            </a:extLst>
          </p:cNvPr>
          <p:cNvSpPr/>
          <p:nvPr/>
        </p:nvSpPr>
        <p:spPr>
          <a:xfrm>
            <a:off x="968693" y="4935560"/>
            <a:ext cx="6242090" cy="1517809"/>
          </a:xfrm>
          <a:prstGeom prst="roundRect">
            <a:avLst>
              <a:gd name="adj" fmla="val 2064"/>
            </a:avLst>
          </a:prstGeom>
          <a:solidFill>
            <a:srgbClr val="F3E7D4"/>
          </a:solidFill>
          <a:ln/>
        </p:spPr>
      </p:sp>
      <p:sp>
        <p:nvSpPr>
          <p:cNvPr id="20" name="TextBox 19">
            <a:extLst>
              <a:ext uri="{FF2B5EF4-FFF2-40B4-BE49-F238E27FC236}">
                <a16:creationId xmlns:a16="http://schemas.microsoft.com/office/drawing/2014/main" id="{244099C6-DFFC-A7F1-1415-818AB451F9AD}"/>
              </a:ext>
            </a:extLst>
          </p:cNvPr>
          <p:cNvSpPr txBox="1"/>
          <p:nvPr/>
        </p:nvSpPr>
        <p:spPr>
          <a:xfrm>
            <a:off x="1086521" y="5016180"/>
            <a:ext cx="5905949" cy="430887"/>
          </a:xfrm>
          <a:prstGeom prst="rect">
            <a:avLst/>
          </a:prstGeom>
          <a:noFill/>
        </p:spPr>
        <p:txBody>
          <a:bodyPr wrap="square" rtlCol="0">
            <a:spAutoFit/>
          </a:bodyPr>
          <a:lstStyle/>
          <a:p>
            <a:r>
              <a:rPr lang="en-US" sz="2200" dirty="0">
                <a:solidFill>
                  <a:srgbClr val="38512F"/>
                </a:solidFill>
                <a:latin typeface="Times New Roman" panose="02020603050405020304" pitchFamily="18" charset="0"/>
                <a:cs typeface="Times New Roman" panose="02020603050405020304" pitchFamily="18" charset="0"/>
              </a:rPr>
              <a:t>Long-term Academic and Career Planning Tools</a:t>
            </a:r>
            <a:endParaRPr lang="en-IN" sz="2200" dirty="0">
              <a:solidFill>
                <a:srgbClr val="38512F"/>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F5955F63-F428-C707-064B-446DD4A89D7C}"/>
              </a:ext>
            </a:extLst>
          </p:cNvPr>
          <p:cNvSpPr txBox="1"/>
          <p:nvPr/>
        </p:nvSpPr>
        <p:spPr>
          <a:xfrm>
            <a:off x="1086521" y="5584603"/>
            <a:ext cx="5174429"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Data for Academic </a:t>
            </a:r>
            <a:r>
              <a:rPr lang="en-IN" dirty="0">
                <a:latin typeface="Times New Roman" panose="02020603050405020304" pitchFamily="18" charset="0"/>
                <a:cs typeface="Times New Roman" panose="02020603050405020304" pitchFamily="18" charset="0"/>
              </a:rPr>
              <a:t>Advisors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Predictive Analytics for Lifelong Learning</a:t>
            </a:r>
            <a:endParaRPr lang="en-IN" dirty="0">
              <a:latin typeface="Times New Roman" panose="02020603050405020304" pitchFamily="18" charset="0"/>
              <a:cs typeface="Times New Roman" panose="02020603050405020304" pitchFamily="18" charset="0"/>
            </a:endParaRPr>
          </a:p>
        </p:txBody>
      </p:sp>
      <p:sp>
        <p:nvSpPr>
          <p:cNvPr id="22" name="Shape 3">
            <a:extLst>
              <a:ext uri="{FF2B5EF4-FFF2-40B4-BE49-F238E27FC236}">
                <a16:creationId xmlns:a16="http://schemas.microsoft.com/office/drawing/2014/main" id="{662A52CB-2110-74AD-A5ED-BBDDF1B95117}"/>
              </a:ext>
            </a:extLst>
          </p:cNvPr>
          <p:cNvSpPr/>
          <p:nvPr/>
        </p:nvSpPr>
        <p:spPr>
          <a:xfrm>
            <a:off x="7419499" y="4935560"/>
            <a:ext cx="6242090" cy="1517809"/>
          </a:xfrm>
          <a:prstGeom prst="roundRect">
            <a:avLst>
              <a:gd name="adj" fmla="val 2064"/>
            </a:avLst>
          </a:prstGeom>
          <a:solidFill>
            <a:srgbClr val="F3E7D4"/>
          </a:solidFill>
          <a:ln/>
        </p:spPr>
      </p:sp>
      <p:sp>
        <p:nvSpPr>
          <p:cNvPr id="23" name="TextBox 22">
            <a:extLst>
              <a:ext uri="{FF2B5EF4-FFF2-40B4-BE49-F238E27FC236}">
                <a16:creationId xmlns:a16="http://schemas.microsoft.com/office/drawing/2014/main" id="{D643675F-DFE7-9ABF-3E97-A1B7A1A6ECD7}"/>
              </a:ext>
            </a:extLst>
          </p:cNvPr>
          <p:cNvSpPr txBox="1"/>
          <p:nvPr/>
        </p:nvSpPr>
        <p:spPr>
          <a:xfrm>
            <a:off x="7537327" y="4898678"/>
            <a:ext cx="6124261" cy="769441"/>
          </a:xfrm>
          <a:prstGeom prst="rect">
            <a:avLst/>
          </a:prstGeom>
          <a:noFill/>
        </p:spPr>
        <p:txBody>
          <a:bodyPr wrap="square" rtlCol="0">
            <a:spAutoFit/>
          </a:bodyPr>
          <a:lstStyle/>
          <a:p>
            <a:r>
              <a:rPr lang="en-IN" sz="2200" dirty="0">
                <a:solidFill>
                  <a:srgbClr val="38512F"/>
                </a:solidFill>
                <a:latin typeface="Times New Roman" panose="02020603050405020304" pitchFamily="18" charset="0"/>
                <a:cs typeface="Times New Roman" panose="02020603050405020304" pitchFamily="18" charset="0"/>
              </a:rPr>
              <a:t>Institutional Performance and Curriculum Enhancement</a:t>
            </a:r>
          </a:p>
        </p:txBody>
      </p:sp>
      <p:sp>
        <p:nvSpPr>
          <p:cNvPr id="24" name="TextBox 23">
            <a:extLst>
              <a:ext uri="{FF2B5EF4-FFF2-40B4-BE49-F238E27FC236}">
                <a16:creationId xmlns:a16="http://schemas.microsoft.com/office/drawing/2014/main" id="{D2CAFD93-7775-7B05-AC30-3825E473B101}"/>
              </a:ext>
            </a:extLst>
          </p:cNvPr>
          <p:cNvSpPr txBox="1"/>
          <p:nvPr/>
        </p:nvSpPr>
        <p:spPr>
          <a:xfrm>
            <a:off x="7537326" y="5668119"/>
            <a:ext cx="4898512"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Faculty Development and Training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Curriculum Design and Improvement</a:t>
            </a:r>
          </a:p>
        </p:txBody>
      </p:sp>
      <p:sp>
        <p:nvSpPr>
          <p:cNvPr id="25" name="Shape 3">
            <a:extLst>
              <a:ext uri="{FF2B5EF4-FFF2-40B4-BE49-F238E27FC236}">
                <a16:creationId xmlns:a16="http://schemas.microsoft.com/office/drawing/2014/main" id="{042ADB8F-4C56-0B77-148F-214AF2CE0FF8}"/>
              </a:ext>
            </a:extLst>
          </p:cNvPr>
          <p:cNvSpPr/>
          <p:nvPr/>
        </p:nvSpPr>
        <p:spPr>
          <a:xfrm>
            <a:off x="7420122" y="3170353"/>
            <a:ext cx="6242090" cy="1517809"/>
          </a:xfrm>
          <a:prstGeom prst="roundRect">
            <a:avLst>
              <a:gd name="adj" fmla="val 2064"/>
            </a:avLst>
          </a:prstGeom>
          <a:solidFill>
            <a:srgbClr val="F3E7D4"/>
          </a:solidFill>
          <a:ln/>
        </p:spPr>
      </p:sp>
      <p:sp>
        <p:nvSpPr>
          <p:cNvPr id="26" name="TextBox 25">
            <a:extLst>
              <a:ext uri="{FF2B5EF4-FFF2-40B4-BE49-F238E27FC236}">
                <a16:creationId xmlns:a16="http://schemas.microsoft.com/office/drawing/2014/main" id="{D255CF5D-2637-1491-D8A2-8651AE25359D}"/>
              </a:ext>
            </a:extLst>
          </p:cNvPr>
          <p:cNvSpPr txBox="1"/>
          <p:nvPr/>
        </p:nvSpPr>
        <p:spPr>
          <a:xfrm>
            <a:off x="7537950" y="3250973"/>
            <a:ext cx="6005927" cy="430887"/>
          </a:xfrm>
          <a:prstGeom prst="rect">
            <a:avLst/>
          </a:prstGeom>
          <a:noFill/>
        </p:spPr>
        <p:txBody>
          <a:bodyPr wrap="square" rtlCol="0">
            <a:spAutoFit/>
          </a:bodyPr>
          <a:lstStyle/>
          <a:p>
            <a:r>
              <a:rPr lang="en-US" sz="2200" dirty="0">
                <a:solidFill>
                  <a:srgbClr val="38512F"/>
                </a:solidFill>
                <a:latin typeface="Times New Roman" panose="02020603050405020304" pitchFamily="18" charset="0"/>
                <a:cs typeface="Times New Roman" panose="02020603050405020304" pitchFamily="18" charset="0"/>
              </a:rPr>
              <a:t>Personalized Learning and Academic Support</a:t>
            </a:r>
            <a:endParaRPr lang="en-IN" sz="2200" dirty="0">
              <a:solidFill>
                <a:srgbClr val="38512F"/>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B834E250-6E53-0481-BCED-1716085FA0C7}"/>
              </a:ext>
            </a:extLst>
          </p:cNvPr>
          <p:cNvSpPr txBox="1"/>
          <p:nvPr/>
        </p:nvSpPr>
        <p:spPr>
          <a:xfrm>
            <a:off x="7537951" y="3688614"/>
            <a:ext cx="6005926"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Customized Study Recommendations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Resource Allocation and Tutoring</a:t>
            </a:r>
          </a:p>
        </p:txBody>
      </p:sp>
      <p:sp>
        <p:nvSpPr>
          <p:cNvPr id="28" name="TextBox 27">
            <a:extLst>
              <a:ext uri="{FF2B5EF4-FFF2-40B4-BE49-F238E27FC236}">
                <a16:creationId xmlns:a16="http://schemas.microsoft.com/office/drawing/2014/main" id="{D69505EB-1846-3A8A-B256-CED557CE55A2}"/>
              </a:ext>
            </a:extLst>
          </p:cNvPr>
          <p:cNvSpPr txBox="1"/>
          <p:nvPr/>
        </p:nvSpPr>
        <p:spPr>
          <a:xfrm>
            <a:off x="2915322" y="6797603"/>
            <a:ext cx="879975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With these varied applications, CGPA prediction tools have the potential to transform both individual learning experiences and broader educational systems, fostering a culture of personalized, data-informed education.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66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968693" y="805458"/>
            <a:ext cx="12310110" cy="560427"/>
          </a:xfrm>
          <a:prstGeom prst="rect">
            <a:avLst/>
          </a:prstGeom>
          <a:noFill/>
          <a:ln/>
        </p:spPr>
        <p:txBody>
          <a:bodyPr wrap="none" lIns="0" tIns="0" rIns="0" bIns="0" rtlCol="0" anchor="t"/>
          <a:lstStyle/>
          <a:p>
            <a:pPr marL="0" indent="0">
              <a:lnSpc>
                <a:spcPts val="4400"/>
              </a:lnSpc>
              <a:buNone/>
            </a:pPr>
            <a:r>
              <a:rPr lang="en-US" sz="3500" dirty="0">
                <a:solidFill>
                  <a:srgbClr val="38512F"/>
                </a:solidFill>
                <a:latin typeface="Times New Roman" panose="02020603050405020304" pitchFamily="18" charset="0"/>
                <a:ea typeface="Lora" pitchFamily="34" charset="-122"/>
                <a:cs typeface="Times New Roman" panose="02020603050405020304" pitchFamily="18" charset="0"/>
              </a:rPr>
              <a:t>Conclusion: The Power of Predictive Analytics in Education</a:t>
            </a:r>
            <a:endParaRPr lang="en-US" sz="3500" dirty="0">
              <a:latin typeface="Times New Roman" panose="02020603050405020304" pitchFamily="18" charset="0"/>
              <a:cs typeface="Times New Roman" panose="02020603050405020304" pitchFamily="18" charset="0"/>
            </a:endParaRPr>
          </a:p>
        </p:txBody>
      </p:sp>
      <p:sp>
        <p:nvSpPr>
          <p:cNvPr id="3" name="Text 1"/>
          <p:cNvSpPr/>
          <p:nvPr/>
        </p:nvSpPr>
        <p:spPr>
          <a:xfrm>
            <a:off x="968693" y="1747004"/>
            <a:ext cx="12692896" cy="609838"/>
          </a:xfrm>
          <a:prstGeom prst="rect">
            <a:avLst/>
          </a:prstGeom>
          <a:noFill/>
          <a:ln/>
        </p:spPr>
        <p:txBody>
          <a:bodyPr wrap="square" lIns="0" tIns="0" rIns="0" bIns="0" rtlCol="0" anchor="t"/>
          <a:lstStyle/>
          <a:p>
            <a:pPr marL="0" indent="0">
              <a:lnSpc>
                <a:spcPts val="24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As we conclude our journey through the CGPA Predictor project, it's important to reflect on the broader implications of what we've created. This tool is more than just a grade calculator; it's a gateway into the world of predictive analytics and its potential applications in education.</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968693" y="2571155"/>
            <a:ext cx="12692896" cy="914757"/>
          </a:xfrm>
          <a:prstGeom prst="rect">
            <a:avLst/>
          </a:prstGeom>
          <a:noFill/>
          <a:ln/>
        </p:spPr>
        <p:txBody>
          <a:bodyPr wrap="square" lIns="0" tIns="0" rIns="0" bIns="0" rtlCol="0" anchor="t"/>
          <a:lstStyle/>
          <a:p>
            <a:pPr marL="0" indent="0">
              <a:lnSpc>
                <a:spcPts val="24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By combining probability models with data visualization, we've created a powerful tool that can help students understand their academic standing and set realistic goals for improvement. Moreover, this project serves as an excellent introduction to key concepts in programming, statistics, and data science - skills that are increasingly valuable in today's data-driven world.</a:t>
            </a:r>
            <a:endParaRPr lang="en-US" dirty="0">
              <a:latin typeface="Times New Roman" panose="02020603050405020304" pitchFamily="18" charset="0"/>
              <a:cs typeface="Times New Roman" panose="02020603050405020304" pitchFamily="18" charset="0"/>
            </a:endParaRPr>
          </a:p>
        </p:txBody>
      </p:sp>
      <p:sp>
        <p:nvSpPr>
          <p:cNvPr id="5" name="Shape 3"/>
          <p:cNvSpPr/>
          <p:nvPr/>
        </p:nvSpPr>
        <p:spPr>
          <a:xfrm>
            <a:off x="968693" y="6132283"/>
            <a:ext cx="12692896" cy="22860"/>
          </a:xfrm>
          <a:prstGeom prst="roundRect">
            <a:avLst>
              <a:gd name="adj" fmla="val 125056"/>
            </a:avLst>
          </a:prstGeom>
          <a:solidFill>
            <a:srgbClr val="D9CDBA"/>
          </a:solidFill>
          <a:ln/>
        </p:spPr>
      </p:sp>
      <p:sp>
        <p:nvSpPr>
          <p:cNvPr id="6" name="Shape 4"/>
          <p:cNvSpPr/>
          <p:nvPr/>
        </p:nvSpPr>
        <p:spPr>
          <a:xfrm>
            <a:off x="3438525" y="5465354"/>
            <a:ext cx="22860" cy="666988"/>
          </a:xfrm>
          <a:prstGeom prst="roundRect">
            <a:avLst>
              <a:gd name="adj" fmla="val 125056"/>
            </a:avLst>
          </a:prstGeom>
          <a:solidFill>
            <a:srgbClr val="D9CDBA"/>
          </a:solidFill>
          <a:ln/>
        </p:spPr>
      </p:sp>
      <p:sp>
        <p:nvSpPr>
          <p:cNvPr id="7" name="Shape 5"/>
          <p:cNvSpPr/>
          <p:nvPr/>
        </p:nvSpPr>
        <p:spPr>
          <a:xfrm>
            <a:off x="3235643" y="5917911"/>
            <a:ext cx="428744" cy="428744"/>
          </a:xfrm>
          <a:prstGeom prst="roundRect">
            <a:avLst>
              <a:gd name="adj" fmla="val 6668"/>
            </a:avLst>
          </a:prstGeom>
          <a:solidFill>
            <a:srgbClr val="F3E7D4"/>
          </a:solidFill>
          <a:ln/>
        </p:spPr>
      </p:sp>
      <p:sp>
        <p:nvSpPr>
          <p:cNvPr id="8" name="Text 6"/>
          <p:cNvSpPr/>
          <p:nvPr/>
        </p:nvSpPr>
        <p:spPr>
          <a:xfrm>
            <a:off x="3401020" y="5997683"/>
            <a:ext cx="97988" cy="269081"/>
          </a:xfrm>
          <a:prstGeom prst="rect">
            <a:avLst/>
          </a:prstGeom>
          <a:noFill/>
          <a:ln/>
        </p:spPr>
        <p:txBody>
          <a:bodyPr wrap="none" lIns="0" tIns="0" rIns="0" bIns="0" rtlCol="0" anchor="t"/>
          <a:lstStyle/>
          <a:p>
            <a:pPr marL="0" indent="0" algn="ctr">
              <a:lnSpc>
                <a:spcPts val="2100"/>
              </a:lnSpc>
              <a:buNone/>
            </a:pPr>
            <a:r>
              <a:rPr lang="en-US" sz="2100" dirty="0">
                <a:solidFill>
                  <a:srgbClr val="3A3630"/>
                </a:solidFill>
                <a:latin typeface="Times New Roman" panose="02020603050405020304" pitchFamily="18" charset="0"/>
                <a:ea typeface="Lora" pitchFamily="34" charset="-122"/>
                <a:cs typeface="Times New Roman" panose="02020603050405020304" pitchFamily="18" charset="0"/>
              </a:rPr>
              <a:t>1</a:t>
            </a:r>
            <a:endParaRPr lang="en-US" sz="2100" dirty="0">
              <a:latin typeface="Times New Roman" panose="02020603050405020304" pitchFamily="18" charset="0"/>
              <a:cs typeface="Times New Roman" panose="02020603050405020304" pitchFamily="18" charset="0"/>
            </a:endParaRPr>
          </a:p>
        </p:txBody>
      </p:sp>
      <p:sp>
        <p:nvSpPr>
          <p:cNvPr id="9" name="Text 7"/>
          <p:cNvSpPr/>
          <p:nvPr/>
        </p:nvSpPr>
        <p:spPr>
          <a:xfrm>
            <a:off x="2328982" y="4504666"/>
            <a:ext cx="2242185" cy="280154"/>
          </a:xfrm>
          <a:prstGeom prst="rect">
            <a:avLst/>
          </a:prstGeom>
          <a:noFill/>
          <a:ln/>
        </p:spPr>
        <p:txBody>
          <a:bodyPr wrap="none" lIns="0" tIns="0" rIns="0" bIns="0" rtlCol="0" anchor="t"/>
          <a:lstStyle/>
          <a:p>
            <a:pPr marL="0" indent="0" algn="ctr">
              <a:lnSpc>
                <a:spcPts val="2200"/>
              </a:lnSpc>
              <a:buNone/>
            </a:pPr>
            <a:r>
              <a:rPr lang="en-US" sz="1750" dirty="0">
                <a:solidFill>
                  <a:srgbClr val="3A3630"/>
                </a:solidFill>
                <a:latin typeface="Times New Roman" panose="02020603050405020304" pitchFamily="18" charset="0"/>
                <a:ea typeface="Lora" pitchFamily="34" charset="-122"/>
                <a:cs typeface="Times New Roman" panose="02020603050405020304" pitchFamily="18" charset="0"/>
              </a:rPr>
              <a:t>Present</a:t>
            </a:r>
            <a:endParaRPr lang="en-US" sz="1750" dirty="0">
              <a:latin typeface="Times New Roman" panose="02020603050405020304" pitchFamily="18" charset="0"/>
              <a:cs typeface="Times New Roman" panose="02020603050405020304" pitchFamily="18" charset="0"/>
            </a:endParaRPr>
          </a:p>
        </p:txBody>
      </p:sp>
      <p:sp>
        <p:nvSpPr>
          <p:cNvPr id="10" name="Text 8"/>
          <p:cNvSpPr/>
          <p:nvPr/>
        </p:nvSpPr>
        <p:spPr>
          <a:xfrm>
            <a:off x="1170503" y="4843599"/>
            <a:ext cx="4581763" cy="609838"/>
          </a:xfrm>
          <a:prstGeom prst="rect">
            <a:avLst/>
          </a:prstGeom>
          <a:noFill/>
          <a:ln/>
        </p:spPr>
        <p:txBody>
          <a:bodyPr wrap="square" lIns="0" tIns="0" rIns="0" bIns="0" rtlCol="0" anchor="t"/>
          <a:lstStyle/>
          <a:p>
            <a:pPr marL="0" indent="0" algn="ctr">
              <a:lnSpc>
                <a:spcPts val="2400"/>
              </a:lnSpc>
              <a:buNone/>
            </a:pPr>
            <a:r>
              <a:rPr lang="en-US" sz="1500" dirty="0">
                <a:solidFill>
                  <a:srgbClr val="3A3630"/>
                </a:solidFill>
                <a:latin typeface="Times New Roman" panose="02020603050405020304" pitchFamily="18" charset="0"/>
                <a:ea typeface="Source Sans Pro" pitchFamily="34" charset="-122"/>
                <a:cs typeface="Times New Roman" panose="02020603050405020304" pitchFamily="18" charset="0"/>
              </a:rPr>
              <a:t>CGPA Predictor provides instant insights into academic performance</a:t>
            </a:r>
            <a:endParaRPr lang="en-US" sz="1500" dirty="0">
              <a:latin typeface="Times New Roman" panose="02020603050405020304" pitchFamily="18" charset="0"/>
              <a:cs typeface="Times New Roman" panose="02020603050405020304" pitchFamily="18" charset="0"/>
            </a:endParaRPr>
          </a:p>
        </p:txBody>
      </p:sp>
      <p:sp>
        <p:nvSpPr>
          <p:cNvPr id="11" name="Shape 9"/>
          <p:cNvSpPr/>
          <p:nvPr/>
        </p:nvSpPr>
        <p:spPr>
          <a:xfrm>
            <a:off x="6015157" y="6132223"/>
            <a:ext cx="22860" cy="666988"/>
          </a:xfrm>
          <a:prstGeom prst="roundRect">
            <a:avLst>
              <a:gd name="adj" fmla="val 125056"/>
            </a:avLst>
          </a:prstGeom>
          <a:solidFill>
            <a:srgbClr val="D9CDBA"/>
          </a:solidFill>
          <a:ln/>
        </p:spPr>
      </p:sp>
      <p:sp>
        <p:nvSpPr>
          <p:cNvPr id="12" name="Shape 10"/>
          <p:cNvSpPr/>
          <p:nvPr/>
        </p:nvSpPr>
        <p:spPr>
          <a:xfrm>
            <a:off x="5812274" y="5917911"/>
            <a:ext cx="428744" cy="428744"/>
          </a:xfrm>
          <a:prstGeom prst="roundRect">
            <a:avLst>
              <a:gd name="adj" fmla="val 6668"/>
            </a:avLst>
          </a:prstGeom>
          <a:solidFill>
            <a:srgbClr val="F3E7D4"/>
          </a:solidFill>
          <a:ln/>
        </p:spPr>
      </p:sp>
      <p:sp>
        <p:nvSpPr>
          <p:cNvPr id="13" name="Text 11"/>
          <p:cNvSpPr/>
          <p:nvPr/>
        </p:nvSpPr>
        <p:spPr>
          <a:xfrm>
            <a:off x="5954316" y="5997683"/>
            <a:ext cx="144542" cy="269081"/>
          </a:xfrm>
          <a:prstGeom prst="rect">
            <a:avLst/>
          </a:prstGeom>
          <a:noFill/>
          <a:ln/>
        </p:spPr>
        <p:txBody>
          <a:bodyPr wrap="none" lIns="0" tIns="0" rIns="0" bIns="0" rtlCol="0" anchor="t"/>
          <a:lstStyle/>
          <a:p>
            <a:pPr marL="0" indent="0" algn="ctr">
              <a:lnSpc>
                <a:spcPts val="2100"/>
              </a:lnSpc>
              <a:buNone/>
            </a:pPr>
            <a:r>
              <a:rPr lang="en-US" sz="2100" dirty="0">
                <a:solidFill>
                  <a:srgbClr val="3A3630"/>
                </a:solidFill>
                <a:latin typeface="Times New Roman" panose="02020603050405020304" pitchFamily="18" charset="0"/>
                <a:ea typeface="Lora" pitchFamily="34" charset="-122"/>
                <a:cs typeface="Times New Roman" panose="02020603050405020304" pitchFamily="18" charset="0"/>
              </a:rPr>
              <a:t>2</a:t>
            </a:r>
            <a:endParaRPr lang="en-US" sz="2100" dirty="0">
              <a:latin typeface="Times New Roman" panose="02020603050405020304" pitchFamily="18" charset="0"/>
              <a:cs typeface="Times New Roman" panose="02020603050405020304" pitchFamily="18" charset="0"/>
            </a:endParaRPr>
          </a:p>
        </p:txBody>
      </p:sp>
      <p:sp>
        <p:nvSpPr>
          <p:cNvPr id="14" name="Text 12"/>
          <p:cNvSpPr/>
          <p:nvPr/>
        </p:nvSpPr>
        <p:spPr>
          <a:xfrm>
            <a:off x="4894064" y="6849813"/>
            <a:ext cx="2242185" cy="280154"/>
          </a:xfrm>
          <a:prstGeom prst="rect">
            <a:avLst/>
          </a:prstGeom>
          <a:noFill/>
          <a:ln/>
        </p:spPr>
        <p:txBody>
          <a:bodyPr wrap="none" lIns="0" tIns="0" rIns="0" bIns="0" rtlCol="0" anchor="t"/>
          <a:lstStyle/>
          <a:p>
            <a:pPr marL="0" indent="0" algn="ctr">
              <a:lnSpc>
                <a:spcPts val="2200"/>
              </a:lnSpc>
              <a:buNone/>
            </a:pPr>
            <a:r>
              <a:rPr lang="en-US" sz="1750" dirty="0">
                <a:solidFill>
                  <a:srgbClr val="3A3630"/>
                </a:solidFill>
                <a:latin typeface="Times New Roman" panose="02020603050405020304" pitchFamily="18" charset="0"/>
                <a:ea typeface="Lora" pitchFamily="34" charset="-122"/>
                <a:cs typeface="Times New Roman" panose="02020603050405020304" pitchFamily="18" charset="0"/>
              </a:rPr>
              <a:t>Near Future</a:t>
            </a:r>
            <a:endParaRPr lang="en-US" sz="1750" dirty="0">
              <a:latin typeface="Times New Roman" panose="02020603050405020304" pitchFamily="18" charset="0"/>
              <a:cs typeface="Times New Roman" panose="02020603050405020304" pitchFamily="18" charset="0"/>
            </a:endParaRPr>
          </a:p>
        </p:txBody>
      </p:sp>
      <p:sp>
        <p:nvSpPr>
          <p:cNvPr id="15" name="Text 13"/>
          <p:cNvSpPr/>
          <p:nvPr/>
        </p:nvSpPr>
        <p:spPr>
          <a:xfrm>
            <a:off x="3747076" y="7124372"/>
            <a:ext cx="4581882" cy="609838"/>
          </a:xfrm>
          <a:prstGeom prst="rect">
            <a:avLst/>
          </a:prstGeom>
          <a:noFill/>
          <a:ln/>
        </p:spPr>
        <p:txBody>
          <a:bodyPr wrap="square" lIns="0" tIns="0" rIns="0" bIns="0" rtlCol="0" anchor="t"/>
          <a:lstStyle/>
          <a:p>
            <a:pPr marL="0" indent="0" algn="ctr">
              <a:lnSpc>
                <a:spcPts val="2400"/>
              </a:lnSpc>
              <a:buNone/>
            </a:pPr>
            <a:r>
              <a:rPr lang="en-US" sz="1500" dirty="0">
                <a:solidFill>
                  <a:srgbClr val="3A3630"/>
                </a:solidFill>
                <a:latin typeface="Times New Roman" panose="02020603050405020304" pitchFamily="18" charset="0"/>
                <a:ea typeface="Source Sans Pro" pitchFamily="34" charset="-122"/>
                <a:cs typeface="Times New Roman" panose="02020603050405020304" pitchFamily="18" charset="0"/>
              </a:rPr>
              <a:t>Advanced models incorporate more variables for improved accuracy</a:t>
            </a:r>
            <a:endParaRPr lang="en-US" sz="1500" dirty="0">
              <a:latin typeface="Times New Roman" panose="02020603050405020304" pitchFamily="18" charset="0"/>
              <a:cs typeface="Times New Roman" panose="02020603050405020304" pitchFamily="18" charset="0"/>
            </a:endParaRPr>
          </a:p>
        </p:txBody>
      </p:sp>
      <p:sp>
        <p:nvSpPr>
          <p:cNvPr id="16" name="Shape 14"/>
          <p:cNvSpPr/>
          <p:nvPr/>
        </p:nvSpPr>
        <p:spPr>
          <a:xfrm>
            <a:off x="8591788" y="5465354"/>
            <a:ext cx="22860" cy="666988"/>
          </a:xfrm>
          <a:prstGeom prst="roundRect">
            <a:avLst>
              <a:gd name="adj" fmla="val 125056"/>
            </a:avLst>
          </a:prstGeom>
          <a:solidFill>
            <a:srgbClr val="D9CDBA"/>
          </a:solidFill>
          <a:ln/>
        </p:spPr>
      </p:sp>
      <p:sp>
        <p:nvSpPr>
          <p:cNvPr id="17" name="Shape 15"/>
          <p:cNvSpPr/>
          <p:nvPr/>
        </p:nvSpPr>
        <p:spPr>
          <a:xfrm>
            <a:off x="8388906" y="5917911"/>
            <a:ext cx="428744" cy="428744"/>
          </a:xfrm>
          <a:prstGeom prst="roundRect">
            <a:avLst>
              <a:gd name="adj" fmla="val 6668"/>
            </a:avLst>
          </a:prstGeom>
          <a:solidFill>
            <a:srgbClr val="F3E7D4"/>
          </a:solidFill>
          <a:ln/>
        </p:spPr>
      </p:sp>
      <p:sp>
        <p:nvSpPr>
          <p:cNvPr id="18" name="Text 16"/>
          <p:cNvSpPr/>
          <p:nvPr/>
        </p:nvSpPr>
        <p:spPr>
          <a:xfrm>
            <a:off x="8528328" y="5997683"/>
            <a:ext cx="149900" cy="269081"/>
          </a:xfrm>
          <a:prstGeom prst="rect">
            <a:avLst/>
          </a:prstGeom>
          <a:noFill/>
          <a:ln/>
        </p:spPr>
        <p:txBody>
          <a:bodyPr wrap="none" lIns="0" tIns="0" rIns="0" bIns="0" rtlCol="0" anchor="t"/>
          <a:lstStyle/>
          <a:p>
            <a:pPr marL="0" indent="0" algn="ctr">
              <a:lnSpc>
                <a:spcPts val="2100"/>
              </a:lnSpc>
              <a:buNone/>
            </a:pPr>
            <a:r>
              <a:rPr lang="en-US" sz="2100" dirty="0">
                <a:solidFill>
                  <a:srgbClr val="3A3630"/>
                </a:solidFill>
                <a:latin typeface="Times New Roman" panose="02020603050405020304" pitchFamily="18" charset="0"/>
                <a:ea typeface="Lora" pitchFamily="34" charset="-122"/>
                <a:cs typeface="Times New Roman" panose="02020603050405020304" pitchFamily="18" charset="0"/>
              </a:rPr>
              <a:t>3</a:t>
            </a:r>
            <a:endParaRPr lang="en-US" sz="2100" dirty="0">
              <a:latin typeface="Times New Roman" panose="02020603050405020304" pitchFamily="18" charset="0"/>
              <a:cs typeface="Times New Roman" panose="02020603050405020304" pitchFamily="18" charset="0"/>
            </a:endParaRPr>
          </a:p>
        </p:txBody>
      </p:sp>
      <p:sp>
        <p:nvSpPr>
          <p:cNvPr id="19" name="Text 17"/>
          <p:cNvSpPr/>
          <p:nvPr/>
        </p:nvSpPr>
        <p:spPr>
          <a:xfrm>
            <a:off x="7482245" y="4630607"/>
            <a:ext cx="2242185" cy="280154"/>
          </a:xfrm>
          <a:prstGeom prst="rect">
            <a:avLst/>
          </a:prstGeom>
          <a:noFill/>
          <a:ln/>
        </p:spPr>
        <p:txBody>
          <a:bodyPr wrap="none" lIns="0" tIns="0" rIns="0" bIns="0" rtlCol="0" anchor="t"/>
          <a:lstStyle/>
          <a:p>
            <a:pPr marL="0" indent="0" algn="ctr">
              <a:lnSpc>
                <a:spcPts val="2200"/>
              </a:lnSpc>
              <a:buNone/>
            </a:pPr>
            <a:r>
              <a:rPr lang="en-US" sz="1750" dirty="0">
                <a:solidFill>
                  <a:srgbClr val="3A3630"/>
                </a:solidFill>
                <a:latin typeface="Times New Roman" panose="02020603050405020304" pitchFamily="18" charset="0"/>
                <a:ea typeface="Lora" pitchFamily="34" charset="-122"/>
                <a:cs typeface="Times New Roman" panose="02020603050405020304" pitchFamily="18" charset="0"/>
              </a:rPr>
              <a:t>Future</a:t>
            </a:r>
            <a:endParaRPr lang="en-US" sz="1750" dirty="0">
              <a:latin typeface="Times New Roman" panose="02020603050405020304" pitchFamily="18" charset="0"/>
              <a:cs typeface="Times New Roman" panose="02020603050405020304" pitchFamily="18" charset="0"/>
            </a:endParaRPr>
          </a:p>
        </p:txBody>
      </p:sp>
      <p:sp>
        <p:nvSpPr>
          <p:cNvPr id="20" name="Text 18"/>
          <p:cNvSpPr/>
          <p:nvPr/>
        </p:nvSpPr>
        <p:spPr>
          <a:xfrm>
            <a:off x="6323707" y="4924464"/>
            <a:ext cx="4581882" cy="609838"/>
          </a:xfrm>
          <a:prstGeom prst="rect">
            <a:avLst/>
          </a:prstGeom>
          <a:noFill/>
          <a:ln/>
        </p:spPr>
        <p:txBody>
          <a:bodyPr wrap="square" lIns="0" tIns="0" rIns="0" bIns="0" rtlCol="0" anchor="t"/>
          <a:lstStyle/>
          <a:p>
            <a:pPr marL="0" indent="0" algn="ctr">
              <a:lnSpc>
                <a:spcPts val="2400"/>
              </a:lnSpc>
              <a:buNone/>
            </a:pPr>
            <a:r>
              <a:rPr lang="en-US" sz="1500" dirty="0">
                <a:solidFill>
                  <a:srgbClr val="3A3630"/>
                </a:solidFill>
                <a:latin typeface="Times New Roman" panose="02020603050405020304" pitchFamily="18" charset="0"/>
                <a:ea typeface="Source Sans Pro" pitchFamily="34" charset="-122"/>
                <a:cs typeface="Times New Roman" panose="02020603050405020304" pitchFamily="18" charset="0"/>
              </a:rPr>
              <a:t>AI-powered systems provide personalized learning recommendations</a:t>
            </a:r>
            <a:endParaRPr lang="en-US" sz="1500" dirty="0">
              <a:latin typeface="Times New Roman" panose="02020603050405020304" pitchFamily="18" charset="0"/>
              <a:cs typeface="Times New Roman" panose="02020603050405020304" pitchFamily="18" charset="0"/>
            </a:endParaRPr>
          </a:p>
        </p:txBody>
      </p:sp>
      <p:sp>
        <p:nvSpPr>
          <p:cNvPr id="21" name="Shape 19"/>
          <p:cNvSpPr/>
          <p:nvPr/>
        </p:nvSpPr>
        <p:spPr>
          <a:xfrm>
            <a:off x="11168539" y="6132223"/>
            <a:ext cx="22860" cy="666988"/>
          </a:xfrm>
          <a:prstGeom prst="roundRect">
            <a:avLst>
              <a:gd name="adj" fmla="val 125056"/>
            </a:avLst>
          </a:prstGeom>
          <a:solidFill>
            <a:srgbClr val="D9CDBA"/>
          </a:solidFill>
          <a:ln/>
        </p:spPr>
      </p:sp>
      <p:sp>
        <p:nvSpPr>
          <p:cNvPr id="22" name="Shape 20"/>
          <p:cNvSpPr/>
          <p:nvPr/>
        </p:nvSpPr>
        <p:spPr>
          <a:xfrm>
            <a:off x="10965656" y="5917911"/>
            <a:ext cx="428744" cy="428744"/>
          </a:xfrm>
          <a:prstGeom prst="roundRect">
            <a:avLst>
              <a:gd name="adj" fmla="val 6668"/>
            </a:avLst>
          </a:prstGeom>
          <a:solidFill>
            <a:srgbClr val="F3E7D4"/>
          </a:solidFill>
          <a:ln/>
        </p:spPr>
      </p:sp>
      <p:sp>
        <p:nvSpPr>
          <p:cNvPr id="23" name="Text 21"/>
          <p:cNvSpPr/>
          <p:nvPr/>
        </p:nvSpPr>
        <p:spPr>
          <a:xfrm>
            <a:off x="11107103" y="5997683"/>
            <a:ext cx="145852" cy="269081"/>
          </a:xfrm>
          <a:prstGeom prst="rect">
            <a:avLst/>
          </a:prstGeom>
          <a:noFill/>
          <a:ln/>
        </p:spPr>
        <p:txBody>
          <a:bodyPr wrap="none" lIns="0" tIns="0" rIns="0" bIns="0" rtlCol="0" anchor="t"/>
          <a:lstStyle/>
          <a:p>
            <a:pPr marL="0" indent="0" algn="ctr">
              <a:lnSpc>
                <a:spcPts val="2100"/>
              </a:lnSpc>
              <a:buNone/>
            </a:pPr>
            <a:r>
              <a:rPr lang="en-US" sz="2100" dirty="0">
                <a:solidFill>
                  <a:srgbClr val="3A3630"/>
                </a:solidFill>
                <a:latin typeface="Times New Roman" panose="02020603050405020304" pitchFamily="18" charset="0"/>
                <a:ea typeface="Lora" pitchFamily="34" charset="-122"/>
                <a:cs typeface="Times New Roman" panose="02020603050405020304" pitchFamily="18" charset="0"/>
              </a:rPr>
              <a:t>4</a:t>
            </a:r>
            <a:endParaRPr lang="en-US" sz="2100" dirty="0">
              <a:latin typeface="Times New Roman" panose="02020603050405020304" pitchFamily="18" charset="0"/>
              <a:cs typeface="Times New Roman" panose="02020603050405020304" pitchFamily="18" charset="0"/>
            </a:endParaRPr>
          </a:p>
        </p:txBody>
      </p:sp>
      <p:sp>
        <p:nvSpPr>
          <p:cNvPr id="24" name="Text 22"/>
          <p:cNvSpPr/>
          <p:nvPr/>
        </p:nvSpPr>
        <p:spPr>
          <a:xfrm>
            <a:off x="10070306" y="6818597"/>
            <a:ext cx="2242185" cy="280154"/>
          </a:xfrm>
          <a:prstGeom prst="rect">
            <a:avLst/>
          </a:prstGeom>
          <a:noFill/>
          <a:ln/>
        </p:spPr>
        <p:txBody>
          <a:bodyPr wrap="none" lIns="0" tIns="0" rIns="0" bIns="0" rtlCol="0" anchor="t"/>
          <a:lstStyle/>
          <a:p>
            <a:pPr marL="0" indent="0" algn="ctr">
              <a:lnSpc>
                <a:spcPts val="2200"/>
              </a:lnSpc>
              <a:buNone/>
            </a:pPr>
            <a:r>
              <a:rPr lang="en-US" sz="1750" dirty="0">
                <a:solidFill>
                  <a:srgbClr val="3A3630"/>
                </a:solidFill>
                <a:latin typeface="Times New Roman" panose="02020603050405020304" pitchFamily="18" charset="0"/>
                <a:ea typeface="Lora" pitchFamily="34" charset="-122"/>
                <a:cs typeface="Times New Roman" panose="02020603050405020304" pitchFamily="18" charset="0"/>
              </a:rPr>
              <a:t>Far Future</a:t>
            </a:r>
            <a:endParaRPr lang="en-US" sz="1750" dirty="0">
              <a:latin typeface="Times New Roman" panose="02020603050405020304" pitchFamily="18" charset="0"/>
              <a:cs typeface="Times New Roman" panose="02020603050405020304" pitchFamily="18" charset="0"/>
            </a:endParaRPr>
          </a:p>
        </p:txBody>
      </p:sp>
      <p:sp>
        <p:nvSpPr>
          <p:cNvPr id="25" name="Text 23"/>
          <p:cNvSpPr/>
          <p:nvPr/>
        </p:nvSpPr>
        <p:spPr>
          <a:xfrm>
            <a:off x="8900457" y="7096836"/>
            <a:ext cx="4581882" cy="609838"/>
          </a:xfrm>
          <a:prstGeom prst="rect">
            <a:avLst/>
          </a:prstGeom>
          <a:noFill/>
          <a:ln/>
        </p:spPr>
        <p:txBody>
          <a:bodyPr wrap="square" lIns="0" tIns="0" rIns="0" bIns="0" rtlCol="0" anchor="t"/>
          <a:lstStyle/>
          <a:p>
            <a:pPr marL="0" indent="0" algn="ctr">
              <a:lnSpc>
                <a:spcPts val="2400"/>
              </a:lnSpc>
              <a:buNone/>
            </a:pPr>
            <a:r>
              <a:rPr lang="en-US" sz="1500" dirty="0">
                <a:solidFill>
                  <a:srgbClr val="3A3630"/>
                </a:solidFill>
                <a:latin typeface="Times New Roman" panose="02020603050405020304" pitchFamily="18" charset="0"/>
                <a:ea typeface="Source Sans Pro" pitchFamily="34" charset="-122"/>
                <a:cs typeface="Times New Roman" panose="02020603050405020304" pitchFamily="18" charset="0"/>
              </a:rPr>
              <a:t>Predictive analytics become integral to educational systems worldwide</a:t>
            </a:r>
            <a:endParaRPr lang="en-US" sz="15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C2CF2080-A4AD-D579-194C-3C54566735BD}"/>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9AC4-D630-C8E0-BA67-FA43149DBCA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0A3ED9F-82DA-1A12-6729-F0D61751E74A}"/>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1479904-AC4F-928D-1924-678561FD504C}"/>
              </a:ext>
            </a:extLst>
          </p:cNvPr>
          <p:cNvSpPr txBox="1"/>
          <p:nvPr/>
        </p:nvSpPr>
        <p:spPr>
          <a:xfrm>
            <a:off x="6591748" y="150606"/>
            <a:ext cx="1446904" cy="738664"/>
          </a:xfrm>
          <a:prstGeom prst="rect">
            <a:avLst/>
          </a:prstGeom>
          <a:noFill/>
        </p:spPr>
        <p:txBody>
          <a:bodyPr wrap="square" rtlCol="0">
            <a:spAutoFit/>
          </a:bodyPr>
          <a:lstStyle/>
          <a:p>
            <a:r>
              <a:rPr lang="en-IN" sz="4200" dirty="0">
                <a:solidFill>
                  <a:srgbClr val="38512F"/>
                </a:solidFill>
                <a:latin typeface="Times New Roman" panose="02020603050405020304" pitchFamily="18" charset="0"/>
                <a:cs typeface="Times New Roman" panose="02020603050405020304" pitchFamily="18" charset="0"/>
              </a:rPr>
              <a:t>Index</a:t>
            </a:r>
          </a:p>
        </p:txBody>
      </p:sp>
      <p:graphicFrame>
        <p:nvGraphicFramePr>
          <p:cNvPr id="5" name="Table 4">
            <a:extLst>
              <a:ext uri="{FF2B5EF4-FFF2-40B4-BE49-F238E27FC236}">
                <a16:creationId xmlns:a16="http://schemas.microsoft.com/office/drawing/2014/main" id="{5AD3918F-FA4F-C342-9F21-6CD936B05C03}"/>
              </a:ext>
            </a:extLst>
          </p:cNvPr>
          <p:cNvGraphicFramePr>
            <a:graphicFrameLocks noGrp="1"/>
          </p:cNvGraphicFramePr>
          <p:nvPr>
            <p:extLst>
              <p:ext uri="{D42A27DB-BD31-4B8C-83A1-F6EECF244321}">
                <p14:modId xmlns:p14="http://schemas.microsoft.com/office/powerpoint/2010/main" val="138274952"/>
              </p:ext>
            </p:extLst>
          </p:nvPr>
        </p:nvGraphicFramePr>
        <p:xfrm>
          <a:off x="2445572" y="1818042"/>
          <a:ext cx="9739256" cy="5151120"/>
        </p:xfrm>
        <a:graphic>
          <a:graphicData uri="http://schemas.openxmlformats.org/drawingml/2006/table">
            <a:tbl>
              <a:tblPr firstRow="1" bandRow="1">
                <a:tableStyleId>{7DF18680-E054-41AD-8BC1-D1AEF772440D}</a:tableStyleId>
              </a:tblPr>
              <a:tblGrid>
                <a:gridCol w="978945">
                  <a:extLst>
                    <a:ext uri="{9D8B030D-6E8A-4147-A177-3AD203B41FA5}">
                      <a16:colId xmlns:a16="http://schemas.microsoft.com/office/drawing/2014/main" val="1869197800"/>
                    </a:ext>
                  </a:extLst>
                </a:gridCol>
                <a:gridCol w="6906410">
                  <a:extLst>
                    <a:ext uri="{9D8B030D-6E8A-4147-A177-3AD203B41FA5}">
                      <a16:colId xmlns:a16="http://schemas.microsoft.com/office/drawing/2014/main" val="2154717846"/>
                    </a:ext>
                  </a:extLst>
                </a:gridCol>
                <a:gridCol w="1853901">
                  <a:extLst>
                    <a:ext uri="{9D8B030D-6E8A-4147-A177-3AD203B41FA5}">
                      <a16:colId xmlns:a16="http://schemas.microsoft.com/office/drawing/2014/main" val="2201770401"/>
                    </a:ext>
                  </a:extLst>
                </a:gridCol>
              </a:tblGrid>
              <a:tr h="284331">
                <a:tc>
                  <a:txBody>
                    <a:bodyPr/>
                    <a:lstStyle/>
                    <a:p>
                      <a:r>
                        <a:rPr lang="en-IN" sz="2000" dirty="0">
                          <a:solidFill>
                            <a:schemeClr val="bg1"/>
                          </a:solidFill>
                          <a:latin typeface="Times New Roman" panose="02020603050405020304" pitchFamily="18" charset="0"/>
                          <a:cs typeface="Times New Roman" panose="02020603050405020304" pitchFamily="18" charset="0"/>
                        </a:rPr>
                        <a:t>Sr. No.</a:t>
                      </a:r>
                    </a:p>
                  </a:txBody>
                  <a:tcPr/>
                </a:tc>
                <a:tc>
                  <a:txBody>
                    <a:bodyPr/>
                    <a:lstStyle/>
                    <a:p>
                      <a:r>
                        <a:rPr lang="en-IN" sz="2000" dirty="0">
                          <a:solidFill>
                            <a:schemeClr val="bg1"/>
                          </a:solidFill>
                          <a:latin typeface="Times New Roman" panose="02020603050405020304" pitchFamily="18" charset="0"/>
                          <a:cs typeface="Times New Roman" panose="02020603050405020304" pitchFamily="18" charset="0"/>
                        </a:rPr>
                        <a:t>Content</a:t>
                      </a:r>
                    </a:p>
                  </a:txBody>
                  <a:tcPr/>
                </a:tc>
                <a:tc>
                  <a:txBody>
                    <a:bodyPr/>
                    <a:lstStyle/>
                    <a:p>
                      <a:r>
                        <a:rPr lang="en-IN" sz="2000" dirty="0">
                          <a:solidFill>
                            <a:schemeClr val="bg1"/>
                          </a:solidFill>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val="3316674151"/>
                  </a:ext>
                </a:extLst>
              </a:tr>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Introduction</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2389384507"/>
                  </a:ext>
                </a:extLst>
              </a:tr>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ea typeface="Lora" pitchFamily="34" charset="-122"/>
                          <a:cs typeface="Times New Roman" panose="02020603050405020304" pitchFamily="18" charset="0"/>
                        </a:rPr>
                        <a:t>Understanding the CGPA Calculation</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55165424"/>
                  </a:ext>
                </a:extLst>
              </a:tr>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ea typeface="Lora" pitchFamily="34" charset="-122"/>
                          <a:cs typeface="Times New Roman" panose="02020603050405020304" pitchFamily="18" charset="0"/>
                        </a:rPr>
                        <a:t>Implementing the Grade Input System</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4187487970"/>
                  </a:ext>
                </a:extLst>
              </a:tr>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ea typeface="Lora" pitchFamily="34" charset="-122"/>
                          <a:cs typeface="Times New Roman" panose="02020603050405020304" pitchFamily="18" charset="0"/>
                        </a:rPr>
                        <a:t>Designing the Probability Model</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2084446227"/>
                  </a:ext>
                </a:extLst>
              </a:tr>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ea typeface="Lora" pitchFamily="34" charset="-122"/>
                          <a:cs typeface="Times New Roman" panose="02020603050405020304" pitchFamily="18" charset="0"/>
                        </a:rPr>
                        <a:t>Implementing the Python Code</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7-9</a:t>
                      </a:r>
                    </a:p>
                  </a:txBody>
                  <a:tcPr/>
                </a:tc>
                <a:extLst>
                  <a:ext uri="{0D108BD9-81ED-4DB2-BD59-A6C34878D82A}">
                    <a16:rowId xmlns:a16="http://schemas.microsoft.com/office/drawing/2014/main" val="2229033117"/>
                  </a:ext>
                </a:extLst>
              </a:tr>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6</a:t>
                      </a:r>
                    </a:p>
                  </a:txBody>
                  <a:tcPr/>
                </a:tc>
                <a:tc>
                  <a:txBody>
                    <a:bodyPr/>
                    <a:lstStyle/>
                    <a:p>
                      <a:r>
                        <a:rPr lang="en-US" sz="2000" dirty="0">
                          <a:solidFill>
                            <a:schemeClr val="tx1"/>
                          </a:solidFill>
                          <a:latin typeface="Times New Roman" panose="02020603050405020304" pitchFamily="18" charset="0"/>
                          <a:ea typeface="Lora" pitchFamily="34" charset="-122"/>
                          <a:cs typeface="Times New Roman" panose="02020603050405020304" pitchFamily="18" charset="0"/>
                        </a:rPr>
                        <a:t>Putting It All Together</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4107043356"/>
                  </a:ext>
                </a:extLst>
              </a:tr>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ea typeface="Lora" pitchFamily="34" charset="-122"/>
                          <a:cs typeface="Times New Roman" panose="02020603050405020304" pitchFamily="18" charset="0"/>
                        </a:rPr>
                        <a:t>Output Obtained From The Code</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3337324720"/>
                  </a:ext>
                </a:extLst>
              </a:tr>
              <a:tr h="370840">
                <a:tc>
                  <a:txBody>
                    <a:bodyPr/>
                    <a:lstStyle/>
                    <a:p>
                      <a:r>
                        <a:rPr lang="en-IN" sz="2000" dirty="0">
                          <a:solidFill>
                            <a:schemeClr val="tx1"/>
                          </a:solidFill>
                          <a:latin typeface="Times New Roman" panose="02020603050405020304" pitchFamily="18" charset="0"/>
                          <a:cs typeface="Times New Roman" panose="02020603050405020304"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ea typeface="Lora" pitchFamily="34" charset="-122"/>
                          <a:cs typeface="Times New Roman" panose="02020603050405020304" pitchFamily="18" charset="0"/>
                        </a:rPr>
                        <a:t>Pie Chart Obtained From Output</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1783595755"/>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9</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ea typeface="Lora" pitchFamily="34" charset="-122"/>
                          <a:cs typeface="Times New Roman" panose="02020603050405020304" pitchFamily="18" charset="0"/>
                        </a:rPr>
                        <a:t>Visualizing Grade Distribution</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13</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7528155"/>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10</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ea typeface="Lora" pitchFamily="34" charset="-122"/>
                          <a:cs typeface="Times New Roman" panose="02020603050405020304" pitchFamily="18" charset="0"/>
                        </a:rPr>
                        <a:t>Enhancements</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14</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7450835"/>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11</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Future Uses </a:t>
                      </a: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15</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9345632"/>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12</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Conclusion</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16</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9734445"/>
                  </a:ext>
                </a:extLst>
              </a:tr>
            </a:tbl>
          </a:graphicData>
        </a:graphic>
      </p:graphicFrame>
    </p:spTree>
    <p:extLst>
      <p:ext uri="{BB962C8B-B14F-4D97-AF65-F5344CB8AC3E}">
        <p14:creationId xmlns:p14="http://schemas.microsoft.com/office/powerpoint/2010/main" val="395021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0"/>
          <p:cNvSpPr/>
          <p:nvPr/>
        </p:nvSpPr>
        <p:spPr>
          <a:xfrm>
            <a:off x="431959" y="339447"/>
            <a:ext cx="4008239" cy="501015"/>
          </a:xfrm>
          <a:prstGeom prst="rect">
            <a:avLst/>
          </a:prstGeom>
          <a:noFill/>
          <a:ln/>
        </p:spPr>
        <p:txBody>
          <a:bodyPr wrap="none" lIns="0" tIns="0" rIns="0" bIns="0" rtlCol="0" anchor="t"/>
          <a:lstStyle/>
          <a:p>
            <a:pPr marL="0" indent="0">
              <a:lnSpc>
                <a:spcPts val="3900"/>
              </a:lnSpc>
              <a:buNone/>
            </a:pPr>
            <a:endParaRPr lang="en-US" sz="3150" dirty="0"/>
          </a:p>
        </p:txBody>
      </p:sp>
      <p:pic>
        <p:nvPicPr>
          <p:cNvPr id="5" name="Image 2" descr="preencoded.png"/>
          <p:cNvPicPr>
            <a:picLocks noChangeAspect="1"/>
          </p:cNvPicPr>
          <p:nvPr/>
        </p:nvPicPr>
        <p:blipFill>
          <a:blip r:embed="rId3"/>
          <a:stretch>
            <a:fillRect/>
          </a:stretch>
        </p:blipFill>
        <p:spPr>
          <a:xfrm>
            <a:off x="7448683" y="1528319"/>
            <a:ext cx="8939961" cy="4840208"/>
          </a:xfrm>
          <a:prstGeom prst="rect">
            <a:avLst/>
          </a:prstGeom>
        </p:spPr>
      </p:pic>
      <p:sp>
        <p:nvSpPr>
          <p:cNvPr id="12" name="Text 7"/>
          <p:cNvSpPr/>
          <p:nvPr/>
        </p:nvSpPr>
        <p:spPr>
          <a:xfrm>
            <a:off x="2872291" y="700088"/>
            <a:ext cx="8885817" cy="1002030"/>
          </a:xfrm>
          <a:prstGeom prst="rect">
            <a:avLst/>
          </a:prstGeom>
          <a:noFill/>
          <a:ln/>
        </p:spPr>
        <p:txBody>
          <a:bodyPr wrap="square" lIns="0" tIns="0" rIns="0" bIns="0" rtlCol="0" anchor="t"/>
          <a:lstStyle/>
          <a:p>
            <a:pPr marL="0" indent="0" algn="ctr">
              <a:lnSpc>
                <a:spcPts val="3900"/>
              </a:lnSpc>
              <a:buNone/>
            </a:pPr>
            <a:r>
              <a:rPr lang="en-US" sz="3150" dirty="0">
                <a:solidFill>
                  <a:srgbClr val="38512F"/>
                </a:solidFill>
                <a:latin typeface="Lora" pitchFamily="34" charset="0"/>
                <a:ea typeface="Lora" pitchFamily="34" charset="-122"/>
                <a:cs typeface="Lora" pitchFamily="34" charset="-120"/>
              </a:rPr>
              <a:t>Building a CGPA Predictor: Merging Probability and Data Visualization</a:t>
            </a:r>
            <a:endParaRPr lang="en-US" sz="3150" dirty="0"/>
          </a:p>
        </p:txBody>
      </p:sp>
      <p:sp>
        <p:nvSpPr>
          <p:cNvPr id="13" name="Text 8"/>
          <p:cNvSpPr/>
          <p:nvPr/>
        </p:nvSpPr>
        <p:spPr>
          <a:xfrm>
            <a:off x="787858" y="2798329"/>
            <a:ext cx="8280083" cy="592574"/>
          </a:xfrm>
          <a:prstGeom prst="rect">
            <a:avLst/>
          </a:prstGeom>
          <a:noFill/>
          <a:ln/>
        </p:spPr>
        <p:txBody>
          <a:bodyPr wrap="square" lIns="0" tIns="0" rIns="0" bIns="0" rtlCol="0" anchor="t"/>
          <a:lstStyle/>
          <a:p>
            <a:pPr marL="0" indent="0">
              <a:buNone/>
            </a:pPr>
            <a:r>
              <a:rPr lang="en-US" sz="2000" dirty="0">
                <a:solidFill>
                  <a:srgbClr val="3A3630"/>
                </a:solidFill>
                <a:latin typeface="Times New Roman" panose="02020603050405020304" pitchFamily="18" charset="0"/>
                <a:ea typeface="Source Sans Pro" pitchFamily="34" charset="-122"/>
                <a:cs typeface="Times New Roman" panose="02020603050405020304" pitchFamily="18" charset="0"/>
              </a:rPr>
              <a:t>Welcome to an exciting journey into the world of academic performance prediction! In this project, I'll create a CGPA (Cumulative Grade Point Average) Predictor that combines probability modeling with data visualization. This tool will not only calculate a student's current CGPA but also forecast future academic performance, presenting the results through engaging pie charts.</a:t>
            </a:r>
            <a:endParaRPr lang="en-US" sz="2000" dirty="0">
              <a:latin typeface="Times New Roman" panose="02020603050405020304" pitchFamily="18" charset="0"/>
              <a:cs typeface="Times New Roman" panose="02020603050405020304" pitchFamily="18" charset="0"/>
            </a:endParaRPr>
          </a:p>
        </p:txBody>
      </p:sp>
      <p:sp>
        <p:nvSpPr>
          <p:cNvPr id="14" name="Text 9"/>
          <p:cNvSpPr/>
          <p:nvPr/>
        </p:nvSpPr>
        <p:spPr>
          <a:xfrm>
            <a:off x="787857" y="4895910"/>
            <a:ext cx="8280083" cy="1912796"/>
          </a:xfrm>
          <a:prstGeom prst="rect">
            <a:avLst/>
          </a:prstGeom>
          <a:noFill/>
          <a:ln/>
        </p:spPr>
        <p:txBody>
          <a:bodyPr wrap="square" lIns="0" tIns="0" rIns="0" bIns="0" rtlCol="0" anchor="t"/>
          <a:lstStyle/>
          <a:p>
            <a:pPr marL="0" indent="0">
              <a:buNone/>
            </a:pPr>
            <a:r>
              <a:rPr lang="en-US" sz="2000" dirty="0">
                <a:solidFill>
                  <a:srgbClr val="3A3630"/>
                </a:solidFill>
                <a:latin typeface="Times New Roman" panose="02020603050405020304" pitchFamily="18" charset="0"/>
                <a:ea typeface="Source Sans Pro" pitchFamily="34" charset="-122"/>
                <a:cs typeface="Times New Roman" panose="02020603050405020304" pitchFamily="18" charset="0"/>
              </a:rPr>
              <a:t>As we dive into this project, we'll explore key concepts in Python programming, probability theory, and data visualization using matplotlib. Whether you're a budding data scientist or a curious student, this project will provide valuable insights into practical applications of these fields. Let's embark on this educational adventure and unlock the power of predictive analytics!</a:t>
            </a:r>
            <a:endParaRPr lang="en-US" sz="2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B5232239-4B88-7978-79CE-BD726FBCC4CF}"/>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7" name="Shape 3">
            <a:extLst>
              <a:ext uri="{FF2B5EF4-FFF2-40B4-BE49-F238E27FC236}">
                <a16:creationId xmlns:a16="http://schemas.microsoft.com/office/drawing/2014/main" id="{E5FB93DA-E90B-BA8A-FB0F-F78398AEC00C}"/>
              </a:ext>
            </a:extLst>
          </p:cNvPr>
          <p:cNvSpPr/>
          <p:nvPr/>
        </p:nvSpPr>
        <p:spPr>
          <a:xfrm flipH="1">
            <a:off x="7752473" y="3742253"/>
            <a:ext cx="45719" cy="2211467"/>
          </a:xfrm>
          <a:prstGeom prst="roundRect">
            <a:avLst>
              <a:gd name="adj" fmla="val 116443"/>
            </a:avLst>
          </a:prstGeom>
          <a:solidFill>
            <a:srgbClr val="D9CDBA"/>
          </a:solidFill>
          <a:ln/>
        </p:spPr>
      </p:sp>
      <p:sp>
        <p:nvSpPr>
          <p:cNvPr id="2" name="Text 0"/>
          <p:cNvSpPr/>
          <p:nvPr/>
        </p:nvSpPr>
        <p:spPr>
          <a:xfrm>
            <a:off x="968693" y="631150"/>
            <a:ext cx="7169825" cy="521851"/>
          </a:xfrm>
          <a:prstGeom prst="rect">
            <a:avLst/>
          </a:prstGeom>
          <a:noFill/>
          <a:ln/>
        </p:spPr>
        <p:txBody>
          <a:bodyPr wrap="none" lIns="0" tIns="0" rIns="0" bIns="0" rtlCol="0" anchor="t"/>
          <a:lstStyle/>
          <a:p>
            <a:pPr marL="0" indent="0">
              <a:lnSpc>
                <a:spcPts val="4100"/>
              </a:lnSpc>
              <a:buNone/>
            </a:pPr>
            <a:r>
              <a:rPr lang="en-US" sz="3250" dirty="0">
                <a:solidFill>
                  <a:srgbClr val="38512F"/>
                </a:solidFill>
                <a:latin typeface="Times New Roman" panose="02020603050405020304" pitchFamily="18" charset="0"/>
                <a:ea typeface="Lora" pitchFamily="34" charset="-122"/>
                <a:cs typeface="Times New Roman" panose="02020603050405020304" pitchFamily="18" charset="0"/>
              </a:rPr>
              <a:t>Understanding the CGPA Calculation</a:t>
            </a:r>
            <a:endParaRPr lang="en-US" sz="3250" dirty="0">
              <a:latin typeface="Times New Roman" panose="02020603050405020304" pitchFamily="18" charset="0"/>
              <a:cs typeface="Times New Roman" panose="02020603050405020304" pitchFamily="18" charset="0"/>
            </a:endParaRPr>
          </a:p>
        </p:txBody>
      </p:sp>
      <p:sp>
        <p:nvSpPr>
          <p:cNvPr id="3" name="Text 1"/>
          <p:cNvSpPr/>
          <p:nvPr/>
        </p:nvSpPr>
        <p:spPr>
          <a:xfrm>
            <a:off x="968693" y="1507808"/>
            <a:ext cx="12692896" cy="567690"/>
          </a:xfrm>
          <a:prstGeom prst="rect">
            <a:avLst/>
          </a:prstGeom>
          <a:noFill/>
          <a:ln/>
        </p:spPr>
        <p:txBody>
          <a:bodyPr wrap="square" lIns="0" tIns="0" rIns="0" bIns="0" rtlCol="0" anchor="t"/>
          <a:lstStyle/>
          <a:p>
            <a:pPr marL="0" indent="0">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Before we delve into prediction, it's crucial to understand how CGPA is calculated. The Cumulative Grade Point Average is a measure of a student's overall academic performance, taking into account all courses taken so far. It's calculated by converting letter grades to numerical grade points, then averaging these points across all courses.</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968693" y="2493971"/>
            <a:ext cx="12692896" cy="567690"/>
          </a:xfrm>
          <a:prstGeom prst="rect">
            <a:avLst/>
          </a:prstGeom>
          <a:noFill/>
          <a:ln/>
        </p:spPr>
        <p:txBody>
          <a:bodyPr wrap="square" lIns="0" tIns="0" rIns="0" bIns="0" rtlCol="0" anchor="t"/>
          <a:lstStyle/>
          <a:p>
            <a:pPr marL="0" indent="0">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In our project, we'll use a standard grade to GPA conversion scale. For example, an 'A' is typically worth 10.0 points, while a 'B' might be 7.0 points. This conversion allows us to quantify performance across different courses and calculate an overall average.</a:t>
            </a:r>
            <a:endParaRPr lang="en-US" dirty="0">
              <a:latin typeface="Times New Roman" panose="02020603050405020304" pitchFamily="18" charset="0"/>
              <a:cs typeface="Times New Roman" panose="02020603050405020304" pitchFamily="18" charset="0"/>
            </a:endParaRPr>
          </a:p>
        </p:txBody>
      </p:sp>
      <p:sp>
        <p:nvSpPr>
          <p:cNvPr id="5" name="Shape 3"/>
          <p:cNvSpPr/>
          <p:nvPr/>
        </p:nvSpPr>
        <p:spPr>
          <a:xfrm>
            <a:off x="1223366" y="3812516"/>
            <a:ext cx="45719" cy="2199527"/>
          </a:xfrm>
          <a:prstGeom prst="roundRect">
            <a:avLst>
              <a:gd name="adj" fmla="val 116443"/>
            </a:avLst>
          </a:prstGeom>
          <a:solidFill>
            <a:srgbClr val="D9CDBA"/>
          </a:solidFill>
          <a:ln/>
        </p:spPr>
      </p:sp>
      <p:sp>
        <p:nvSpPr>
          <p:cNvPr id="6" name="Shape 4"/>
          <p:cNvSpPr/>
          <p:nvPr/>
        </p:nvSpPr>
        <p:spPr>
          <a:xfrm>
            <a:off x="1411545" y="4236776"/>
            <a:ext cx="621030" cy="22860"/>
          </a:xfrm>
          <a:prstGeom prst="roundRect">
            <a:avLst>
              <a:gd name="adj" fmla="val 116443"/>
            </a:avLst>
          </a:prstGeom>
          <a:solidFill>
            <a:srgbClr val="D9CDBA"/>
          </a:solidFill>
          <a:ln/>
        </p:spPr>
      </p:sp>
      <p:sp>
        <p:nvSpPr>
          <p:cNvPr id="7" name="Shape 5"/>
          <p:cNvSpPr/>
          <p:nvPr/>
        </p:nvSpPr>
        <p:spPr>
          <a:xfrm>
            <a:off x="1035189" y="4048657"/>
            <a:ext cx="399217" cy="399217"/>
          </a:xfrm>
          <a:prstGeom prst="roundRect">
            <a:avLst>
              <a:gd name="adj" fmla="val 6668"/>
            </a:avLst>
          </a:prstGeom>
          <a:solidFill>
            <a:srgbClr val="F3E7D4"/>
          </a:solidFill>
          <a:ln/>
        </p:spPr>
      </p:sp>
      <p:sp>
        <p:nvSpPr>
          <p:cNvPr id="8" name="Text 6"/>
          <p:cNvSpPr/>
          <p:nvPr/>
        </p:nvSpPr>
        <p:spPr>
          <a:xfrm>
            <a:off x="1189137" y="4122952"/>
            <a:ext cx="91202" cy="250508"/>
          </a:xfrm>
          <a:prstGeom prst="rect">
            <a:avLst/>
          </a:prstGeom>
          <a:noFill/>
          <a:ln/>
        </p:spPr>
        <p:txBody>
          <a:bodyPr wrap="none" lIns="0" tIns="0" rIns="0" bIns="0" rtlCol="0" anchor="t"/>
          <a:lstStyle/>
          <a:p>
            <a:pPr marL="0" indent="0" algn="ctr">
              <a:lnSpc>
                <a:spcPts val="19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2210753" y="4026511"/>
            <a:ext cx="2087642" cy="260866"/>
          </a:xfrm>
          <a:prstGeom prst="rect">
            <a:avLst/>
          </a:prstGeom>
          <a:noFill/>
          <a:ln/>
        </p:spPr>
        <p:txBody>
          <a:bodyPr wrap="none" lIns="0" tIns="0" rIns="0" bIns="0" rtlCol="0" anchor="t"/>
          <a:lstStyle/>
          <a:p>
            <a:pPr marL="0" indent="0" algn="l">
              <a:lnSpc>
                <a:spcPts val="20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Input Grades</a:t>
            </a:r>
            <a:endParaRPr lang="en-US" dirty="0">
              <a:latin typeface="Times New Roman" panose="02020603050405020304" pitchFamily="18" charset="0"/>
              <a:cs typeface="Times New Roman" panose="02020603050405020304" pitchFamily="18" charset="0"/>
            </a:endParaRPr>
          </a:p>
        </p:txBody>
      </p:sp>
      <p:sp>
        <p:nvSpPr>
          <p:cNvPr id="10" name="Text 8"/>
          <p:cNvSpPr/>
          <p:nvPr/>
        </p:nvSpPr>
        <p:spPr>
          <a:xfrm>
            <a:off x="2205235" y="4415852"/>
            <a:ext cx="11450836" cy="283845"/>
          </a:xfrm>
          <a:prstGeom prst="rect">
            <a:avLst/>
          </a:prstGeom>
          <a:noFill/>
          <a:ln/>
        </p:spPr>
        <p:txBody>
          <a:bodyPr wrap="none" lIns="0" tIns="0" rIns="0" bIns="0" rtlCol="0" anchor="t"/>
          <a:lstStyle/>
          <a:p>
            <a:pPr marL="0" indent="0" algn="l">
              <a:lnSpc>
                <a:spcPts val="22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Collect letter grades for each course taken</a:t>
            </a:r>
            <a:endParaRPr lang="en-US" dirty="0">
              <a:latin typeface="Times New Roman" panose="02020603050405020304" pitchFamily="18" charset="0"/>
              <a:cs typeface="Times New Roman" panose="02020603050405020304" pitchFamily="18" charset="0"/>
            </a:endParaRPr>
          </a:p>
        </p:txBody>
      </p:sp>
      <p:sp>
        <p:nvSpPr>
          <p:cNvPr id="11" name="Shape 9"/>
          <p:cNvSpPr/>
          <p:nvPr/>
        </p:nvSpPr>
        <p:spPr>
          <a:xfrm>
            <a:off x="1411545" y="5420138"/>
            <a:ext cx="621030" cy="22860"/>
          </a:xfrm>
          <a:prstGeom prst="roundRect">
            <a:avLst>
              <a:gd name="adj" fmla="val 116443"/>
            </a:avLst>
          </a:prstGeom>
          <a:solidFill>
            <a:srgbClr val="D9CDBA"/>
          </a:solidFill>
          <a:ln/>
        </p:spPr>
      </p:sp>
      <p:sp>
        <p:nvSpPr>
          <p:cNvPr id="12" name="Shape 10"/>
          <p:cNvSpPr/>
          <p:nvPr/>
        </p:nvSpPr>
        <p:spPr>
          <a:xfrm>
            <a:off x="1035189" y="5232019"/>
            <a:ext cx="399217" cy="399217"/>
          </a:xfrm>
          <a:prstGeom prst="roundRect">
            <a:avLst>
              <a:gd name="adj" fmla="val 6668"/>
            </a:avLst>
          </a:prstGeom>
          <a:solidFill>
            <a:srgbClr val="F3E7D4"/>
          </a:solidFill>
          <a:ln/>
        </p:spPr>
      </p:sp>
      <p:sp>
        <p:nvSpPr>
          <p:cNvPr id="13" name="Text 11"/>
          <p:cNvSpPr/>
          <p:nvPr/>
        </p:nvSpPr>
        <p:spPr>
          <a:xfrm>
            <a:off x="1167467" y="5306314"/>
            <a:ext cx="134541" cy="250508"/>
          </a:xfrm>
          <a:prstGeom prst="rect">
            <a:avLst/>
          </a:prstGeom>
          <a:noFill/>
          <a:ln/>
        </p:spPr>
        <p:txBody>
          <a:bodyPr wrap="none" lIns="0" tIns="0" rIns="0" bIns="0" rtlCol="0" anchor="t"/>
          <a:lstStyle/>
          <a:p>
            <a:pPr marL="0" indent="0" algn="ctr">
              <a:lnSpc>
                <a:spcPts val="19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14" name="Text 12"/>
          <p:cNvSpPr/>
          <p:nvPr/>
        </p:nvSpPr>
        <p:spPr>
          <a:xfrm>
            <a:off x="2210753" y="5209873"/>
            <a:ext cx="2087642" cy="260866"/>
          </a:xfrm>
          <a:prstGeom prst="rect">
            <a:avLst/>
          </a:prstGeom>
          <a:noFill/>
          <a:ln/>
        </p:spPr>
        <p:txBody>
          <a:bodyPr wrap="none" lIns="0" tIns="0" rIns="0" bIns="0" rtlCol="0" anchor="t"/>
          <a:lstStyle/>
          <a:p>
            <a:pPr marL="0" indent="0" algn="l">
              <a:lnSpc>
                <a:spcPts val="20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Convert to GPA</a:t>
            </a:r>
            <a:endParaRPr lang="en-US" dirty="0">
              <a:latin typeface="Times New Roman" panose="02020603050405020304" pitchFamily="18" charset="0"/>
              <a:cs typeface="Times New Roman" panose="02020603050405020304" pitchFamily="18" charset="0"/>
            </a:endParaRPr>
          </a:p>
        </p:txBody>
      </p:sp>
      <p:sp>
        <p:nvSpPr>
          <p:cNvPr id="15" name="Text 13"/>
          <p:cNvSpPr/>
          <p:nvPr/>
        </p:nvSpPr>
        <p:spPr>
          <a:xfrm>
            <a:off x="2210753" y="5642133"/>
            <a:ext cx="4130882" cy="627913"/>
          </a:xfrm>
          <a:prstGeom prst="rect">
            <a:avLst/>
          </a:prstGeom>
          <a:noFill/>
          <a:ln/>
        </p:spPr>
        <p:txBody>
          <a:bodyPr wrap="none" lIns="0" tIns="0" rIns="0" bIns="0" rtlCol="0" anchor="t"/>
          <a:lstStyle/>
          <a:p>
            <a:pPr marL="0" indent="0" algn="l">
              <a:lnSpc>
                <a:spcPts val="22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Use the grade_to_gpa dictionary to convert</a:t>
            </a:r>
          </a:p>
          <a:p>
            <a:pPr marL="0" indent="0" algn="l">
              <a:lnSpc>
                <a:spcPts val="22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 letter grades to numerical values</a:t>
            </a:r>
            <a:endParaRPr lang="en-US" dirty="0">
              <a:latin typeface="Times New Roman" panose="02020603050405020304" pitchFamily="18" charset="0"/>
              <a:cs typeface="Times New Roman" panose="02020603050405020304" pitchFamily="18" charset="0"/>
            </a:endParaRPr>
          </a:p>
        </p:txBody>
      </p:sp>
      <p:sp>
        <p:nvSpPr>
          <p:cNvPr id="16" name="Shape 14"/>
          <p:cNvSpPr/>
          <p:nvPr/>
        </p:nvSpPr>
        <p:spPr>
          <a:xfrm>
            <a:off x="7930653" y="4172274"/>
            <a:ext cx="621030" cy="22860"/>
          </a:xfrm>
          <a:prstGeom prst="roundRect">
            <a:avLst>
              <a:gd name="adj" fmla="val 116443"/>
            </a:avLst>
          </a:prstGeom>
          <a:solidFill>
            <a:srgbClr val="D9CDBA"/>
          </a:solidFill>
          <a:ln/>
        </p:spPr>
      </p:sp>
      <p:sp>
        <p:nvSpPr>
          <p:cNvPr id="17" name="Shape 15"/>
          <p:cNvSpPr/>
          <p:nvPr/>
        </p:nvSpPr>
        <p:spPr>
          <a:xfrm>
            <a:off x="7554297" y="3984155"/>
            <a:ext cx="399217" cy="399217"/>
          </a:xfrm>
          <a:prstGeom prst="roundRect">
            <a:avLst>
              <a:gd name="adj" fmla="val 6668"/>
            </a:avLst>
          </a:prstGeom>
          <a:solidFill>
            <a:srgbClr val="F3E7D4"/>
          </a:solidFill>
          <a:ln/>
        </p:spPr>
      </p:sp>
      <p:sp>
        <p:nvSpPr>
          <p:cNvPr id="18" name="Text 16"/>
          <p:cNvSpPr/>
          <p:nvPr/>
        </p:nvSpPr>
        <p:spPr>
          <a:xfrm>
            <a:off x="7684075" y="4058450"/>
            <a:ext cx="139541" cy="250508"/>
          </a:xfrm>
          <a:prstGeom prst="rect">
            <a:avLst/>
          </a:prstGeom>
          <a:noFill/>
          <a:ln/>
        </p:spPr>
        <p:txBody>
          <a:bodyPr wrap="none" lIns="0" tIns="0" rIns="0" bIns="0" rtlCol="0" anchor="t"/>
          <a:lstStyle/>
          <a:p>
            <a:pPr marL="0" indent="0" algn="ctr">
              <a:lnSpc>
                <a:spcPts val="19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19" name="Text 17"/>
          <p:cNvSpPr/>
          <p:nvPr/>
        </p:nvSpPr>
        <p:spPr>
          <a:xfrm>
            <a:off x="8729861" y="4026511"/>
            <a:ext cx="2087642" cy="260866"/>
          </a:xfrm>
          <a:prstGeom prst="rect">
            <a:avLst/>
          </a:prstGeom>
          <a:noFill/>
          <a:ln/>
        </p:spPr>
        <p:txBody>
          <a:bodyPr wrap="none" lIns="0" tIns="0" rIns="0" bIns="0" rtlCol="0" anchor="t"/>
          <a:lstStyle/>
          <a:p>
            <a:pPr marL="0" indent="0" algn="l">
              <a:lnSpc>
                <a:spcPts val="20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Calculate Average</a:t>
            </a:r>
            <a:endParaRPr lang="en-US" dirty="0">
              <a:latin typeface="Times New Roman" panose="02020603050405020304" pitchFamily="18" charset="0"/>
              <a:cs typeface="Times New Roman" panose="02020603050405020304" pitchFamily="18" charset="0"/>
            </a:endParaRPr>
          </a:p>
        </p:txBody>
      </p:sp>
      <p:sp>
        <p:nvSpPr>
          <p:cNvPr id="20" name="Text 18"/>
          <p:cNvSpPr/>
          <p:nvPr/>
        </p:nvSpPr>
        <p:spPr>
          <a:xfrm>
            <a:off x="8729861" y="4467162"/>
            <a:ext cx="5551719" cy="403929"/>
          </a:xfrm>
          <a:prstGeom prst="rect">
            <a:avLst/>
          </a:prstGeom>
          <a:noFill/>
          <a:ln/>
        </p:spPr>
        <p:txBody>
          <a:bodyPr wrap="none" lIns="0" tIns="0" rIns="0" bIns="0" rtlCol="0" anchor="t"/>
          <a:lstStyle/>
          <a:p>
            <a:pPr marL="0" indent="0" algn="l">
              <a:lnSpc>
                <a:spcPts val="22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Sum up all GPA points and divide by the number of courses</a:t>
            </a:r>
            <a:endParaRPr lang="en-US" dirty="0">
              <a:latin typeface="Times New Roman" panose="02020603050405020304" pitchFamily="18" charset="0"/>
              <a:cs typeface="Times New Roman" panose="02020603050405020304" pitchFamily="18" charset="0"/>
            </a:endParaRPr>
          </a:p>
        </p:txBody>
      </p:sp>
      <p:sp>
        <p:nvSpPr>
          <p:cNvPr id="21" name="Shape 19"/>
          <p:cNvSpPr/>
          <p:nvPr/>
        </p:nvSpPr>
        <p:spPr>
          <a:xfrm>
            <a:off x="7930653" y="5355636"/>
            <a:ext cx="621030" cy="22860"/>
          </a:xfrm>
          <a:prstGeom prst="roundRect">
            <a:avLst>
              <a:gd name="adj" fmla="val 116443"/>
            </a:avLst>
          </a:prstGeom>
          <a:solidFill>
            <a:srgbClr val="D9CDBA"/>
          </a:solidFill>
          <a:ln/>
        </p:spPr>
      </p:sp>
      <p:sp>
        <p:nvSpPr>
          <p:cNvPr id="22" name="Shape 20"/>
          <p:cNvSpPr/>
          <p:nvPr/>
        </p:nvSpPr>
        <p:spPr>
          <a:xfrm>
            <a:off x="7554297" y="5167517"/>
            <a:ext cx="399217" cy="399217"/>
          </a:xfrm>
          <a:prstGeom prst="roundRect">
            <a:avLst>
              <a:gd name="adj" fmla="val 6668"/>
            </a:avLst>
          </a:prstGeom>
          <a:solidFill>
            <a:srgbClr val="F3E7D4"/>
          </a:solidFill>
          <a:ln/>
        </p:spPr>
      </p:sp>
      <p:sp>
        <p:nvSpPr>
          <p:cNvPr id="23" name="Text 21"/>
          <p:cNvSpPr/>
          <p:nvPr/>
        </p:nvSpPr>
        <p:spPr>
          <a:xfrm>
            <a:off x="7685980" y="5241812"/>
            <a:ext cx="135731" cy="250508"/>
          </a:xfrm>
          <a:prstGeom prst="rect">
            <a:avLst/>
          </a:prstGeom>
          <a:noFill/>
          <a:ln/>
        </p:spPr>
        <p:txBody>
          <a:bodyPr wrap="none" lIns="0" tIns="0" rIns="0" bIns="0" rtlCol="0" anchor="t"/>
          <a:lstStyle/>
          <a:p>
            <a:pPr marL="0" indent="0" algn="ctr">
              <a:lnSpc>
                <a:spcPts val="19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4" name="Text 22"/>
          <p:cNvSpPr/>
          <p:nvPr/>
        </p:nvSpPr>
        <p:spPr>
          <a:xfrm>
            <a:off x="8729861" y="5196275"/>
            <a:ext cx="2087642" cy="260866"/>
          </a:xfrm>
          <a:prstGeom prst="rect">
            <a:avLst/>
          </a:prstGeom>
          <a:noFill/>
          <a:ln/>
        </p:spPr>
        <p:txBody>
          <a:bodyPr wrap="none" lIns="0" tIns="0" rIns="0" bIns="0" rtlCol="0" anchor="t"/>
          <a:lstStyle/>
          <a:p>
            <a:pPr marL="0" indent="0" algn="l">
              <a:lnSpc>
                <a:spcPts val="2050"/>
              </a:lnSpc>
              <a:buNone/>
            </a:pPr>
            <a:r>
              <a:rPr lang="en-US" dirty="0">
                <a:solidFill>
                  <a:srgbClr val="3A3630"/>
                </a:solidFill>
                <a:latin typeface="Times New Roman" panose="02020603050405020304" pitchFamily="18" charset="0"/>
                <a:ea typeface="Lora" pitchFamily="34" charset="-122"/>
                <a:cs typeface="Times New Roman" panose="02020603050405020304" pitchFamily="18" charset="0"/>
              </a:rPr>
              <a:t>Display CGPA</a:t>
            </a:r>
            <a:endParaRPr lang="en-US" dirty="0">
              <a:latin typeface="Times New Roman" panose="02020603050405020304" pitchFamily="18" charset="0"/>
              <a:cs typeface="Times New Roman" panose="02020603050405020304" pitchFamily="18" charset="0"/>
            </a:endParaRPr>
          </a:p>
        </p:txBody>
      </p:sp>
      <p:sp>
        <p:nvSpPr>
          <p:cNvPr id="25" name="Text 23"/>
          <p:cNvSpPr/>
          <p:nvPr/>
        </p:nvSpPr>
        <p:spPr>
          <a:xfrm>
            <a:off x="8714002" y="5539818"/>
            <a:ext cx="4786403" cy="485013"/>
          </a:xfrm>
          <a:prstGeom prst="rect">
            <a:avLst/>
          </a:prstGeom>
          <a:noFill/>
          <a:ln/>
        </p:spPr>
        <p:txBody>
          <a:bodyPr wrap="none" lIns="0" tIns="0" rIns="0" bIns="0" rtlCol="0" anchor="t"/>
          <a:lstStyle/>
          <a:p>
            <a:pPr marL="0" indent="0" algn="l">
              <a:lnSpc>
                <a:spcPts val="220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Present the final CGPA to two decimal places</a:t>
            </a:r>
            <a:endParaRPr lang="en-US"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CD8E38F3-0329-A751-53FA-81E4A96DEA9C}"/>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809744"/>
            <a:ext cx="9556075" cy="670917"/>
          </a:xfrm>
          <a:prstGeom prst="rect">
            <a:avLst/>
          </a:prstGeom>
          <a:noFill/>
          <a:ln/>
        </p:spPr>
        <p:txBody>
          <a:bodyPr wrap="none" lIns="0" tIns="0" rIns="0" bIns="0" rtlCol="0" anchor="t"/>
          <a:lstStyle/>
          <a:p>
            <a:pPr marL="0" indent="0">
              <a:lnSpc>
                <a:spcPts val="5250"/>
              </a:lnSpc>
              <a:buNone/>
            </a:pPr>
            <a:r>
              <a:rPr lang="en-US" sz="4200" dirty="0">
                <a:solidFill>
                  <a:srgbClr val="38512F"/>
                </a:solidFill>
                <a:latin typeface="Lora" pitchFamily="34" charset="0"/>
                <a:ea typeface="Lora" pitchFamily="34" charset="-122"/>
                <a:cs typeface="Lora" pitchFamily="34" charset="-120"/>
              </a:rPr>
              <a:t>Implementing the Grade Input System</a:t>
            </a:r>
            <a:endParaRPr lang="en-US" sz="4200" dirty="0"/>
          </a:p>
        </p:txBody>
      </p:sp>
      <p:sp>
        <p:nvSpPr>
          <p:cNvPr id="3" name="Text 1"/>
          <p:cNvSpPr/>
          <p:nvPr/>
        </p:nvSpPr>
        <p:spPr>
          <a:xfrm>
            <a:off x="968693" y="1936790"/>
            <a:ext cx="12692896" cy="1094780"/>
          </a:xfrm>
          <a:prstGeom prst="rect">
            <a:avLst/>
          </a:prstGeom>
          <a:noFill/>
          <a:ln/>
        </p:spPr>
        <p:txBody>
          <a:bodyPr wrap="square" lIns="0" tIns="0" rIns="0" bIns="0" rtlCol="0" anchor="t"/>
          <a:lstStyle/>
          <a:p>
            <a:pPr marL="0" indent="0">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Our CGPA Predictor begins with a robust grade input system. We'll create a function called get_grades() that prompts the user to enter their grades for multiple courses. This function will continue to accept inputs until the user indicates they're finished, allowing for flexibility in the number of courses.</a:t>
            </a:r>
            <a:endParaRPr lang="en-US" sz="1750" dirty="0"/>
          </a:p>
        </p:txBody>
      </p:sp>
      <p:sp>
        <p:nvSpPr>
          <p:cNvPr id="4" name="Text 2"/>
          <p:cNvSpPr/>
          <p:nvPr/>
        </p:nvSpPr>
        <p:spPr>
          <a:xfrm>
            <a:off x="968693" y="3288149"/>
            <a:ext cx="12692896" cy="729853"/>
          </a:xfrm>
          <a:prstGeom prst="rect">
            <a:avLst/>
          </a:prstGeom>
          <a:noFill/>
          <a:ln/>
        </p:spPr>
        <p:txBody>
          <a:bodyPr wrap="square" lIns="0" tIns="0" rIns="0" bIns="0" rtlCol="0" anchor="t"/>
          <a:lstStyle/>
          <a:p>
            <a:pPr marL="0" indent="0">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To ensure data integrity, we'll implement error handling to validate each input. If a user enters an invalid grade, the system will prompt them to try again, maintaining the accuracy of our calculations.</a:t>
            </a:r>
            <a:endParaRPr lang="en-US" sz="1750" dirty="0"/>
          </a:p>
        </p:txBody>
      </p:sp>
      <p:sp>
        <p:nvSpPr>
          <p:cNvPr id="5" name="Shape 3"/>
          <p:cNvSpPr/>
          <p:nvPr/>
        </p:nvSpPr>
        <p:spPr>
          <a:xfrm>
            <a:off x="968693" y="4531162"/>
            <a:ext cx="513159" cy="513159"/>
          </a:xfrm>
          <a:prstGeom prst="roundRect">
            <a:avLst>
              <a:gd name="adj" fmla="val 6667"/>
            </a:avLst>
          </a:prstGeom>
          <a:solidFill>
            <a:srgbClr val="F3E7D4"/>
          </a:solidFill>
          <a:ln/>
        </p:spPr>
      </p:sp>
      <p:sp>
        <p:nvSpPr>
          <p:cNvPr id="6" name="Text 4"/>
          <p:cNvSpPr/>
          <p:nvPr/>
        </p:nvSpPr>
        <p:spPr>
          <a:xfrm>
            <a:off x="1166574" y="4626650"/>
            <a:ext cx="117277" cy="322064"/>
          </a:xfrm>
          <a:prstGeom prst="rect">
            <a:avLst/>
          </a:prstGeom>
          <a:noFill/>
          <a:ln/>
        </p:spPr>
        <p:txBody>
          <a:bodyPr wrap="none" lIns="0" tIns="0" rIns="0" bIns="0" rtlCol="0" anchor="t"/>
          <a:lstStyle/>
          <a:p>
            <a:pPr marL="0" indent="0" algn="ctr">
              <a:lnSpc>
                <a:spcPts val="2500"/>
              </a:lnSpc>
              <a:buNone/>
            </a:pPr>
            <a:r>
              <a:rPr lang="en-US" sz="2500" dirty="0">
                <a:solidFill>
                  <a:srgbClr val="3A3630"/>
                </a:solidFill>
                <a:latin typeface="Lora" pitchFamily="34" charset="0"/>
                <a:ea typeface="Lora" pitchFamily="34" charset="-122"/>
                <a:cs typeface="Lora" pitchFamily="34" charset="-120"/>
              </a:rPr>
              <a:t>1</a:t>
            </a:r>
            <a:endParaRPr lang="en-US" sz="2500" dirty="0"/>
          </a:p>
        </p:txBody>
      </p:sp>
      <p:sp>
        <p:nvSpPr>
          <p:cNvPr id="7" name="Text 5"/>
          <p:cNvSpPr/>
          <p:nvPr/>
        </p:nvSpPr>
        <p:spPr>
          <a:xfrm>
            <a:off x="1709857" y="4531162"/>
            <a:ext cx="2927985" cy="335399"/>
          </a:xfrm>
          <a:prstGeom prst="rect">
            <a:avLst/>
          </a:prstGeom>
          <a:noFill/>
          <a:ln/>
        </p:spPr>
        <p:txBody>
          <a:bodyPr wrap="none" lIns="0" tIns="0" rIns="0" bIns="0" rtlCol="0" anchor="t"/>
          <a:lstStyle/>
          <a:p>
            <a:pPr marL="0" indent="0">
              <a:lnSpc>
                <a:spcPts val="2600"/>
              </a:lnSpc>
              <a:buNone/>
            </a:pPr>
            <a:r>
              <a:rPr lang="en-US" sz="2100" dirty="0">
                <a:solidFill>
                  <a:srgbClr val="3A3630"/>
                </a:solidFill>
                <a:latin typeface="Lora" pitchFamily="34" charset="0"/>
                <a:ea typeface="Lora" pitchFamily="34" charset="-122"/>
                <a:cs typeface="Lora" pitchFamily="34" charset="-120"/>
              </a:rPr>
              <a:t>User-Friendly Interface</a:t>
            </a:r>
            <a:endParaRPr lang="en-US" sz="2100" dirty="0"/>
          </a:p>
        </p:txBody>
      </p:sp>
      <p:sp>
        <p:nvSpPr>
          <p:cNvPr id="8" name="Text 6"/>
          <p:cNvSpPr/>
          <p:nvPr/>
        </p:nvSpPr>
        <p:spPr>
          <a:xfrm>
            <a:off x="1709857" y="5003363"/>
            <a:ext cx="5491282" cy="729853"/>
          </a:xfrm>
          <a:prstGeom prst="rect">
            <a:avLst/>
          </a:prstGeom>
          <a:noFill/>
          <a:ln/>
        </p:spPr>
        <p:txBody>
          <a:bodyPr wrap="square" lIns="0" tIns="0" rIns="0" bIns="0" rtlCol="0" anchor="t"/>
          <a:lstStyle/>
          <a:p>
            <a:pPr marL="0" indent="0">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Design an intuitive input system that guides users through the grade entry process</a:t>
            </a:r>
            <a:endParaRPr lang="en-US" sz="1750" dirty="0"/>
          </a:p>
        </p:txBody>
      </p:sp>
      <p:sp>
        <p:nvSpPr>
          <p:cNvPr id="9" name="Shape 7"/>
          <p:cNvSpPr/>
          <p:nvPr/>
        </p:nvSpPr>
        <p:spPr>
          <a:xfrm>
            <a:off x="7429143" y="4531162"/>
            <a:ext cx="513159" cy="513159"/>
          </a:xfrm>
          <a:prstGeom prst="roundRect">
            <a:avLst>
              <a:gd name="adj" fmla="val 6667"/>
            </a:avLst>
          </a:prstGeom>
          <a:solidFill>
            <a:srgbClr val="F3E7D4"/>
          </a:solidFill>
          <a:ln/>
        </p:spPr>
      </p:sp>
      <p:sp>
        <p:nvSpPr>
          <p:cNvPr id="10" name="Text 8"/>
          <p:cNvSpPr/>
          <p:nvPr/>
        </p:nvSpPr>
        <p:spPr>
          <a:xfrm>
            <a:off x="7599164" y="4626650"/>
            <a:ext cx="172998" cy="322064"/>
          </a:xfrm>
          <a:prstGeom prst="rect">
            <a:avLst/>
          </a:prstGeom>
          <a:noFill/>
          <a:ln/>
        </p:spPr>
        <p:txBody>
          <a:bodyPr wrap="none" lIns="0" tIns="0" rIns="0" bIns="0" rtlCol="0" anchor="t"/>
          <a:lstStyle/>
          <a:p>
            <a:pPr marL="0" indent="0" algn="ctr">
              <a:lnSpc>
                <a:spcPts val="2500"/>
              </a:lnSpc>
              <a:buNone/>
            </a:pPr>
            <a:r>
              <a:rPr lang="en-US" sz="2500" dirty="0">
                <a:solidFill>
                  <a:srgbClr val="3A3630"/>
                </a:solidFill>
                <a:latin typeface="Lora" pitchFamily="34" charset="0"/>
                <a:ea typeface="Lora" pitchFamily="34" charset="-122"/>
                <a:cs typeface="Lora" pitchFamily="34" charset="-120"/>
              </a:rPr>
              <a:t>2</a:t>
            </a:r>
            <a:endParaRPr lang="en-US" sz="2500" dirty="0"/>
          </a:p>
        </p:txBody>
      </p:sp>
      <p:sp>
        <p:nvSpPr>
          <p:cNvPr id="11" name="Text 9"/>
          <p:cNvSpPr/>
          <p:nvPr/>
        </p:nvSpPr>
        <p:spPr>
          <a:xfrm>
            <a:off x="8170307" y="4531162"/>
            <a:ext cx="2683312" cy="335399"/>
          </a:xfrm>
          <a:prstGeom prst="rect">
            <a:avLst/>
          </a:prstGeom>
          <a:noFill/>
          <a:ln/>
        </p:spPr>
        <p:txBody>
          <a:bodyPr wrap="none" lIns="0" tIns="0" rIns="0" bIns="0" rtlCol="0" anchor="t"/>
          <a:lstStyle/>
          <a:p>
            <a:pPr marL="0" indent="0">
              <a:lnSpc>
                <a:spcPts val="2600"/>
              </a:lnSpc>
              <a:buNone/>
            </a:pPr>
            <a:r>
              <a:rPr lang="en-US" sz="2100" dirty="0">
                <a:solidFill>
                  <a:srgbClr val="3A3630"/>
                </a:solidFill>
                <a:latin typeface="Lora" pitchFamily="34" charset="0"/>
                <a:ea typeface="Lora" pitchFamily="34" charset="-122"/>
                <a:cs typeface="Lora" pitchFamily="34" charset="-120"/>
              </a:rPr>
              <a:t>Input Validation</a:t>
            </a:r>
            <a:endParaRPr lang="en-US" sz="2100" dirty="0"/>
          </a:p>
        </p:txBody>
      </p:sp>
      <p:sp>
        <p:nvSpPr>
          <p:cNvPr id="12" name="Text 10"/>
          <p:cNvSpPr/>
          <p:nvPr/>
        </p:nvSpPr>
        <p:spPr>
          <a:xfrm>
            <a:off x="8170307" y="5003363"/>
            <a:ext cx="5491282" cy="729853"/>
          </a:xfrm>
          <a:prstGeom prst="rect">
            <a:avLst/>
          </a:prstGeom>
          <a:noFill/>
          <a:ln/>
        </p:spPr>
        <p:txBody>
          <a:bodyPr wrap="square" lIns="0" tIns="0" rIns="0" bIns="0" rtlCol="0" anchor="t"/>
          <a:lstStyle/>
          <a:p>
            <a:pPr marL="0" indent="0">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Implement checks to ensure only valid grades are accepted, improving data quality</a:t>
            </a:r>
            <a:endParaRPr lang="en-US" sz="1750" dirty="0"/>
          </a:p>
        </p:txBody>
      </p:sp>
      <p:sp>
        <p:nvSpPr>
          <p:cNvPr id="13" name="Shape 11"/>
          <p:cNvSpPr/>
          <p:nvPr/>
        </p:nvSpPr>
        <p:spPr>
          <a:xfrm>
            <a:off x="968693" y="6217801"/>
            <a:ext cx="513159" cy="513159"/>
          </a:xfrm>
          <a:prstGeom prst="roundRect">
            <a:avLst>
              <a:gd name="adj" fmla="val 6667"/>
            </a:avLst>
          </a:prstGeom>
          <a:solidFill>
            <a:srgbClr val="F3E7D4"/>
          </a:solidFill>
          <a:ln/>
        </p:spPr>
      </p:sp>
      <p:sp>
        <p:nvSpPr>
          <p:cNvPr id="14" name="Text 12"/>
          <p:cNvSpPr/>
          <p:nvPr/>
        </p:nvSpPr>
        <p:spPr>
          <a:xfrm>
            <a:off x="1135499" y="6313289"/>
            <a:ext cx="179427" cy="322064"/>
          </a:xfrm>
          <a:prstGeom prst="rect">
            <a:avLst/>
          </a:prstGeom>
          <a:noFill/>
          <a:ln/>
        </p:spPr>
        <p:txBody>
          <a:bodyPr wrap="none" lIns="0" tIns="0" rIns="0" bIns="0" rtlCol="0" anchor="t"/>
          <a:lstStyle/>
          <a:p>
            <a:pPr marL="0" indent="0" algn="ctr">
              <a:lnSpc>
                <a:spcPts val="2500"/>
              </a:lnSpc>
              <a:buNone/>
            </a:pPr>
            <a:r>
              <a:rPr lang="en-US" sz="2500" dirty="0">
                <a:solidFill>
                  <a:srgbClr val="3A3630"/>
                </a:solidFill>
                <a:latin typeface="Lora" pitchFamily="34" charset="0"/>
                <a:ea typeface="Lora" pitchFamily="34" charset="-122"/>
                <a:cs typeface="Lora" pitchFamily="34" charset="-120"/>
              </a:rPr>
              <a:t>3</a:t>
            </a:r>
            <a:endParaRPr lang="en-US" sz="2500" dirty="0"/>
          </a:p>
        </p:txBody>
      </p:sp>
      <p:sp>
        <p:nvSpPr>
          <p:cNvPr id="15" name="Text 13"/>
          <p:cNvSpPr/>
          <p:nvPr/>
        </p:nvSpPr>
        <p:spPr>
          <a:xfrm>
            <a:off x="1709857" y="6217801"/>
            <a:ext cx="2756297" cy="335399"/>
          </a:xfrm>
          <a:prstGeom prst="rect">
            <a:avLst/>
          </a:prstGeom>
          <a:noFill/>
          <a:ln/>
        </p:spPr>
        <p:txBody>
          <a:bodyPr wrap="none" lIns="0" tIns="0" rIns="0" bIns="0" rtlCol="0" anchor="t"/>
          <a:lstStyle/>
          <a:p>
            <a:pPr marL="0" indent="0">
              <a:lnSpc>
                <a:spcPts val="2600"/>
              </a:lnSpc>
              <a:buNone/>
            </a:pPr>
            <a:r>
              <a:rPr lang="en-US" sz="2100" dirty="0">
                <a:solidFill>
                  <a:srgbClr val="3A3630"/>
                </a:solidFill>
                <a:latin typeface="Lora" pitchFamily="34" charset="0"/>
                <a:ea typeface="Lora" pitchFamily="34" charset="-122"/>
                <a:cs typeface="Lora" pitchFamily="34" charset="-120"/>
              </a:rPr>
              <a:t>Flexible Course Count</a:t>
            </a:r>
            <a:endParaRPr lang="en-US" sz="2100" dirty="0"/>
          </a:p>
        </p:txBody>
      </p:sp>
      <p:sp>
        <p:nvSpPr>
          <p:cNvPr id="16" name="Text 14"/>
          <p:cNvSpPr/>
          <p:nvPr/>
        </p:nvSpPr>
        <p:spPr>
          <a:xfrm>
            <a:off x="1709857" y="6690003"/>
            <a:ext cx="5491282" cy="729853"/>
          </a:xfrm>
          <a:prstGeom prst="rect">
            <a:avLst/>
          </a:prstGeom>
          <a:noFill/>
          <a:ln/>
        </p:spPr>
        <p:txBody>
          <a:bodyPr wrap="square" lIns="0" tIns="0" rIns="0" bIns="0" rtlCol="0" anchor="t"/>
          <a:lstStyle/>
          <a:p>
            <a:pPr marL="0" indent="0">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Allow users to input grades for any number of courses, accommodating various academic scenarios</a:t>
            </a:r>
            <a:endParaRPr lang="en-US" sz="1750" dirty="0"/>
          </a:p>
        </p:txBody>
      </p:sp>
      <p:sp>
        <p:nvSpPr>
          <p:cNvPr id="17" name="Shape 15"/>
          <p:cNvSpPr/>
          <p:nvPr/>
        </p:nvSpPr>
        <p:spPr>
          <a:xfrm>
            <a:off x="7429143" y="6217801"/>
            <a:ext cx="513159" cy="513159"/>
          </a:xfrm>
          <a:prstGeom prst="roundRect">
            <a:avLst>
              <a:gd name="adj" fmla="val 6667"/>
            </a:avLst>
          </a:prstGeom>
          <a:solidFill>
            <a:srgbClr val="F3E7D4"/>
          </a:solidFill>
          <a:ln/>
        </p:spPr>
      </p:sp>
      <p:sp>
        <p:nvSpPr>
          <p:cNvPr id="18" name="Text 16"/>
          <p:cNvSpPr/>
          <p:nvPr/>
        </p:nvSpPr>
        <p:spPr>
          <a:xfrm>
            <a:off x="7598450" y="6313289"/>
            <a:ext cx="174546" cy="322064"/>
          </a:xfrm>
          <a:prstGeom prst="rect">
            <a:avLst/>
          </a:prstGeom>
          <a:noFill/>
          <a:ln/>
        </p:spPr>
        <p:txBody>
          <a:bodyPr wrap="none" lIns="0" tIns="0" rIns="0" bIns="0" rtlCol="0" anchor="t"/>
          <a:lstStyle/>
          <a:p>
            <a:pPr marL="0" indent="0" algn="ctr">
              <a:lnSpc>
                <a:spcPts val="2500"/>
              </a:lnSpc>
              <a:buNone/>
            </a:pPr>
            <a:r>
              <a:rPr lang="en-US" sz="2500" dirty="0">
                <a:solidFill>
                  <a:srgbClr val="3A3630"/>
                </a:solidFill>
                <a:latin typeface="Lora" pitchFamily="34" charset="0"/>
                <a:ea typeface="Lora" pitchFamily="34" charset="-122"/>
                <a:cs typeface="Lora" pitchFamily="34" charset="-120"/>
              </a:rPr>
              <a:t>4</a:t>
            </a:r>
            <a:endParaRPr lang="en-US" sz="2500" dirty="0"/>
          </a:p>
        </p:txBody>
      </p:sp>
      <p:sp>
        <p:nvSpPr>
          <p:cNvPr id="19" name="Text 17"/>
          <p:cNvSpPr/>
          <p:nvPr/>
        </p:nvSpPr>
        <p:spPr>
          <a:xfrm>
            <a:off x="8170307" y="6217801"/>
            <a:ext cx="2683312" cy="335399"/>
          </a:xfrm>
          <a:prstGeom prst="rect">
            <a:avLst/>
          </a:prstGeom>
          <a:noFill/>
          <a:ln/>
        </p:spPr>
        <p:txBody>
          <a:bodyPr wrap="none" lIns="0" tIns="0" rIns="0" bIns="0" rtlCol="0" anchor="t"/>
          <a:lstStyle/>
          <a:p>
            <a:pPr marL="0" indent="0">
              <a:lnSpc>
                <a:spcPts val="2600"/>
              </a:lnSpc>
              <a:buNone/>
            </a:pPr>
            <a:r>
              <a:rPr lang="en-US" sz="2100" dirty="0">
                <a:solidFill>
                  <a:srgbClr val="3A3630"/>
                </a:solidFill>
                <a:latin typeface="Lora" pitchFamily="34" charset="0"/>
                <a:ea typeface="Lora" pitchFamily="34" charset="-122"/>
                <a:cs typeface="Lora" pitchFamily="34" charset="-120"/>
              </a:rPr>
              <a:t>Error Handling</a:t>
            </a:r>
            <a:endParaRPr lang="en-US" sz="2100" dirty="0"/>
          </a:p>
        </p:txBody>
      </p:sp>
      <p:sp>
        <p:nvSpPr>
          <p:cNvPr id="20" name="Text 18"/>
          <p:cNvSpPr/>
          <p:nvPr/>
        </p:nvSpPr>
        <p:spPr>
          <a:xfrm>
            <a:off x="8170307" y="6690003"/>
            <a:ext cx="5491282" cy="729853"/>
          </a:xfrm>
          <a:prstGeom prst="rect">
            <a:avLst/>
          </a:prstGeom>
          <a:noFill/>
          <a:ln/>
        </p:spPr>
        <p:txBody>
          <a:bodyPr wrap="square" lIns="0" tIns="0" rIns="0" bIns="0" rtlCol="0" anchor="t"/>
          <a:lstStyle/>
          <a:p>
            <a:pPr marL="0" indent="0">
              <a:lnSpc>
                <a:spcPts val="2850"/>
              </a:lnSpc>
              <a:buNone/>
            </a:pPr>
            <a:r>
              <a:rPr lang="en-US" sz="1750" dirty="0">
                <a:solidFill>
                  <a:srgbClr val="3A3630"/>
                </a:solidFill>
                <a:latin typeface="Source Sans Pro" pitchFamily="34" charset="0"/>
                <a:ea typeface="Source Sans Pro" pitchFamily="34" charset="-122"/>
                <a:cs typeface="Source Sans Pro" pitchFamily="34" charset="-120"/>
              </a:rPr>
              <a:t>Provide clear feedback for invalid inputs, guiding users towards correct data entry</a:t>
            </a:r>
            <a:endParaRPr lang="en-US" sz="1750" dirty="0"/>
          </a:p>
        </p:txBody>
      </p:sp>
      <p:sp>
        <p:nvSpPr>
          <p:cNvPr id="21" name="Rectangle 20">
            <a:extLst>
              <a:ext uri="{FF2B5EF4-FFF2-40B4-BE49-F238E27FC236}">
                <a16:creationId xmlns:a16="http://schemas.microsoft.com/office/drawing/2014/main" id="{25844A10-978B-E6A1-7961-F107A5B4982F}"/>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809625"/>
            <a:ext cx="8013978" cy="671274"/>
          </a:xfrm>
          <a:prstGeom prst="rect">
            <a:avLst/>
          </a:prstGeom>
          <a:noFill/>
          <a:ln/>
        </p:spPr>
        <p:txBody>
          <a:bodyPr wrap="none" lIns="0" tIns="0" rIns="0" bIns="0" rtlCol="0" anchor="t"/>
          <a:lstStyle/>
          <a:p>
            <a:pPr marL="0" indent="0">
              <a:lnSpc>
                <a:spcPts val="5250"/>
              </a:lnSpc>
              <a:buNone/>
            </a:pPr>
            <a:r>
              <a:rPr lang="en-US" sz="4200" dirty="0">
                <a:solidFill>
                  <a:srgbClr val="38512F"/>
                </a:solidFill>
                <a:latin typeface="Times New Roman" panose="02020603050405020304" pitchFamily="18" charset="0"/>
                <a:ea typeface="Lora" pitchFamily="34" charset="-122"/>
                <a:cs typeface="Times New Roman" panose="02020603050405020304" pitchFamily="18" charset="0"/>
              </a:rPr>
              <a:t>Designing the Probability Model</a:t>
            </a:r>
            <a:endParaRPr lang="en-US" sz="4200" dirty="0">
              <a:latin typeface="Times New Roman" panose="02020603050405020304" pitchFamily="18" charset="0"/>
              <a:cs typeface="Times New Roman" panose="02020603050405020304" pitchFamily="18" charset="0"/>
            </a:endParaRPr>
          </a:p>
        </p:txBody>
      </p:sp>
      <p:sp>
        <p:nvSpPr>
          <p:cNvPr id="3" name="Text 1"/>
          <p:cNvSpPr/>
          <p:nvPr/>
        </p:nvSpPr>
        <p:spPr>
          <a:xfrm>
            <a:off x="968693" y="1937385"/>
            <a:ext cx="12692896" cy="1095494"/>
          </a:xfrm>
          <a:prstGeom prst="rect">
            <a:avLst/>
          </a:prstGeom>
          <a:noFill/>
          <a:ln/>
        </p:spPr>
        <p:txBody>
          <a:bodyPr wrap="square" lIns="0" tIns="0" rIns="0" bIns="0" rtlCol="0" anchor="t"/>
          <a:lstStyle/>
          <a:p>
            <a:pPr marL="0" indent="0">
              <a:lnSpc>
                <a:spcPts val="285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At the heart of our CGPA Predictor lies a probability model that estimates the likelihood of achieving different CGPA ranges in the future. This model, while simplified for educational purposes, demonstrates how past performance can be used to predict future outcomes.</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968693" y="3289697"/>
            <a:ext cx="12692896" cy="730329"/>
          </a:xfrm>
          <a:prstGeom prst="rect">
            <a:avLst/>
          </a:prstGeom>
          <a:noFill/>
          <a:ln/>
        </p:spPr>
        <p:txBody>
          <a:bodyPr wrap="square" lIns="0" tIns="0" rIns="0" bIns="0" rtlCol="0" anchor="t"/>
          <a:lstStyle/>
          <a:p>
            <a:pPr marL="0" indent="0">
              <a:lnSpc>
                <a:spcPts val="2850"/>
              </a:lnSpc>
              <a:buNone/>
            </a:pPr>
            <a:r>
              <a:rPr lang="en-US" dirty="0">
                <a:solidFill>
                  <a:srgbClr val="3A3630"/>
                </a:solidFill>
                <a:latin typeface="Times New Roman" panose="02020603050405020304" pitchFamily="18" charset="0"/>
                <a:ea typeface="Source Sans Pro" pitchFamily="34" charset="-122"/>
                <a:cs typeface="Times New Roman" panose="02020603050405020304" pitchFamily="18" charset="0"/>
              </a:rPr>
              <a:t>Our predict_cgpa_range() function takes the current CGPA as input and returns a list of probabilities for different CGPA ranges. These ranges are typically divided into high (8.5-10.0), medium-high (7.0-8.5), medium (5.0-7.0), and low (8.5-5.0) categories.</a:t>
            </a:r>
            <a:endParaRPr lang="en-US" dirty="0">
              <a:latin typeface="Times New Roman" panose="02020603050405020304" pitchFamily="18" charset="0"/>
              <a:cs typeface="Times New Roman" panose="02020603050405020304" pitchFamily="18" charset="0"/>
            </a:endParaRPr>
          </a:p>
        </p:txBody>
      </p:sp>
      <p:sp>
        <p:nvSpPr>
          <p:cNvPr id="5" name="Text 3"/>
          <p:cNvSpPr/>
          <p:nvPr/>
        </p:nvSpPr>
        <p:spPr>
          <a:xfrm>
            <a:off x="968693" y="4505087"/>
            <a:ext cx="2685693" cy="335756"/>
          </a:xfrm>
          <a:prstGeom prst="rect">
            <a:avLst/>
          </a:prstGeom>
          <a:noFill/>
          <a:ln/>
        </p:spPr>
        <p:txBody>
          <a:bodyPr wrap="none" lIns="0" tIns="0" rIns="0" bIns="0" rtlCol="0" anchor="t"/>
          <a:lstStyle/>
          <a:p>
            <a:pPr marL="0" indent="0">
              <a:lnSpc>
                <a:spcPts val="2600"/>
              </a:lnSpc>
              <a:buNone/>
            </a:pPr>
            <a:r>
              <a:rPr lang="en-US" sz="2100" dirty="0">
                <a:solidFill>
                  <a:srgbClr val="38512F"/>
                </a:solidFill>
                <a:latin typeface="Times New Roman" panose="02020603050405020304" pitchFamily="18" charset="0"/>
                <a:ea typeface="Lora" pitchFamily="34" charset="-122"/>
                <a:cs typeface="Times New Roman" panose="02020603050405020304" pitchFamily="18" charset="0"/>
              </a:rPr>
              <a:t>Current CGPA: 8.5+</a:t>
            </a:r>
            <a:endParaRPr lang="en-US" sz="2100" dirty="0">
              <a:latin typeface="Times New Roman" panose="02020603050405020304" pitchFamily="18" charset="0"/>
              <a:cs typeface="Times New Roman" panose="02020603050405020304" pitchFamily="18" charset="0"/>
            </a:endParaRPr>
          </a:p>
        </p:txBody>
      </p:sp>
      <p:sp>
        <p:nvSpPr>
          <p:cNvPr id="6" name="Text 4"/>
          <p:cNvSpPr/>
          <p:nvPr/>
        </p:nvSpPr>
        <p:spPr>
          <a:xfrm>
            <a:off x="968693" y="5069086"/>
            <a:ext cx="3859173" cy="365165"/>
          </a:xfrm>
          <a:prstGeom prst="rect">
            <a:avLst/>
          </a:prstGeom>
          <a:noFill/>
          <a:ln/>
        </p:spPr>
        <p:txBody>
          <a:bodyPr wrap="none" lIns="0" tIns="0" rIns="0" bIns="0" rtlCol="0" anchor="t"/>
          <a:lstStyle/>
          <a:p>
            <a:pPr marL="0" indent="0">
              <a:lnSpc>
                <a:spcPts val="2850"/>
              </a:lnSpc>
              <a:buNone/>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High chance of maintaining excellence</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968693" y="5639633"/>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70% for 8.5-10.0</a:t>
            </a:r>
            <a:endParaRPr lang="en-US" sz="1750" dirty="0">
              <a:latin typeface="Times New Roman" panose="02020603050405020304" pitchFamily="18" charset="0"/>
              <a:cs typeface="Times New Roman" panose="02020603050405020304" pitchFamily="18" charset="0"/>
            </a:endParaRPr>
          </a:p>
        </p:txBody>
      </p:sp>
      <p:sp>
        <p:nvSpPr>
          <p:cNvPr id="8" name="Text 6"/>
          <p:cNvSpPr/>
          <p:nvPr/>
        </p:nvSpPr>
        <p:spPr>
          <a:xfrm>
            <a:off x="968693" y="6084689"/>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25% for 7.0-8.49</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968693" y="6529745"/>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5% for 5.5-7.0</a:t>
            </a:r>
            <a:endParaRPr lang="en-US" sz="1750" dirty="0">
              <a:latin typeface="Times New Roman" panose="02020603050405020304" pitchFamily="18" charset="0"/>
              <a:cs typeface="Times New Roman" panose="02020603050405020304" pitchFamily="18" charset="0"/>
            </a:endParaRPr>
          </a:p>
        </p:txBody>
      </p:sp>
      <p:sp>
        <p:nvSpPr>
          <p:cNvPr id="10" name="Text 8"/>
          <p:cNvSpPr/>
          <p:nvPr/>
        </p:nvSpPr>
        <p:spPr>
          <a:xfrm>
            <a:off x="5392460" y="4505087"/>
            <a:ext cx="2930009" cy="335756"/>
          </a:xfrm>
          <a:prstGeom prst="rect">
            <a:avLst/>
          </a:prstGeom>
          <a:noFill/>
          <a:ln/>
        </p:spPr>
        <p:txBody>
          <a:bodyPr wrap="none" lIns="0" tIns="0" rIns="0" bIns="0" rtlCol="0" anchor="t"/>
          <a:lstStyle/>
          <a:p>
            <a:pPr marL="0" indent="0">
              <a:lnSpc>
                <a:spcPts val="2600"/>
              </a:lnSpc>
              <a:buNone/>
            </a:pPr>
            <a:r>
              <a:rPr lang="en-US" sz="2100" dirty="0">
                <a:solidFill>
                  <a:srgbClr val="38512F"/>
                </a:solidFill>
                <a:latin typeface="Times New Roman" panose="02020603050405020304" pitchFamily="18" charset="0"/>
                <a:ea typeface="Lora" pitchFamily="34" charset="-122"/>
                <a:cs typeface="Times New Roman" panose="02020603050405020304" pitchFamily="18" charset="0"/>
              </a:rPr>
              <a:t>Current CGPA: 7.0-8.49</a:t>
            </a:r>
            <a:endParaRPr lang="en-US" sz="2100" dirty="0">
              <a:latin typeface="Times New Roman" panose="02020603050405020304" pitchFamily="18" charset="0"/>
              <a:cs typeface="Times New Roman" panose="02020603050405020304" pitchFamily="18" charset="0"/>
            </a:endParaRPr>
          </a:p>
        </p:txBody>
      </p:sp>
      <p:sp>
        <p:nvSpPr>
          <p:cNvPr id="11" name="Text 9"/>
          <p:cNvSpPr/>
          <p:nvPr/>
        </p:nvSpPr>
        <p:spPr>
          <a:xfrm>
            <a:off x="5392460" y="5069086"/>
            <a:ext cx="3859173" cy="365165"/>
          </a:xfrm>
          <a:prstGeom prst="rect">
            <a:avLst/>
          </a:prstGeom>
          <a:noFill/>
          <a:ln/>
        </p:spPr>
        <p:txBody>
          <a:bodyPr wrap="none" lIns="0" tIns="0" rIns="0" bIns="0" rtlCol="0" anchor="t"/>
          <a:lstStyle/>
          <a:p>
            <a:pPr marL="0" indent="0">
              <a:lnSpc>
                <a:spcPts val="2850"/>
              </a:lnSpc>
              <a:buNone/>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Good chance of improvement</a:t>
            </a:r>
            <a:endParaRPr lang="en-US" sz="1750" dirty="0">
              <a:latin typeface="Times New Roman" panose="02020603050405020304" pitchFamily="18" charset="0"/>
              <a:cs typeface="Times New Roman" panose="02020603050405020304" pitchFamily="18" charset="0"/>
            </a:endParaRPr>
          </a:p>
        </p:txBody>
      </p:sp>
      <p:sp>
        <p:nvSpPr>
          <p:cNvPr id="12" name="Text 10"/>
          <p:cNvSpPr/>
          <p:nvPr/>
        </p:nvSpPr>
        <p:spPr>
          <a:xfrm>
            <a:off x="5392460" y="5639633"/>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10% for 8.5-10.0</a:t>
            </a:r>
            <a:endParaRPr lang="en-US" sz="1750" dirty="0">
              <a:latin typeface="Times New Roman" panose="02020603050405020304" pitchFamily="18" charset="0"/>
              <a:cs typeface="Times New Roman" panose="02020603050405020304" pitchFamily="18" charset="0"/>
            </a:endParaRPr>
          </a:p>
        </p:txBody>
      </p:sp>
      <p:sp>
        <p:nvSpPr>
          <p:cNvPr id="13" name="Text 11"/>
          <p:cNvSpPr/>
          <p:nvPr/>
        </p:nvSpPr>
        <p:spPr>
          <a:xfrm>
            <a:off x="5392460" y="6084689"/>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60% for 7.0-8.49</a:t>
            </a:r>
            <a:endParaRPr lang="en-US" sz="1750" dirty="0">
              <a:latin typeface="Times New Roman" panose="02020603050405020304" pitchFamily="18" charset="0"/>
              <a:cs typeface="Times New Roman" panose="02020603050405020304" pitchFamily="18" charset="0"/>
            </a:endParaRPr>
          </a:p>
        </p:txBody>
      </p:sp>
      <p:sp>
        <p:nvSpPr>
          <p:cNvPr id="14" name="Text 12"/>
          <p:cNvSpPr/>
          <p:nvPr/>
        </p:nvSpPr>
        <p:spPr>
          <a:xfrm>
            <a:off x="5392460" y="6529745"/>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25% for 5.5-7.0</a:t>
            </a:r>
            <a:endParaRPr lang="en-US" sz="1750" dirty="0">
              <a:latin typeface="Times New Roman" panose="02020603050405020304" pitchFamily="18" charset="0"/>
              <a:cs typeface="Times New Roman" panose="02020603050405020304" pitchFamily="18" charset="0"/>
            </a:endParaRPr>
          </a:p>
        </p:txBody>
      </p:sp>
      <p:sp>
        <p:nvSpPr>
          <p:cNvPr id="15" name="Text 13"/>
          <p:cNvSpPr/>
          <p:nvPr/>
        </p:nvSpPr>
        <p:spPr>
          <a:xfrm>
            <a:off x="5392460" y="6974800"/>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5% for 4.0-5.5</a:t>
            </a:r>
            <a:endParaRPr lang="en-US" sz="1750" dirty="0">
              <a:latin typeface="Times New Roman" panose="02020603050405020304" pitchFamily="18" charset="0"/>
              <a:cs typeface="Times New Roman" panose="02020603050405020304" pitchFamily="18" charset="0"/>
            </a:endParaRPr>
          </a:p>
        </p:txBody>
      </p:sp>
      <p:sp>
        <p:nvSpPr>
          <p:cNvPr id="16" name="Text 14"/>
          <p:cNvSpPr/>
          <p:nvPr/>
        </p:nvSpPr>
        <p:spPr>
          <a:xfrm>
            <a:off x="9816227" y="4505087"/>
            <a:ext cx="3114556" cy="335756"/>
          </a:xfrm>
          <a:prstGeom prst="rect">
            <a:avLst/>
          </a:prstGeom>
          <a:noFill/>
          <a:ln/>
        </p:spPr>
        <p:txBody>
          <a:bodyPr wrap="none" lIns="0" tIns="0" rIns="0" bIns="0" rtlCol="0" anchor="t"/>
          <a:lstStyle/>
          <a:p>
            <a:pPr marL="0" indent="0">
              <a:lnSpc>
                <a:spcPts val="2600"/>
              </a:lnSpc>
              <a:buNone/>
            </a:pPr>
            <a:r>
              <a:rPr lang="en-US" sz="2100" dirty="0">
                <a:solidFill>
                  <a:srgbClr val="38512F"/>
                </a:solidFill>
                <a:latin typeface="Times New Roman" panose="02020603050405020304" pitchFamily="18" charset="0"/>
                <a:ea typeface="Lora" pitchFamily="34" charset="-122"/>
                <a:cs typeface="Times New Roman" panose="02020603050405020304" pitchFamily="18" charset="0"/>
              </a:rPr>
              <a:t>Current CGPA: Below 7.0</a:t>
            </a:r>
            <a:endParaRPr lang="en-US" sz="2100" dirty="0">
              <a:latin typeface="Times New Roman" panose="02020603050405020304" pitchFamily="18" charset="0"/>
              <a:cs typeface="Times New Roman" panose="02020603050405020304" pitchFamily="18" charset="0"/>
            </a:endParaRPr>
          </a:p>
        </p:txBody>
      </p:sp>
      <p:sp>
        <p:nvSpPr>
          <p:cNvPr id="17" name="Text 15"/>
          <p:cNvSpPr/>
          <p:nvPr/>
        </p:nvSpPr>
        <p:spPr>
          <a:xfrm>
            <a:off x="9816227" y="5069086"/>
            <a:ext cx="3859173" cy="365165"/>
          </a:xfrm>
          <a:prstGeom prst="rect">
            <a:avLst/>
          </a:prstGeom>
          <a:noFill/>
          <a:ln/>
        </p:spPr>
        <p:txBody>
          <a:bodyPr wrap="none" lIns="0" tIns="0" rIns="0" bIns="0" rtlCol="0" anchor="t"/>
          <a:lstStyle/>
          <a:p>
            <a:pPr marL="0" indent="0">
              <a:lnSpc>
                <a:spcPts val="2850"/>
              </a:lnSpc>
              <a:buNone/>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Higher chance of lower ranges</a:t>
            </a:r>
            <a:endParaRPr lang="en-US" sz="1750" dirty="0">
              <a:latin typeface="Times New Roman" panose="02020603050405020304" pitchFamily="18" charset="0"/>
              <a:cs typeface="Times New Roman" panose="02020603050405020304" pitchFamily="18" charset="0"/>
            </a:endParaRPr>
          </a:p>
        </p:txBody>
      </p:sp>
      <p:sp>
        <p:nvSpPr>
          <p:cNvPr id="18" name="Text 16"/>
          <p:cNvSpPr/>
          <p:nvPr/>
        </p:nvSpPr>
        <p:spPr>
          <a:xfrm>
            <a:off x="9816227" y="5639633"/>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5% for 7.0-8.49</a:t>
            </a:r>
            <a:endParaRPr lang="en-US" sz="1750" dirty="0">
              <a:latin typeface="Times New Roman" panose="02020603050405020304" pitchFamily="18" charset="0"/>
              <a:cs typeface="Times New Roman" panose="02020603050405020304" pitchFamily="18" charset="0"/>
            </a:endParaRPr>
          </a:p>
        </p:txBody>
      </p:sp>
      <p:sp>
        <p:nvSpPr>
          <p:cNvPr id="19" name="Text 17"/>
          <p:cNvSpPr/>
          <p:nvPr/>
        </p:nvSpPr>
        <p:spPr>
          <a:xfrm>
            <a:off x="9816227" y="6084689"/>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20% for 5.5-7.0</a:t>
            </a:r>
            <a:endParaRPr lang="en-US" sz="1750" dirty="0">
              <a:latin typeface="Times New Roman" panose="02020603050405020304" pitchFamily="18" charset="0"/>
              <a:cs typeface="Times New Roman" panose="02020603050405020304" pitchFamily="18" charset="0"/>
            </a:endParaRPr>
          </a:p>
        </p:txBody>
      </p:sp>
      <p:sp>
        <p:nvSpPr>
          <p:cNvPr id="20" name="Text 18"/>
          <p:cNvSpPr/>
          <p:nvPr/>
        </p:nvSpPr>
        <p:spPr>
          <a:xfrm>
            <a:off x="9816227" y="6529745"/>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60% for 4.0-5.5</a:t>
            </a:r>
            <a:endParaRPr lang="en-US" sz="1750" dirty="0">
              <a:latin typeface="Times New Roman" panose="02020603050405020304" pitchFamily="18" charset="0"/>
              <a:cs typeface="Times New Roman" panose="02020603050405020304" pitchFamily="18" charset="0"/>
            </a:endParaRPr>
          </a:p>
        </p:txBody>
      </p:sp>
      <p:sp>
        <p:nvSpPr>
          <p:cNvPr id="21" name="Text 19"/>
          <p:cNvSpPr/>
          <p:nvPr/>
        </p:nvSpPr>
        <p:spPr>
          <a:xfrm>
            <a:off x="9816227" y="6974800"/>
            <a:ext cx="3859173" cy="365165"/>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A3630"/>
                </a:solidFill>
                <a:latin typeface="Times New Roman" panose="02020603050405020304" pitchFamily="18" charset="0"/>
                <a:ea typeface="Source Sans Pro" pitchFamily="34" charset="-122"/>
                <a:cs typeface="Times New Roman" panose="02020603050405020304" pitchFamily="18" charset="0"/>
              </a:rPr>
              <a:t>15% below 4.0</a:t>
            </a:r>
            <a:endParaRPr lang="en-US" sz="175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71178C5A-DA76-99C7-B969-16CE26FC1333}"/>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FBB388-98A6-5F2D-42F3-8411DFAE22FF}"/>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ADDEAAB-268B-9730-E741-310C2F410CBE}"/>
              </a:ext>
            </a:extLst>
          </p:cNvPr>
          <p:cNvSpPr txBox="1"/>
          <p:nvPr/>
        </p:nvSpPr>
        <p:spPr>
          <a:xfrm>
            <a:off x="3657600" y="148997"/>
            <a:ext cx="7315200" cy="728341"/>
          </a:xfrm>
          <a:prstGeom prst="rect">
            <a:avLst/>
          </a:prstGeom>
          <a:noFill/>
        </p:spPr>
        <p:txBody>
          <a:bodyPr wrap="square">
            <a:spAutoFit/>
          </a:bodyPr>
          <a:lstStyle/>
          <a:p>
            <a:pPr marL="0" indent="0">
              <a:lnSpc>
                <a:spcPts val="5250"/>
              </a:lnSpc>
              <a:buNone/>
            </a:pPr>
            <a:r>
              <a:rPr lang="en-US" sz="4200" dirty="0">
                <a:solidFill>
                  <a:srgbClr val="38512F"/>
                </a:solidFill>
                <a:latin typeface="Times New Roman" panose="02020603050405020304" pitchFamily="18" charset="0"/>
                <a:ea typeface="Lora" pitchFamily="34" charset="-122"/>
                <a:cs typeface="Times New Roman" panose="02020603050405020304" pitchFamily="18" charset="0"/>
              </a:rPr>
              <a:t>Implementing the Python Code:</a:t>
            </a:r>
            <a:endParaRPr lang="en-US" sz="4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9ADF4C-B0AE-2A1C-76C6-E36F97235518}"/>
              </a:ext>
            </a:extLst>
          </p:cNvPr>
          <p:cNvSpPr txBox="1"/>
          <p:nvPr/>
        </p:nvSpPr>
        <p:spPr>
          <a:xfrm>
            <a:off x="441064" y="1290918"/>
            <a:ext cx="10994315" cy="6740307"/>
          </a:xfrm>
          <a:prstGeom prst="rect">
            <a:avLst/>
          </a:prstGeom>
          <a:noFill/>
        </p:spPr>
        <p:txBody>
          <a:bodyPr wrap="square" rtlCol="0">
            <a:spAutoFit/>
          </a:bodyPr>
          <a:lstStyle/>
          <a:p>
            <a:r>
              <a:rPr lang="en-IN" dirty="0"/>
              <a:t>import </a:t>
            </a:r>
            <a:r>
              <a:rPr lang="en-IN" dirty="0" err="1"/>
              <a:t>numpy</a:t>
            </a:r>
            <a:r>
              <a:rPr lang="en-IN" dirty="0"/>
              <a:t> as np</a:t>
            </a:r>
          </a:p>
          <a:p>
            <a:r>
              <a:rPr lang="en-IN" dirty="0"/>
              <a:t>import </a:t>
            </a:r>
            <a:r>
              <a:rPr lang="en-IN" dirty="0" err="1"/>
              <a:t>matplotlib.pyplot</a:t>
            </a:r>
            <a:r>
              <a:rPr lang="en-IN" dirty="0"/>
              <a:t> as </a:t>
            </a:r>
            <a:r>
              <a:rPr lang="en-IN" dirty="0" err="1"/>
              <a:t>plt</a:t>
            </a:r>
            <a:endParaRPr lang="en-IN" dirty="0"/>
          </a:p>
          <a:p>
            <a:endParaRPr lang="en-IN" dirty="0"/>
          </a:p>
          <a:p>
            <a:r>
              <a:rPr lang="en-IN" dirty="0"/>
              <a:t># Grade to GPA conversion</a:t>
            </a:r>
          </a:p>
          <a:p>
            <a:r>
              <a:rPr lang="en-IN" dirty="0" err="1"/>
              <a:t>grade_to_gpa</a:t>
            </a:r>
            <a:r>
              <a:rPr lang="en-IN" dirty="0"/>
              <a:t> = {</a:t>
            </a:r>
          </a:p>
          <a:p>
            <a:r>
              <a:rPr lang="en-IN" dirty="0"/>
              <a:t>    'A+': 10, 'A': 9, 'A-': 8,</a:t>
            </a:r>
          </a:p>
          <a:p>
            <a:r>
              <a:rPr lang="en-IN" dirty="0"/>
              <a:t>    'B+': 7, 'B': 6, 'B-': 5,</a:t>
            </a:r>
          </a:p>
          <a:p>
            <a:r>
              <a:rPr lang="en-IN" dirty="0"/>
              <a:t>    'C+': 4, 'C': 3, 'C-': 2,</a:t>
            </a:r>
          </a:p>
          <a:p>
            <a:r>
              <a:rPr lang="en-IN" dirty="0"/>
              <a:t>    'D+': 1, 'D': 0, 'F': 0</a:t>
            </a:r>
          </a:p>
          <a:p>
            <a:r>
              <a:rPr lang="en-IN" dirty="0"/>
              <a:t>}</a:t>
            </a:r>
          </a:p>
          <a:p>
            <a:endParaRPr lang="en-IN" dirty="0"/>
          </a:p>
          <a:p>
            <a:r>
              <a:rPr lang="en-IN" dirty="0"/>
              <a:t>def </a:t>
            </a:r>
            <a:r>
              <a:rPr lang="en-IN" dirty="0" err="1"/>
              <a:t>get_grades</a:t>
            </a:r>
            <a:r>
              <a:rPr lang="en-IN" dirty="0"/>
              <a:t>():</a:t>
            </a:r>
          </a:p>
          <a:p>
            <a:r>
              <a:rPr lang="en-IN" dirty="0"/>
              <a:t>    grades = []</a:t>
            </a:r>
          </a:p>
          <a:p>
            <a:r>
              <a:rPr lang="en-IN" dirty="0"/>
              <a:t>    subjects = ['Probability and Statistics', 'Analog Electronics', 'Digital Electronics', 'PEL', 'Signals and Systems']</a:t>
            </a:r>
          </a:p>
          <a:p>
            <a:r>
              <a:rPr lang="en-IN" dirty="0"/>
              <a:t>    for subject in subjects:</a:t>
            </a:r>
          </a:p>
          <a:p>
            <a:r>
              <a:rPr lang="en-IN" dirty="0"/>
              <a:t>        while True:</a:t>
            </a:r>
          </a:p>
          <a:p>
            <a:r>
              <a:rPr lang="en-IN" dirty="0"/>
              <a:t>            grade = input(</a:t>
            </a:r>
            <a:r>
              <a:rPr lang="en-IN" dirty="0" err="1"/>
              <a:t>f"Enter</a:t>
            </a:r>
            <a:r>
              <a:rPr lang="en-IN" dirty="0"/>
              <a:t> grade for {subject} (A+, A, A-, B+, B, B-, C+, C, C-, D+, D, F): ").upper()</a:t>
            </a:r>
          </a:p>
          <a:p>
            <a:r>
              <a:rPr lang="en-IN" dirty="0"/>
              <a:t>            if grade in </a:t>
            </a:r>
            <a:r>
              <a:rPr lang="en-IN" dirty="0" err="1"/>
              <a:t>grade_to_gpa</a:t>
            </a:r>
            <a:r>
              <a:rPr lang="en-IN" dirty="0"/>
              <a:t>:</a:t>
            </a:r>
          </a:p>
          <a:p>
            <a:r>
              <a:rPr lang="en-IN" dirty="0"/>
              <a:t>                </a:t>
            </a:r>
            <a:r>
              <a:rPr lang="en-IN" dirty="0" err="1"/>
              <a:t>grades.append</a:t>
            </a:r>
            <a:r>
              <a:rPr lang="en-IN" dirty="0"/>
              <a:t>(grade)</a:t>
            </a:r>
          </a:p>
          <a:p>
            <a:r>
              <a:rPr lang="en-IN" dirty="0"/>
              <a:t>                break</a:t>
            </a:r>
          </a:p>
          <a:p>
            <a:r>
              <a:rPr lang="en-IN" dirty="0"/>
              <a:t>            else:</a:t>
            </a:r>
          </a:p>
          <a:p>
            <a:r>
              <a:rPr lang="en-IN" dirty="0"/>
              <a:t>                print("Invalid grade. Please try again.")</a:t>
            </a:r>
          </a:p>
          <a:p>
            <a:r>
              <a:rPr lang="en-IN" dirty="0"/>
              <a:t>    return grades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48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2B0BEA-24FD-4693-7117-A2A2945F5F33}"/>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E4D6884-9187-DD2A-1588-37C836E0327D}"/>
              </a:ext>
            </a:extLst>
          </p:cNvPr>
          <p:cNvSpPr txBox="1"/>
          <p:nvPr/>
        </p:nvSpPr>
        <p:spPr>
          <a:xfrm>
            <a:off x="387275" y="1581374"/>
            <a:ext cx="11101892" cy="6740307"/>
          </a:xfrm>
          <a:prstGeom prst="rect">
            <a:avLst/>
          </a:prstGeom>
          <a:noFill/>
        </p:spPr>
        <p:txBody>
          <a:bodyPr wrap="square" rtlCol="0">
            <a:spAutoFit/>
          </a:bodyPr>
          <a:lstStyle/>
          <a:p>
            <a:r>
              <a:rPr lang="en-IN" dirty="0"/>
              <a:t>def </a:t>
            </a:r>
            <a:r>
              <a:rPr lang="en-IN" dirty="0" err="1"/>
              <a:t>calculate_cgpa</a:t>
            </a:r>
            <a:r>
              <a:rPr lang="en-IN" dirty="0"/>
              <a:t>(grades):</a:t>
            </a:r>
          </a:p>
          <a:p>
            <a:r>
              <a:rPr lang="en-IN" dirty="0"/>
              <a:t>    </a:t>
            </a:r>
            <a:r>
              <a:rPr lang="en-IN" dirty="0" err="1"/>
              <a:t>total_points</a:t>
            </a:r>
            <a:r>
              <a:rPr lang="en-IN" dirty="0"/>
              <a:t> = sum(</a:t>
            </a:r>
            <a:r>
              <a:rPr lang="en-IN" dirty="0" err="1"/>
              <a:t>grade_to_gpa</a:t>
            </a:r>
            <a:r>
              <a:rPr lang="en-IN" dirty="0"/>
              <a:t>[grade] for grade in grades)</a:t>
            </a:r>
          </a:p>
          <a:p>
            <a:r>
              <a:rPr lang="en-IN" dirty="0"/>
              <a:t>    return </a:t>
            </a:r>
            <a:r>
              <a:rPr lang="en-IN" dirty="0" err="1"/>
              <a:t>total_points</a:t>
            </a:r>
            <a:r>
              <a:rPr lang="en-IN" dirty="0"/>
              <a:t> / </a:t>
            </a:r>
            <a:r>
              <a:rPr lang="en-IN" dirty="0" err="1"/>
              <a:t>len</a:t>
            </a:r>
            <a:r>
              <a:rPr lang="en-IN" dirty="0"/>
              <a:t>(grades)</a:t>
            </a:r>
          </a:p>
          <a:p>
            <a:endParaRPr lang="en-IN" dirty="0"/>
          </a:p>
          <a:p>
            <a:r>
              <a:rPr lang="en-IN" dirty="0"/>
              <a:t>def </a:t>
            </a:r>
            <a:r>
              <a:rPr lang="en-IN" dirty="0" err="1"/>
              <a:t>predict_cgpa_range</a:t>
            </a:r>
            <a:r>
              <a:rPr lang="en-IN" dirty="0"/>
              <a:t>(</a:t>
            </a:r>
            <a:r>
              <a:rPr lang="en-IN" dirty="0" err="1"/>
              <a:t>current_cgpa</a:t>
            </a:r>
            <a:r>
              <a:rPr lang="en-IN" dirty="0"/>
              <a:t>):</a:t>
            </a:r>
          </a:p>
          <a:p>
            <a:r>
              <a:rPr lang="en-IN" dirty="0"/>
              <a:t>    # Simple probability model</a:t>
            </a:r>
          </a:p>
          <a:p>
            <a:r>
              <a:rPr lang="en-IN" dirty="0"/>
              <a:t>    if </a:t>
            </a:r>
            <a:r>
              <a:rPr lang="en-IN" dirty="0" err="1"/>
              <a:t>current_cgpa</a:t>
            </a:r>
            <a:r>
              <a:rPr lang="en-IN" dirty="0"/>
              <a:t> &gt;= 8:</a:t>
            </a:r>
          </a:p>
          <a:p>
            <a:r>
              <a:rPr lang="en-IN" dirty="0"/>
              <a:t>        return [0.7, 0.25, 0.05, 0]</a:t>
            </a:r>
          </a:p>
          <a:p>
            <a:r>
              <a:rPr lang="en-IN" dirty="0"/>
              <a:t>    </a:t>
            </a:r>
            <a:r>
              <a:rPr lang="en-IN" dirty="0" err="1"/>
              <a:t>elif</a:t>
            </a:r>
            <a:r>
              <a:rPr lang="en-IN" dirty="0"/>
              <a:t> </a:t>
            </a:r>
            <a:r>
              <a:rPr lang="en-IN" dirty="0" err="1"/>
              <a:t>current_cgpa</a:t>
            </a:r>
            <a:r>
              <a:rPr lang="en-IN" dirty="0"/>
              <a:t> &gt;= 6:</a:t>
            </a:r>
          </a:p>
          <a:p>
            <a:r>
              <a:rPr lang="en-IN" dirty="0"/>
              <a:t>        return [0.1, 0.6, 0.25, 0.05]</a:t>
            </a:r>
          </a:p>
          <a:p>
            <a:r>
              <a:rPr lang="en-IN" dirty="0"/>
              <a:t>    </a:t>
            </a:r>
            <a:r>
              <a:rPr lang="en-IN" dirty="0" err="1"/>
              <a:t>elif</a:t>
            </a:r>
            <a:r>
              <a:rPr lang="en-IN" dirty="0"/>
              <a:t> </a:t>
            </a:r>
            <a:r>
              <a:rPr lang="en-IN" dirty="0" err="1"/>
              <a:t>current_cgpa</a:t>
            </a:r>
            <a:r>
              <a:rPr lang="en-IN" dirty="0"/>
              <a:t> &gt;= 4:</a:t>
            </a:r>
          </a:p>
          <a:p>
            <a:r>
              <a:rPr lang="en-IN" dirty="0"/>
              <a:t>        return [0.05, 0.2, 0.6, 0.15]</a:t>
            </a:r>
          </a:p>
          <a:p>
            <a:r>
              <a:rPr lang="en-IN" dirty="0"/>
              <a:t>    else:</a:t>
            </a:r>
          </a:p>
          <a:p>
            <a:r>
              <a:rPr lang="en-IN" dirty="0"/>
              <a:t>        return [0, 0.1, 0.3, 0.6]</a:t>
            </a:r>
          </a:p>
          <a:p>
            <a:endParaRPr lang="en-IN" dirty="0"/>
          </a:p>
          <a:p>
            <a:r>
              <a:rPr lang="en-IN" dirty="0"/>
              <a:t>def </a:t>
            </a:r>
            <a:r>
              <a:rPr lang="en-IN" dirty="0" err="1"/>
              <a:t>plot_grade_distribution</a:t>
            </a:r>
            <a:r>
              <a:rPr lang="en-IN" dirty="0"/>
              <a:t>(grades):</a:t>
            </a:r>
          </a:p>
          <a:p>
            <a:r>
              <a:rPr lang="en-IN" dirty="0"/>
              <a:t>    </a:t>
            </a:r>
            <a:r>
              <a:rPr lang="en-IN" dirty="0" err="1"/>
              <a:t>grade_counts</a:t>
            </a:r>
            <a:r>
              <a:rPr lang="en-IN" dirty="0"/>
              <a:t> = {grade: </a:t>
            </a:r>
            <a:r>
              <a:rPr lang="en-IN" dirty="0" err="1"/>
              <a:t>grades.count</a:t>
            </a:r>
            <a:r>
              <a:rPr lang="en-IN" dirty="0"/>
              <a:t>(grade) for grade in set(grades)}</a:t>
            </a:r>
          </a:p>
          <a:p>
            <a:r>
              <a:rPr lang="en-IN" dirty="0"/>
              <a:t>    </a:t>
            </a:r>
            <a:r>
              <a:rPr lang="en-IN" dirty="0" err="1"/>
              <a:t>plt.figure</a:t>
            </a:r>
            <a:r>
              <a:rPr lang="en-IN" dirty="0"/>
              <a:t>(</a:t>
            </a:r>
            <a:r>
              <a:rPr lang="en-IN" dirty="0" err="1"/>
              <a:t>figsize</a:t>
            </a:r>
            <a:r>
              <a:rPr lang="en-IN" dirty="0"/>
              <a:t>=(10, 5))</a:t>
            </a:r>
          </a:p>
          <a:p>
            <a:r>
              <a:rPr lang="en-IN" dirty="0"/>
              <a:t>    </a:t>
            </a:r>
            <a:r>
              <a:rPr lang="en-IN" dirty="0" err="1"/>
              <a:t>plt.pie</a:t>
            </a:r>
            <a:r>
              <a:rPr lang="en-IN" dirty="0"/>
              <a:t>(</a:t>
            </a:r>
            <a:r>
              <a:rPr lang="en-IN" dirty="0" err="1"/>
              <a:t>grade_counts.values</a:t>
            </a:r>
            <a:r>
              <a:rPr lang="en-IN" dirty="0"/>
              <a:t>(), labels=</a:t>
            </a:r>
            <a:r>
              <a:rPr lang="en-IN" dirty="0" err="1"/>
              <a:t>grade_counts.keys</a:t>
            </a:r>
            <a:r>
              <a:rPr lang="en-IN" dirty="0"/>
              <a:t>(), </a:t>
            </a:r>
            <a:r>
              <a:rPr lang="en-IN" dirty="0" err="1"/>
              <a:t>autopct</a:t>
            </a:r>
            <a:r>
              <a:rPr lang="en-IN" dirty="0"/>
              <a:t>='%1.1f%%')</a:t>
            </a:r>
          </a:p>
          <a:p>
            <a:r>
              <a:rPr lang="en-IN" dirty="0"/>
              <a:t>    </a:t>
            </a:r>
            <a:r>
              <a:rPr lang="en-IN" dirty="0" err="1"/>
              <a:t>plt.title</a:t>
            </a:r>
            <a:r>
              <a:rPr lang="en-IN" dirty="0"/>
              <a:t>("Grade Distribution")</a:t>
            </a:r>
          </a:p>
          <a:p>
            <a:r>
              <a:rPr lang="en-IN" dirty="0"/>
              <a:t>    </a:t>
            </a:r>
            <a:r>
              <a:rPr lang="en-IN" dirty="0" err="1"/>
              <a:t>plt.axis</a:t>
            </a:r>
            <a:r>
              <a:rPr lang="en-IN" dirty="0"/>
              <a:t>('equal')</a:t>
            </a:r>
          </a:p>
          <a:p>
            <a:r>
              <a:rPr lang="en-IN" dirty="0"/>
              <a:t>    </a:t>
            </a:r>
            <a:r>
              <a:rPr lang="en-IN" dirty="0" err="1"/>
              <a:t>plt.show</a:t>
            </a:r>
            <a:r>
              <a:rPr lang="en-IN" dirty="0"/>
              <a:t>()</a:t>
            </a:r>
          </a:p>
          <a:p>
            <a:endParaRPr lang="en-IN" dirty="0"/>
          </a:p>
          <a:p>
            <a:endParaRPr lang="en-IN" dirty="0"/>
          </a:p>
        </p:txBody>
      </p:sp>
      <p:sp>
        <p:nvSpPr>
          <p:cNvPr id="5" name="TextBox 4">
            <a:extLst>
              <a:ext uri="{FF2B5EF4-FFF2-40B4-BE49-F238E27FC236}">
                <a16:creationId xmlns:a16="http://schemas.microsoft.com/office/drawing/2014/main" id="{CDD75134-8C33-001D-D1FD-0FC4C1D4A78C}"/>
              </a:ext>
            </a:extLst>
          </p:cNvPr>
          <p:cNvSpPr txBox="1"/>
          <p:nvPr/>
        </p:nvSpPr>
        <p:spPr>
          <a:xfrm>
            <a:off x="3657600" y="209780"/>
            <a:ext cx="7315200" cy="728341"/>
          </a:xfrm>
          <a:prstGeom prst="rect">
            <a:avLst/>
          </a:prstGeom>
          <a:noFill/>
        </p:spPr>
        <p:txBody>
          <a:bodyPr wrap="square">
            <a:spAutoFit/>
          </a:bodyPr>
          <a:lstStyle/>
          <a:p>
            <a:pPr marL="0" indent="0">
              <a:lnSpc>
                <a:spcPts val="5250"/>
              </a:lnSpc>
              <a:buNone/>
            </a:pPr>
            <a:r>
              <a:rPr lang="en-US" sz="4200" dirty="0">
                <a:solidFill>
                  <a:srgbClr val="38512F"/>
                </a:solidFill>
                <a:latin typeface="Times New Roman" panose="02020603050405020304" pitchFamily="18" charset="0"/>
                <a:ea typeface="Lora" pitchFamily="34" charset="-122"/>
                <a:cs typeface="Times New Roman" panose="02020603050405020304" pitchFamily="18" charset="0"/>
              </a:rPr>
              <a:t>Implementing the Python Code:</a:t>
            </a:r>
            <a:endParaRPr lang="en-US" sz="4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66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961185-CEC8-E14E-4436-B4B0BE3DD02F}"/>
              </a:ext>
            </a:extLst>
          </p:cNvPr>
          <p:cNvSpPr/>
          <p:nvPr/>
        </p:nvSpPr>
        <p:spPr>
          <a:xfrm>
            <a:off x="12844631" y="7788536"/>
            <a:ext cx="1667435" cy="355003"/>
          </a:xfrm>
          <a:prstGeom prst="rect">
            <a:avLst/>
          </a:prstGeom>
          <a:solidFill>
            <a:srgbClr val="FEF5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1709B7A-FDD0-9042-FE9A-E83B436B7051}"/>
              </a:ext>
            </a:extLst>
          </p:cNvPr>
          <p:cNvSpPr txBox="1"/>
          <p:nvPr/>
        </p:nvSpPr>
        <p:spPr>
          <a:xfrm>
            <a:off x="806823" y="1237130"/>
            <a:ext cx="8111266" cy="5909310"/>
          </a:xfrm>
          <a:prstGeom prst="rect">
            <a:avLst/>
          </a:prstGeom>
          <a:noFill/>
        </p:spPr>
        <p:txBody>
          <a:bodyPr wrap="square" rtlCol="0">
            <a:spAutoFit/>
          </a:bodyPr>
          <a:lstStyle/>
          <a:p>
            <a:r>
              <a:rPr lang="en-IN" dirty="0"/>
              <a:t>def </a:t>
            </a:r>
            <a:r>
              <a:rPr lang="en-IN" dirty="0" err="1"/>
              <a:t>plot_cgpa_prediction</a:t>
            </a:r>
            <a:r>
              <a:rPr lang="en-IN" dirty="0"/>
              <a:t>(probabilities):</a:t>
            </a:r>
          </a:p>
          <a:p>
            <a:r>
              <a:rPr lang="en-IN" dirty="0"/>
              <a:t>    labels = ['8-10', '6-7.9', '4-5.9', '0-3.9']</a:t>
            </a:r>
          </a:p>
          <a:p>
            <a:r>
              <a:rPr lang="en-IN" dirty="0"/>
              <a:t>    </a:t>
            </a:r>
            <a:r>
              <a:rPr lang="en-IN" dirty="0" err="1"/>
              <a:t>plt.figure</a:t>
            </a:r>
            <a:r>
              <a:rPr lang="en-IN" dirty="0"/>
              <a:t>(</a:t>
            </a:r>
            <a:r>
              <a:rPr lang="en-IN" dirty="0" err="1"/>
              <a:t>figsize</a:t>
            </a:r>
            <a:r>
              <a:rPr lang="en-IN" dirty="0"/>
              <a:t>=(10, 5))</a:t>
            </a:r>
          </a:p>
          <a:p>
            <a:r>
              <a:rPr lang="en-IN" dirty="0"/>
              <a:t>    </a:t>
            </a:r>
            <a:r>
              <a:rPr lang="en-IN" dirty="0" err="1"/>
              <a:t>plt.pie</a:t>
            </a:r>
            <a:r>
              <a:rPr lang="en-IN" dirty="0"/>
              <a:t>(probabilities, labels=labels, </a:t>
            </a:r>
            <a:r>
              <a:rPr lang="en-IN" dirty="0" err="1"/>
              <a:t>autopct</a:t>
            </a:r>
            <a:r>
              <a:rPr lang="en-IN" dirty="0"/>
              <a:t>='%1.1f%%')</a:t>
            </a:r>
          </a:p>
          <a:p>
            <a:r>
              <a:rPr lang="en-IN" dirty="0"/>
              <a:t>    </a:t>
            </a:r>
            <a:r>
              <a:rPr lang="en-IN" dirty="0" err="1"/>
              <a:t>plt.title</a:t>
            </a:r>
            <a:r>
              <a:rPr lang="en-IN" dirty="0"/>
              <a:t>("CGPA Range Probability Prediction")</a:t>
            </a:r>
          </a:p>
          <a:p>
            <a:r>
              <a:rPr lang="en-IN" dirty="0"/>
              <a:t>    </a:t>
            </a:r>
            <a:r>
              <a:rPr lang="en-IN" dirty="0" err="1"/>
              <a:t>plt.axis</a:t>
            </a:r>
            <a:r>
              <a:rPr lang="en-IN" dirty="0"/>
              <a:t>('equal')</a:t>
            </a:r>
          </a:p>
          <a:p>
            <a:r>
              <a:rPr lang="en-IN" dirty="0"/>
              <a:t>    </a:t>
            </a:r>
            <a:r>
              <a:rPr lang="en-IN" dirty="0" err="1"/>
              <a:t>plt.show</a:t>
            </a:r>
            <a:r>
              <a:rPr lang="en-IN" dirty="0"/>
              <a:t>()</a:t>
            </a:r>
          </a:p>
          <a:p>
            <a:endParaRPr lang="en-IN" dirty="0"/>
          </a:p>
          <a:p>
            <a:r>
              <a:rPr lang="en-IN" dirty="0"/>
              <a:t># Main program</a:t>
            </a:r>
          </a:p>
          <a:p>
            <a:r>
              <a:rPr lang="en-IN" dirty="0"/>
              <a:t>grades = </a:t>
            </a:r>
            <a:r>
              <a:rPr lang="en-IN" dirty="0" err="1"/>
              <a:t>get_grades</a:t>
            </a:r>
            <a:r>
              <a:rPr lang="en-IN" dirty="0"/>
              <a:t>()</a:t>
            </a:r>
          </a:p>
          <a:p>
            <a:r>
              <a:rPr lang="en-IN" dirty="0" err="1"/>
              <a:t>cgpa</a:t>
            </a:r>
            <a:r>
              <a:rPr lang="en-IN" dirty="0"/>
              <a:t> = </a:t>
            </a:r>
            <a:r>
              <a:rPr lang="en-IN" dirty="0" err="1"/>
              <a:t>calculate_cgpa</a:t>
            </a:r>
            <a:r>
              <a:rPr lang="en-IN" dirty="0"/>
              <a:t>(grades)</a:t>
            </a:r>
          </a:p>
          <a:p>
            <a:r>
              <a:rPr lang="en-IN" dirty="0"/>
              <a:t>probabilities = </a:t>
            </a:r>
            <a:r>
              <a:rPr lang="en-IN" dirty="0" err="1"/>
              <a:t>predict_cgpa_range</a:t>
            </a:r>
            <a:r>
              <a:rPr lang="en-IN" dirty="0"/>
              <a:t>(</a:t>
            </a:r>
            <a:r>
              <a:rPr lang="en-IN" dirty="0" err="1"/>
              <a:t>cgpa</a:t>
            </a:r>
            <a:r>
              <a:rPr lang="en-IN" dirty="0"/>
              <a:t>)</a:t>
            </a:r>
          </a:p>
          <a:p>
            <a:endParaRPr lang="en-IN" dirty="0"/>
          </a:p>
          <a:p>
            <a:r>
              <a:rPr lang="en-IN" dirty="0"/>
              <a:t>print(f"\</a:t>
            </a:r>
            <a:r>
              <a:rPr lang="en-IN" dirty="0" err="1"/>
              <a:t>nCalculated</a:t>
            </a:r>
            <a:r>
              <a:rPr lang="en-IN" dirty="0"/>
              <a:t> CGPA: {cgpa:.2f}")</a:t>
            </a:r>
          </a:p>
          <a:p>
            <a:r>
              <a:rPr lang="en-IN" dirty="0"/>
              <a:t>print("\</a:t>
            </a:r>
            <a:r>
              <a:rPr lang="en-IN" dirty="0" err="1"/>
              <a:t>nProbability</a:t>
            </a:r>
            <a:r>
              <a:rPr lang="en-IN" dirty="0"/>
              <a:t> of achieving CGPA ranges:")</a:t>
            </a:r>
          </a:p>
          <a:p>
            <a:r>
              <a:rPr lang="en-IN" dirty="0"/>
              <a:t>for range, prob in zip(['8-10', '6-7.9', '4-5.9', '0-3.9'], probabilities):</a:t>
            </a:r>
          </a:p>
          <a:p>
            <a:r>
              <a:rPr lang="en-IN" dirty="0"/>
              <a:t>    print(f"{range}: {prob*100:.1f}%")</a:t>
            </a:r>
          </a:p>
          <a:p>
            <a:endParaRPr lang="en-IN" dirty="0"/>
          </a:p>
          <a:p>
            <a:r>
              <a:rPr lang="en-IN" dirty="0" err="1"/>
              <a:t>plot_grade_distribution</a:t>
            </a:r>
            <a:r>
              <a:rPr lang="en-IN" dirty="0"/>
              <a:t>(grades)</a:t>
            </a:r>
          </a:p>
          <a:p>
            <a:r>
              <a:rPr lang="en-IN" dirty="0" err="1"/>
              <a:t>plot_cgpa_prediction</a:t>
            </a:r>
            <a:r>
              <a:rPr lang="en-IN" dirty="0"/>
              <a:t>(probabilities)</a:t>
            </a:r>
          </a:p>
          <a:p>
            <a:endParaRPr lang="en-IN" dirty="0"/>
          </a:p>
        </p:txBody>
      </p:sp>
      <p:sp>
        <p:nvSpPr>
          <p:cNvPr id="5" name="TextBox 4">
            <a:extLst>
              <a:ext uri="{FF2B5EF4-FFF2-40B4-BE49-F238E27FC236}">
                <a16:creationId xmlns:a16="http://schemas.microsoft.com/office/drawing/2014/main" id="{6653700B-362F-0EBE-0561-A7D44915AE67}"/>
              </a:ext>
            </a:extLst>
          </p:cNvPr>
          <p:cNvSpPr txBox="1"/>
          <p:nvPr/>
        </p:nvSpPr>
        <p:spPr>
          <a:xfrm>
            <a:off x="3657600" y="176156"/>
            <a:ext cx="7315200" cy="728341"/>
          </a:xfrm>
          <a:prstGeom prst="rect">
            <a:avLst/>
          </a:prstGeom>
          <a:noFill/>
        </p:spPr>
        <p:txBody>
          <a:bodyPr wrap="square">
            <a:spAutoFit/>
          </a:bodyPr>
          <a:lstStyle/>
          <a:p>
            <a:pPr marL="0" indent="0">
              <a:lnSpc>
                <a:spcPts val="5250"/>
              </a:lnSpc>
              <a:buNone/>
            </a:pPr>
            <a:r>
              <a:rPr lang="en-US" sz="4200" dirty="0">
                <a:solidFill>
                  <a:srgbClr val="38512F"/>
                </a:solidFill>
                <a:latin typeface="Times New Roman" panose="02020603050405020304" pitchFamily="18" charset="0"/>
                <a:ea typeface="Lora" pitchFamily="34" charset="-122"/>
                <a:cs typeface="Times New Roman" panose="02020603050405020304" pitchFamily="18" charset="0"/>
              </a:rPr>
              <a:t>Implementing the Python Code:</a:t>
            </a:r>
            <a:endParaRPr lang="en-US" sz="4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160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2121</Words>
  <Application>Microsoft Office PowerPoint</Application>
  <PresentationFormat>Custom</PresentationFormat>
  <Paragraphs>260</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Lora</vt:lpstr>
      <vt:lpstr>Times New Roman</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Shariq Arshad</cp:lastModifiedBy>
  <cp:revision>4</cp:revision>
  <dcterms:created xsi:type="dcterms:W3CDTF">2024-11-03T14:52:48Z</dcterms:created>
  <dcterms:modified xsi:type="dcterms:W3CDTF">2024-11-04T08:20:47Z</dcterms:modified>
</cp:coreProperties>
</file>