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09" autoAdjust="0"/>
  </p:normalViewPr>
  <p:slideViewPr>
    <p:cSldViewPr snapToGrid="0">
      <p:cViewPr varScale="1">
        <p:scale>
          <a:sx n="116" d="100"/>
          <a:sy n="116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80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0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8626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4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374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2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91" y="0"/>
            <a:ext cx="1194642" cy="11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3319"/>
            <a:ext cx="1219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שיעור ראשון </a:t>
            </a:r>
            <a:b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HTML&amp;CSS</a:t>
            </a:r>
            <a:b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en-US" sz="88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86" y="680777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ו':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ניצור קובץ חדש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אבל חשוב להבדיל בין סיומות של כל קובץ.</a:t>
            </a:r>
          </a:p>
          <a:p>
            <a:pPr marL="0" indent="0" algn="r" rtl="1">
              <a:buNone/>
            </a:pP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מה הכוונה?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שלכל אפליקצייה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מסמך במחשב שלנו יש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סיומת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המייחדת</a:t>
            </a: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את 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סוג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הקובץ בכך שאני קודם כל בוחר שם לקובץ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ולאחר מכן אני מוסיף </a:t>
            </a:r>
            <a:r>
              <a:rPr lang="he-I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נקודה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ואת סוג הקובץ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i="1" dirty="0" smtClean="0">
                <a:cs typeface="+mn-cs"/>
              </a:rPr>
              <a:t>למשל</a:t>
            </a:r>
            <a:r>
              <a:rPr lang="he-IL" sz="2400" dirty="0" smtClean="0">
                <a:cs typeface="+mn-cs"/>
              </a:rPr>
              <a:t> אם יצרתי מסמך טקסט פשוט במחשב שלי הוא יתן לי מיידית לבחור שם</a:t>
            </a:r>
            <a:r>
              <a:rPr lang="he-IL" sz="2400" dirty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למסמך</a:t>
            </a:r>
            <a:r>
              <a:rPr lang="en-US" sz="2400" dirty="0" smtClean="0">
                <a:cs typeface="+mn-cs"/>
              </a:rPr>
              <a:t>.</a:t>
            </a:r>
            <a:r>
              <a:rPr lang="he-IL" sz="2400" dirty="0" smtClean="0">
                <a:cs typeface="+mn-cs"/>
              </a:rPr>
              <a:t> זה שם הקובץ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</a:t>
            </a:r>
            <a:r>
              <a:rPr lang="he-IL" sz="2400" b="1" u="sng" dirty="0" smtClean="0">
                <a:cs typeface="+mn-cs"/>
              </a:rPr>
              <a:t>אבל</a:t>
            </a:r>
            <a:r>
              <a:rPr lang="he-IL" sz="2400" dirty="0" smtClean="0">
                <a:cs typeface="+mn-cs"/>
              </a:rPr>
              <a:t> מכיוון שאחרי השם שבחרתי </a:t>
            </a:r>
          </a:p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יהיה כתוב </a:t>
            </a:r>
            <a:r>
              <a:rPr lang="en-US" sz="2400" dirty="0" smtClean="0">
                <a:solidFill>
                  <a:srgbClr val="FF0000"/>
                </a:solidFill>
                <a:cs typeface="+mn-cs"/>
              </a:rPr>
              <a:t>.</a:t>
            </a:r>
            <a:r>
              <a:rPr lang="en-US" sz="2400" dirty="0" smtClean="0">
                <a:solidFill>
                  <a:srgbClr val="C00000"/>
                </a:solidFill>
                <a:cs typeface="+mn-cs"/>
              </a:rPr>
              <a:t>txt</a:t>
            </a:r>
            <a:r>
              <a:rPr lang="he-IL" sz="2400" dirty="0" smtClean="0">
                <a:cs typeface="+mn-cs"/>
              </a:rPr>
              <a:t> משמעותו להיות קובץ מ</a:t>
            </a:r>
            <a:r>
              <a:rPr lang="he-IL" sz="2400" b="1" dirty="0" smtClean="0">
                <a:cs typeface="+mn-cs"/>
              </a:rPr>
              <a:t>סוג</a:t>
            </a:r>
            <a:r>
              <a:rPr lang="he-IL" sz="2400" dirty="0" smtClean="0">
                <a:cs typeface="+mn-cs"/>
              </a:rPr>
              <a:t> טקסט.</a:t>
            </a: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32" y="212163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ז':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אז עכשיו כשהבנו מה המשמעות של סוג קובץ אנחנו יכולים ליצור קובץ חדש בתיקייה שיצרנו בסביבת העבודה שלנו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נבחר שם לקובץ והוא יהיה מסוג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2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7" y="2543913"/>
            <a:ext cx="5621463" cy="41996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65405" y="3426940"/>
            <a:ext cx="0" cy="9638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52584" y="3426940"/>
            <a:ext cx="1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1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77" y="2544717"/>
            <a:ext cx="5578462" cy="41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4076" y="3553853"/>
            <a:ext cx="1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2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en-US" sz="7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מה זה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1285249"/>
            <a:ext cx="12192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YPER </a:t>
            </a:r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 </a:t>
            </a: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ARKUP </a:t>
            </a:r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ANGUAGE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2604333" y="2422130"/>
            <a:ext cx="9171440" cy="22916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he-IL" sz="2400" i="1" dirty="0" smtClean="0">
                <a:cs typeface="+mn-cs"/>
              </a:rPr>
              <a:t>הינה שפת תגיות </a:t>
            </a:r>
          </a:p>
          <a:p>
            <a:pPr algn="r" rtl="1">
              <a:lnSpc>
                <a:spcPct val="150000"/>
              </a:lnSpc>
            </a:pPr>
            <a:endParaRPr lang="en-US" sz="2400" i="1" dirty="0" smtClean="0">
              <a:cs typeface="+mn-cs"/>
            </a:endParaRPr>
          </a:p>
          <a:p>
            <a:pPr algn="r" rtl="1">
              <a:lnSpc>
                <a:spcPct val="150000"/>
              </a:lnSpc>
            </a:pPr>
            <a:r>
              <a:rPr lang="he-IL" sz="2400" i="1" dirty="0" smtClean="0">
                <a:cs typeface="+mn-cs"/>
              </a:rPr>
              <a:t>שפה המנחה את הדפדפן כיצד להציג את תוכן אל הדף</a:t>
            </a:r>
            <a:r>
              <a:rPr lang="en-US" sz="2400" i="1" dirty="0" smtClean="0">
                <a:cs typeface="+mn-cs"/>
              </a:rPr>
              <a:t> ,</a:t>
            </a:r>
            <a:r>
              <a:rPr lang="he-IL" sz="2400" i="1" dirty="0" smtClean="0">
                <a:cs typeface="+mn-cs"/>
              </a:rPr>
              <a:t>ונשתמש בתגיות </a:t>
            </a:r>
            <a:r>
              <a:rPr lang="en-US" sz="2400" i="1" dirty="0" smtClean="0">
                <a:cs typeface="+mn-cs"/>
              </a:rPr>
              <a:t>HTML</a:t>
            </a:r>
            <a:r>
              <a:rPr lang="he-IL" sz="2400" i="1" dirty="0" smtClean="0">
                <a:cs typeface="+mn-cs"/>
              </a:rPr>
              <a:t> בכדי להגדיר את התוכן שבתוך הדף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n-cs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6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5416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HTML</a:t>
            </a:r>
            <a:r>
              <a:rPr lang="he-IL" sz="7200" u="sng" dirty="0">
                <a:cs typeface="+mn-cs"/>
              </a:rPr>
              <a:t>כיצד נפתח בשפת 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-229630" y="3046997"/>
            <a:ext cx="12306299" cy="22916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220000"/>
              </a:lnSpc>
            </a:pPr>
            <a:endParaRPr lang="en-US" sz="2200" dirty="0" smtClean="0"/>
          </a:p>
          <a:p>
            <a:pPr marL="0" indent="0" algn="r" rtl="1">
              <a:lnSpc>
                <a:spcPct val="220000"/>
              </a:lnSpc>
              <a:buClr>
                <a:schemeClr val="accent1"/>
              </a:buClr>
              <a:buNone/>
            </a:pPr>
            <a:r>
              <a:rPr lang="he-IL" sz="2200" dirty="0" smtClean="0"/>
              <a:t> </a:t>
            </a: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dirty="0" smtClean="0"/>
              <a:t>לכל תגית יש שם המייחד את שינוי התוכן שבתוכו</a:t>
            </a:r>
            <a:r>
              <a:rPr lang="en-US" sz="2200" dirty="0" smtClean="0"/>
              <a:t>,</a:t>
            </a:r>
            <a:r>
              <a:rPr lang="he-IL" sz="2200" dirty="0" smtClean="0"/>
              <a:t> למשל תגית </a:t>
            </a:r>
            <a:r>
              <a:rPr lang="en-US" sz="2200" dirty="0" smtClean="0">
                <a:solidFill>
                  <a:srgbClr val="FF0000"/>
                </a:solidFill>
              </a:rPr>
              <a:t>&lt;strong&gt;</a:t>
            </a:r>
            <a:r>
              <a:rPr lang="en-US" sz="2200" dirty="0" smtClean="0"/>
              <a:t>I am Strong</a:t>
            </a:r>
            <a:r>
              <a:rPr lang="en-US" sz="2200" dirty="0" smtClean="0">
                <a:solidFill>
                  <a:srgbClr val="FF0000"/>
                </a:solidFill>
              </a:rPr>
              <a:t>&lt;/strong&gt; </a:t>
            </a:r>
            <a:endParaRPr lang="he-IL" sz="2200" dirty="0" smtClean="0">
              <a:solidFill>
                <a:srgbClr val="FF0000"/>
              </a:solidFill>
            </a:endParaRPr>
          </a:p>
          <a:p>
            <a:pPr marL="0" indent="0" algn="r" rtl="1">
              <a:lnSpc>
                <a:spcPct val="220000"/>
              </a:lnSpc>
              <a:buNone/>
            </a:pPr>
            <a:r>
              <a:rPr lang="he-IL" sz="2200" dirty="0" smtClean="0">
                <a:solidFill>
                  <a:srgbClr val="FF0000"/>
                </a:solidFill>
              </a:rPr>
              <a:t> </a:t>
            </a:r>
            <a:endParaRPr lang="en-US" sz="2200" dirty="0" smtClean="0">
              <a:solidFill>
                <a:srgbClr val="FF0000"/>
              </a:solidFill>
            </a:endParaRP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dirty="0" smtClean="0"/>
              <a:t> התוכן יהיה כל מה שכתוב </a:t>
            </a:r>
            <a:r>
              <a:rPr lang="he-IL" sz="2200" u="sng" dirty="0" smtClean="0"/>
              <a:t>בין</a:t>
            </a:r>
            <a:r>
              <a:rPr lang="he-IL" sz="2200" dirty="0" smtClean="0"/>
              <a:t> </a:t>
            </a:r>
            <a:r>
              <a:rPr lang="he-IL" sz="2200" u="sng" dirty="0" smtClean="0"/>
              <a:t>הפתיחה</a:t>
            </a:r>
            <a:r>
              <a:rPr lang="he-IL" sz="2200" dirty="0" smtClean="0"/>
              <a:t> ו</a:t>
            </a:r>
            <a:r>
              <a:rPr lang="he-IL" sz="2200" u="sng" dirty="0" smtClean="0"/>
              <a:t>הסגירה</a:t>
            </a:r>
            <a:r>
              <a:rPr lang="he-IL" sz="2200" dirty="0" smtClean="0"/>
              <a:t> של התגית ובעצם </a:t>
            </a:r>
            <a:r>
              <a:rPr lang="he-IL" sz="2200" u="sng" dirty="0" smtClean="0"/>
              <a:t>ישנה את התוכן להיות מסוג התגית.</a:t>
            </a: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dirty="0" smtClean="0"/>
              <a:t>לתגיות יש תגית פותחת וסוגרת</a:t>
            </a:r>
            <a:r>
              <a:rPr lang="en-US" sz="2200" dirty="0" smtClean="0"/>
              <a:t>.</a:t>
            </a:r>
            <a:r>
              <a:rPr lang="he-IL" sz="2200" dirty="0"/>
              <a:t> </a:t>
            </a:r>
            <a:r>
              <a:rPr lang="he-IL" sz="2200" dirty="0" smtClean="0"/>
              <a:t>תגית פתיחה תהיה שם התגית וסגירתה תהיה שם התגית עם קו נטוי </a:t>
            </a:r>
            <a:r>
              <a:rPr lang="en-US" sz="2200" dirty="0" smtClean="0"/>
              <a:t>/</a:t>
            </a:r>
            <a:endParaRPr lang="he-IL" sz="2200" dirty="0" smtClean="0"/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u="sng" dirty="0" smtClean="0"/>
              <a:t>התוכן שיוצג </a:t>
            </a:r>
            <a:r>
              <a:rPr lang="he-IL" sz="2200" dirty="0" smtClean="0"/>
              <a:t>יהיה בין הפתיחה והסגירה של התגית</a:t>
            </a:r>
            <a:r>
              <a:rPr lang="en-US" sz="2200" dirty="0" smtClean="0"/>
              <a:t>,</a:t>
            </a:r>
            <a:r>
              <a:rPr lang="he-IL" sz="2200" dirty="0" smtClean="0"/>
              <a:t> ובעצם התוכן יהפוך להיות מסוג התגית. </a:t>
            </a: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dirty="0" smtClean="0"/>
              <a:t> אז במקרה זה </a:t>
            </a:r>
            <a:r>
              <a:rPr lang="he-IL" sz="2200" u="sng" dirty="0" smtClean="0"/>
              <a:t>תגית </a:t>
            </a:r>
            <a:r>
              <a:rPr lang="en-US" sz="2200" u="sng" dirty="0" smtClean="0"/>
              <a:t>strong </a:t>
            </a:r>
            <a:r>
              <a:rPr lang="he-IL" sz="2200" u="sng" dirty="0" smtClean="0"/>
              <a:t> תהפוך את התוכן למחוזק יותר מהרגיל</a:t>
            </a:r>
            <a:r>
              <a:rPr lang="he-IL" sz="2200" dirty="0" smtClean="0"/>
              <a:t>. </a:t>
            </a:r>
          </a:p>
          <a:p>
            <a:pPr algn="r" rtl="1">
              <a:lnSpc>
                <a:spcPct val="220000"/>
              </a:lnSpc>
            </a:pPr>
            <a:endParaRPr lang="he-IL" sz="2200" dirty="0" smtClean="0"/>
          </a:p>
          <a:p>
            <a:pPr algn="r" rtl="1">
              <a:lnSpc>
                <a:spcPct val="220000"/>
              </a:lnSpc>
            </a:pPr>
            <a:endParaRPr lang="he-IL" sz="2200" dirty="0" smtClean="0"/>
          </a:p>
          <a:p>
            <a:pPr algn="r" rtl="1">
              <a:lnSpc>
                <a:spcPct val="220000"/>
              </a:lnSpc>
            </a:pP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207719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 smtClean="0"/>
              <a:t>(פתיחה)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199" y="207782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 smtClean="0"/>
              <a:t>(סגירה)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03638" y="207719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dirty="0" smtClean="0"/>
              <a:t>(תוכן)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340810" y="1866903"/>
            <a:ext cx="1" cy="22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70084" y="1862140"/>
            <a:ext cx="1" cy="2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44660" y="1866903"/>
            <a:ext cx="0" cy="2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-347196" y="1400530"/>
            <a:ext cx="12306299" cy="22916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220000"/>
              </a:lnSpc>
            </a:pPr>
            <a:endParaRPr lang="en-US" sz="2200" dirty="0" smtClean="0"/>
          </a:p>
          <a:p>
            <a:pPr marL="0" indent="0" algn="r" rtl="1">
              <a:lnSpc>
                <a:spcPct val="220000"/>
              </a:lnSpc>
              <a:buNone/>
            </a:pPr>
            <a:r>
              <a:rPr lang="he-IL" sz="2200" dirty="0" smtClean="0">
                <a:solidFill>
                  <a:srgbClr val="FF0000"/>
                </a:solidFill>
              </a:rPr>
              <a:t> </a:t>
            </a:r>
            <a:endParaRPr lang="en-US" sz="2200" dirty="0" smtClean="0">
              <a:solidFill>
                <a:srgbClr val="FF0000"/>
              </a:solidFill>
            </a:endParaRP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sz="2200" dirty="0" smtClean="0"/>
              <a:t>הדבר הראשון </a:t>
            </a:r>
            <a:r>
              <a:rPr lang="he-IL" sz="2200" u="sng" dirty="0" smtClean="0"/>
              <a:t>שחייבים</a:t>
            </a:r>
            <a:r>
              <a:rPr lang="he-IL" sz="2200" dirty="0" smtClean="0"/>
              <a:t> לכתוב לפני שכותבים תגיות </a:t>
            </a:r>
            <a:r>
              <a:rPr lang="en-US" sz="2200" dirty="0" smtClean="0"/>
              <a:t>,html</a:t>
            </a:r>
            <a:r>
              <a:rPr lang="he-IL" sz="2200" dirty="0" smtClean="0"/>
              <a:t> ובכללי בכל התחלה של יצירת קבצי </a:t>
            </a:r>
            <a:r>
              <a:rPr lang="en-US" sz="2200" dirty="0" smtClean="0"/>
              <a:t>,html</a:t>
            </a:r>
            <a:r>
              <a:rPr lang="he-IL" sz="2200" dirty="0" smtClean="0"/>
              <a:t> </a:t>
            </a:r>
          </a:p>
          <a:p>
            <a:pPr marL="0" indent="0" algn="r" rtl="1">
              <a:lnSpc>
                <a:spcPct val="220000"/>
              </a:lnSpc>
              <a:buClr>
                <a:schemeClr val="accent1"/>
              </a:buClr>
              <a:buNone/>
            </a:pPr>
            <a:r>
              <a:rPr lang="he-IL" sz="2200" dirty="0"/>
              <a:t> </a:t>
            </a:r>
            <a:r>
              <a:rPr lang="he-IL" sz="2200" dirty="0" smtClean="0"/>
              <a:t>  כותבים סימן קריאה ! ולוחצים על "טאב"</a:t>
            </a:r>
            <a:r>
              <a:rPr lang="en-US" sz="2200" dirty="0" smtClean="0"/>
              <a:t> </a:t>
            </a:r>
            <a:r>
              <a:rPr lang="en-US" sz="2200" b="1" u="sng" dirty="0" smtClean="0">
                <a:solidFill>
                  <a:schemeClr val="tx2"/>
                </a:solidFill>
              </a:rPr>
              <a:t>! + tab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endParaRPr lang="he-IL" sz="2200" dirty="0" smtClean="0">
              <a:solidFill>
                <a:schemeClr val="tx2"/>
              </a:solidFill>
            </a:endParaRPr>
          </a:p>
          <a:p>
            <a:pPr algn="r" rtl="1">
              <a:lnSpc>
                <a:spcPct val="22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sz="2200" dirty="0" smtClean="0"/>
          </a:p>
          <a:p>
            <a:pPr algn="r" rtl="1">
              <a:lnSpc>
                <a:spcPct val="220000"/>
              </a:lnSpc>
            </a:pPr>
            <a:endParaRPr lang="he-IL" sz="2200" dirty="0" smtClean="0"/>
          </a:p>
          <a:p>
            <a:pPr algn="r" rtl="1">
              <a:lnSpc>
                <a:spcPct val="220000"/>
              </a:lnSpc>
            </a:pPr>
            <a:endParaRPr lang="en-US" sz="2200" dirty="0"/>
          </a:p>
        </p:txBody>
      </p:sp>
      <p:pic>
        <p:nvPicPr>
          <p:cNvPr id="1026" name="Picture 2" descr="Tab Key | Functions of the keyboard tab key - IO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33" y="3090400"/>
            <a:ext cx="8689481" cy="361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58821" y="3090400"/>
            <a:ext cx="540982" cy="723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95416" y="0"/>
            <a:ext cx="1219200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u="sng" smtClean="0">
                <a:cs typeface="+mn-cs"/>
              </a:rPr>
              <a:t>HTML</a:t>
            </a:r>
            <a:r>
              <a:rPr lang="he-IL" sz="7200" u="sng" smtClean="0">
                <a:cs typeface="+mn-cs"/>
              </a:rPr>
              <a:t>כיצד נפתח בשפת 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98" y="4104851"/>
            <a:ext cx="9335803" cy="2691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900" y="1260830"/>
            <a:ext cx="1056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&lt;!</a:t>
            </a:r>
            <a:r>
              <a:rPr lang="en-US" dirty="0"/>
              <a:t>DOCTYPE </a:t>
            </a:r>
            <a:r>
              <a:rPr lang="en-US" dirty="0" smtClean="0"/>
              <a:t>html&gt;</a:t>
            </a:r>
            <a:r>
              <a:rPr lang="he-IL" dirty="0" smtClean="0"/>
              <a:t> - כל קבצי </a:t>
            </a:r>
            <a:r>
              <a:rPr lang="en-US" dirty="0" smtClean="0"/>
              <a:t>html </a:t>
            </a:r>
            <a:r>
              <a:rPr lang="he-IL" dirty="0"/>
              <a:t> </a:t>
            </a:r>
            <a:r>
              <a:rPr lang="he-IL" dirty="0" smtClean="0"/>
              <a:t>חייבים להתחיל עם </a:t>
            </a:r>
            <a:r>
              <a:rPr lang="en-US" dirty="0"/>
              <a:t>&lt;!DOCTYPE html&gt;</a:t>
            </a:r>
            <a:r>
              <a:rPr lang="en-US" dirty="0" smtClean="0"/>
              <a:t> </a:t>
            </a:r>
            <a:r>
              <a:rPr lang="he-IL" dirty="0" smtClean="0"/>
              <a:t> הכרזה זאת אינה תגית </a:t>
            </a:r>
            <a:r>
              <a:rPr lang="en-US" dirty="0" smtClean="0"/>
              <a:t>html</a:t>
            </a:r>
            <a:r>
              <a:rPr lang="he-IL" dirty="0" smtClean="0"/>
              <a:t>ית אלה </a:t>
            </a:r>
            <a:r>
              <a:rPr lang="he-IL" dirty="0" smtClean="0"/>
              <a:t>אינפורמציה </a:t>
            </a:r>
            <a:r>
              <a:rPr lang="he-IL" dirty="0" smtClean="0"/>
              <a:t>לדפדפן לאיזה קובץ לצפות.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&lt;head&gt;</a:t>
            </a:r>
            <a:r>
              <a:rPr lang="he-IL" dirty="0"/>
              <a:t> </a:t>
            </a:r>
            <a:r>
              <a:rPr lang="he-IL" dirty="0" smtClean="0"/>
              <a:t>- אלמנט זה הינו מאין מיכל (</a:t>
            </a:r>
            <a:r>
              <a:rPr lang="en-US" dirty="0" smtClean="0"/>
              <a:t>container</a:t>
            </a:r>
            <a:r>
              <a:rPr lang="he-IL" dirty="0" smtClean="0"/>
              <a:t>) או מעטפת של מטא-דאטא (</a:t>
            </a:r>
            <a:r>
              <a:rPr lang="en-US" dirty="0" smtClean="0"/>
              <a:t>metadata</a:t>
            </a:r>
            <a:r>
              <a:rPr lang="he-IL" dirty="0" smtClean="0"/>
              <a:t> - נתונים על נתוים).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במקרה זה ה</a:t>
            </a:r>
            <a:r>
              <a:rPr lang="en-US" dirty="0" smtClean="0"/>
              <a:t>"metadata” </a:t>
            </a:r>
            <a:r>
              <a:rPr lang="he-IL" dirty="0" smtClean="0"/>
              <a:t> הינו מידעי לגבי המסמך </a:t>
            </a:r>
            <a:r>
              <a:rPr lang="en-US" dirty="0" smtClean="0"/>
              <a:t>html</a:t>
            </a:r>
            <a:r>
              <a:rPr lang="he-IL" dirty="0" smtClean="0"/>
              <a:t> שלנו</a:t>
            </a:r>
            <a:r>
              <a:rPr lang="en-US" dirty="0" smtClean="0"/>
              <a:t>,</a:t>
            </a:r>
            <a:r>
              <a:rPr lang="he-IL" dirty="0" smtClean="0"/>
              <a:t> ונתונים אלו אינם מוצגים בדף.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&lt;title&gt;</a:t>
            </a:r>
            <a:r>
              <a:rPr lang="he-IL" dirty="0" smtClean="0"/>
              <a:t> - יהיה שם הכותרת של החלונית בדפדפן.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&lt;body&gt;</a:t>
            </a:r>
            <a:r>
              <a:rPr lang="he-IL" dirty="0" smtClean="0"/>
              <a:t> - מגדיר את גוף המסמך</a:t>
            </a:r>
            <a:r>
              <a:rPr lang="en-US" dirty="0" smtClean="0"/>
              <a:t>,</a:t>
            </a:r>
            <a:r>
              <a:rPr lang="he-IL" dirty="0" smtClean="0"/>
              <a:t> ואלמנט זה מכיל את כל התוכן של מסמך </a:t>
            </a:r>
            <a:r>
              <a:rPr lang="en-US" dirty="0" smtClean="0"/>
              <a:t>.html</a:t>
            </a:r>
            <a:r>
              <a:rPr lang="he-IL" dirty="0" smtClean="0"/>
              <a:t> כגון תגיות כותרות</a:t>
            </a:r>
            <a:r>
              <a:rPr lang="en-US" dirty="0" smtClean="0"/>
              <a:t>,</a:t>
            </a:r>
            <a:r>
              <a:rPr lang="he-IL" dirty="0" smtClean="0"/>
              <a:t> פסקאות</a:t>
            </a:r>
            <a:r>
              <a:rPr lang="en-US" dirty="0" smtClean="0"/>
              <a:t>,</a:t>
            </a:r>
            <a:r>
              <a:rPr lang="he-IL" dirty="0" smtClean="0"/>
              <a:t> תמונות</a:t>
            </a:r>
            <a:r>
              <a:rPr lang="en-US" dirty="0" smtClean="0"/>
              <a:t>,</a:t>
            </a:r>
            <a:r>
              <a:rPr lang="he-IL" dirty="0" smtClean="0"/>
              <a:t> קישורים</a:t>
            </a:r>
            <a:r>
              <a:rPr lang="en-US" dirty="0" smtClean="0"/>
              <a:t>,</a:t>
            </a:r>
            <a:r>
              <a:rPr lang="he-IL" dirty="0" smtClean="0"/>
              <a:t> טבלאות</a:t>
            </a:r>
            <a:r>
              <a:rPr lang="en-US" dirty="0" smtClean="0"/>
              <a:t>,</a:t>
            </a:r>
            <a:r>
              <a:rPr lang="he-IL" dirty="0"/>
              <a:t> </a:t>
            </a:r>
            <a:r>
              <a:rPr lang="he-IL" dirty="0" smtClean="0"/>
              <a:t>רשימות וכו'</a:t>
            </a:r>
            <a:r>
              <a:rPr lang="en-US" dirty="0" smtClean="0"/>
              <a:t>.</a:t>
            </a: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395416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HTML</a:t>
            </a:r>
            <a:r>
              <a:rPr lang="he-IL" sz="7200" u="sng" dirty="0">
                <a:cs typeface="+mn-cs"/>
              </a:rPr>
              <a:t>כיצד נפתח בשפת 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8408"/>
            <a:ext cx="12191999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cs typeface="+mn-cs"/>
              </a:rPr>
              <a:t>תגיות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2148" y="1252122"/>
            <a:ext cx="12192000" cy="30187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&lt;b&gt; </a:t>
            </a:r>
            <a:r>
              <a:rPr lang="en-US" sz="2500" dirty="0" smtClean="0">
                <a:solidFill>
                  <a:schemeClr val="tx1"/>
                </a:solidFill>
                <a:cs typeface="+mn-cs"/>
              </a:rPr>
              <a:t>I am Bolder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&lt;/b&gt;</a:t>
            </a:r>
            <a:r>
              <a:rPr lang="he-IL" sz="2500" b="1" u="sng" dirty="0" smtClean="0">
                <a:solidFill>
                  <a:schemeClr val="tx2"/>
                </a:solidFill>
                <a:cs typeface="+mn-cs"/>
              </a:rPr>
              <a:t>                                                   </a:t>
            </a:r>
            <a:r>
              <a:rPr lang="en-US" sz="2500" b="1" u="sng" dirty="0" smtClean="0">
                <a:solidFill>
                  <a:schemeClr val="tx2"/>
                </a:solidFill>
                <a:cs typeface="+mn-cs"/>
              </a:rPr>
              <a:t> 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        </a:t>
            </a:r>
            <a:r>
              <a:rPr lang="he-IL" sz="2500" b="1" dirty="0" smtClean="0">
                <a:solidFill>
                  <a:schemeClr val="tx1"/>
                </a:solidFill>
                <a:cs typeface="+mn-cs"/>
              </a:rPr>
              <a:t>מדגיש את התוכן</a:t>
            </a:r>
            <a:endParaRPr lang="en-US" sz="2500" b="1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&lt;strong&gt; </a:t>
            </a:r>
            <a:r>
              <a:rPr lang="en-US" sz="2500" dirty="0" smtClean="0">
                <a:cs typeface="+mn-cs"/>
              </a:rPr>
              <a:t>I am Stronger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&lt;/strong&gt;</a:t>
            </a:r>
            <a:r>
              <a:rPr lang="he-IL" sz="2500" b="1" u="sng" dirty="0" smtClean="0">
                <a:cs typeface="+mn-cs"/>
              </a:rPr>
              <a:t>                  </a:t>
            </a:r>
            <a:r>
              <a:rPr lang="en-US" sz="2500" b="1" dirty="0" smtClean="0">
                <a:cs typeface="+mn-cs"/>
              </a:rPr>
              <a:t>b</a:t>
            </a:r>
            <a:r>
              <a:rPr lang="he-IL" sz="2500" b="1" dirty="0" smtClean="0">
                <a:cs typeface="+mn-cs"/>
              </a:rPr>
              <a:t>מחזק את התוכן בדומה ל</a:t>
            </a:r>
            <a:endParaRPr lang="en-US" sz="2500" b="1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</a:t>
            </a:r>
            <a:r>
              <a:rPr lang="en-US" sz="2500" b="1" dirty="0" err="1" smtClean="0">
                <a:solidFill>
                  <a:srgbClr val="FF0000"/>
                </a:solidFill>
                <a:cs typeface="+mn-cs"/>
              </a:rPr>
              <a:t>i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 </a:t>
            </a:r>
            <a:r>
              <a:rPr lang="en-US" sz="2500" dirty="0" smtClean="0">
                <a:cs typeface="+mn-cs"/>
              </a:rPr>
              <a:t>I am Italic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</a:t>
            </a:r>
            <a:r>
              <a:rPr lang="en-US" sz="2500" b="1" dirty="0" err="1" smtClean="0">
                <a:solidFill>
                  <a:srgbClr val="FF0000"/>
                </a:solidFill>
                <a:cs typeface="+mn-cs"/>
              </a:rPr>
              <a:t>i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</a:t>
            </a:r>
            <a:r>
              <a:rPr lang="he-IL" sz="25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500" b="1" dirty="0" smtClean="0">
                <a:cs typeface="+mn-cs"/>
              </a:rPr>
              <a:t>הופך את התוכן לנתוי</a:t>
            </a:r>
            <a:r>
              <a:rPr lang="he-IL" sz="2500" b="1" u="sng" dirty="0" smtClean="0">
                <a:cs typeface="+mn-cs"/>
              </a:rPr>
              <a:t>                                       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</a:t>
            </a:r>
            <a:r>
              <a:rPr lang="en-US" sz="2500" b="1" dirty="0" err="1" smtClean="0">
                <a:solidFill>
                  <a:srgbClr val="FF0000"/>
                </a:solidFill>
                <a:cs typeface="+mn-cs"/>
              </a:rPr>
              <a:t>em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 </a:t>
            </a:r>
            <a:r>
              <a:rPr lang="en-US" sz="2500" dirty="0" smtClean="0">
                <a:cs typeface="+mn-cs"/>
              </a:rPr>
              <a:t>I am Emphasized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</a:t>
            </a:r>
            <a:r>
              <a:rPr lang="en-US" sz="2500" b="1" dirty="0" err="1" smtClean="0">
                <a:solidFill>
                  <a:srgbClr val="FF0000"/>
                </a:solidFill>
                <a:cs typeface="+mn-cs"/>
              </a:rPr>
              <a:t>em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</a:t>
            </a:r>
            <a:r>
              <a:rPr lang="he-IL" sz="2500" b="1" u="sng" dirty="0" smtClean="0">
                <a:solidFill>
                  <a:schemeClr val="tx2"/>
                </a:solidFill>
                <a:cs typeface="+mn-cs"/>
              </a:rPr>
              <a:t>                 </a:t>
            </a:r>
            <a:r>
              <a:rPr lang="en-US" sz="2500" b="1" dirty="0" smtClean="0">
                <a:cs typeface="+mn-cs"/>
              </a:rPr>
              <a:t>&lt;</a:t>
            </a:r>
            <a:r>
              <a:rPr lang="en-US" sz="2500" b="1" dirty="0" err="1" smtClean="0">
                <a:cs typeface="+mn-cs"/>
              </a:rPr>
              <a:t>i</a:t>
            </a:r>
            <a:r>
              <a:rPr lang="en-US" sz="2500" b="1" dirty="0" smtClean="0">
                <a:cs typeface="+mn-cs"/>
              </a:rPr>
              <a:t>&gt; </a:t>
            </a:r>
            <a:r>
              <a:rPr lang="he-IL" sz="2500" b="1" dirty="0" smtClean="0">
                <a:cs typeface="+mn-cs"/>
              </a:rPr>
              <a:t>מדגיש את התוכן בדומה ל</a:t>
            </a:r>
            <a:endParaRPr lang="en-US" sz="2500" b="1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&lt;mark&gt; </a:t>
            </a:r>
            <a:r>
              <a:rPr lang="en-US" sz="2500" dirty="0" smtClean="0">
                <a:cs typeface="+mn-cs"/>
              </a:rPr>
              <a:t>I am Marked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&lt;/mark&gt;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500" b="1" dirty="0" smtClean="0">
                <a:cs typeface="+mn-cs"/>
              </a:rPr>
              <a:t>מסמן את התוכן כמו במרקר צהוב</a:t>
            </a:r>
            <a:r>
              <a:rPr lang="he-IL" sz="2500" b="1" u="sng" dirty="0" smtClean="0">
                <a:cs typeface="+mn-cs"/>
              </a:rPr>
              <a:t> </a:t>
            </a:r>
            <a:r>
              <a:rPr lang="he-IL" sz="2500" u="sng" dirty="0" smtClean="0">
                <a:cs typeface="+mn-cs"/>
              </a:rPr>
              <a:t>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&lt;small&gt; </a:t>
            </a:r>
            <a:r>
              <a:rPr lang="en-US" sz="2500" dirty="0" smtClean="0">
                <a:cs typeface="+mn-cs"/>
              </a:rPr>
              <a:t>I am Small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&lt;/small&gt;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 </a:t>
            </a:r>
            <a:r>
              <a:rPr lang="he-IL" sz="2500" b="1" dirty="0" smtClean="0">
                <a:cs typeface="+mn-cs"/>
              </a:rPr>
              <a:t>מקטין את התוכן</a:t>
            </a:r>
            <a:r>
              <a:rPr lang="he-IL" sz="2500" b="1" u="sng" dirty="0" smtClean="0">
                <a:cs typeface="+mn-cs"/>
              </a:rPr>
              <a:t> </a:t>
            </a:r>
            <a:r>
              <a:rPr lang="he-IL" sz="2500" u="sng" dirty="0" smtClean="0">
                <a:cs typeface="+mn-cs"/>
              </a:rPr>
              <a:t>                             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&lt;del&gt; </a:t>
            </a:r>
            <a:r>
              <a:rPr lang="en-US" sz="2500" dirty="0" smtClean="0">
                <a:cs typeface="+mn-cs"/>
              </a:rPr>
              <a:t>I am Deleted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&lt;/del</a:t>
            </a:r>
            <a:r>
              <a:rPr lang="he-IL" sz="2500" b="1" dirty="0" smtClean="0">
                <a:cs typeface="+mn-cs"/>
              </a:rPr>
              <a:t>מוסיף קו באמצע ה</a:t>
            </a:r>
            <a:r>
              <a:rPr lang="he-IL" sz="2500" b="1" dirty="0">
                <a:cs typeface="+mn-cs"/>
              </a:rPr>
              <a:t>תוכן</a:t>
            </a:r>
            <a:r>
              <a:rPr lang="he-IL" sz="2500" b="1" u="sng" dirty="0" smtClean="0">
                <a:cs typeface="+mn-cs"/>
              </a:rPr>
              <a:t> </a:t>
            </a:r>
            <a:r>
              <a:rPr lang="he-IL" sz="2500" u="sng" dirty="0" smtClean="0">
                <a:cs typeface="+mn-cs"/>
              </a:rPr>
              <a:t>                        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&lt;ins&gt; </a:t>
            </a:r>
            <a:r>
              <a:rPr lang="en-US" sz="2500" dirty="0" smtClean="0">
                <a:cs typeface="+mn-cs"/>
              </a:rPr>
              <a:t>I </a:t>
            </a:r>
            <a:r>
              <a:rPr lang="en-US" sz="2500" dirty="0">
                <a:cs typeface="+mn-cs"/>
              </a:rPr>
              <a:t>am inserted </a:t>
            </a:r>
            <a:r>
              <a:rPr lang="en-US" sz="2500" b="1" dirty="0">
                <a:solidFill>
                  <a:srgbClr val="FF0000"/>
                </a:solidFill>
                <a:cs typeface="+mn-cs"/>
              </a:rPr>
              <a:t>&lt;/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ins&gt;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 </a:t>
            </a:r>
            <a:r>
              <a:rPr lang="he-IL" sz="2500" b="1" dirty="0" smtClean="0">
                <a:cs typeface="+mn-cs"/>
              </a:rPr>
              <a:t>מוסיף קו תחתון ל</a:t>
            </a:r>
            <a:r>
              <a:rPr lang="he-IL" sz="2500" b="1" dirty="0">
                <a:cs typeface="+mn-cs"/>
              </a:rPr>
              <a:t>תוכן</a:t>
            </a:r>
            <a:r>
              <a:rPr lang="he-IL" sz="2500" b="1" u="sng" dirty="0" smtClean="0">
                <a:cs typeface="+mn-cs"/>
              </a:rPr>
              <a:t> </a:t>
            </a:r>
            <a:r>
              <a:rPr lang="he-IL" sz="2500" u="sng" dirty="0" smtClean="0">
                <a:cs typeface="+mn-cs"/>
              </a:rPr>
              <a:t>                         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&lt;sub&gt; </a:t>
            </a:r>
            <a:r>
              <a:rPr lang="en-US" sz="2500" dirty="0" smtClean="0">
                <a:cs typeface="+mn-cs"/>
              </a:rPr>
              <a:t>I am Subscript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&lt;/sub&gt;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 </a:t>
            </a:r>
            <a:r>
              <a:rPr lang="he-IL" sz="2500" b="1" dirty="0" smtClean="0">
                <a:cs typeface="+mn-cs"/>
              </a:rPr>
              <a:t>מנמיך בשורה את התוכן</a:t>
            </a:r>
            <a:r>
              <a:rPr lang="he-IL" sz="2500" b="1" u="sng" dirty="0" smtClean="0">
                <a:cs typeface="+mn-cs"/>
              </a:rPr>
              <a:t>   </a:t>
            </a:r>
            <a:r>
              <a:rPr lang="he-IL" sz="2500" u="sng" dirty="0" smtClean="0">
                <a:cs typeface="+mn-cs"/>
              </a:rPr>
              <a:t>                             </a:t>
            </a:r>
            <a:endParaRPr lang="en-US" sz="2500" u="sng" dirty="0" smtClean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&lt;sup&gt; </a:t>
            </a:r>
            <a:r>
              <a:rPr lang="en-US" sz="2500" dirty="0" smtClean="0">
                <a:cs typeface="+mn-cs"/>
              </a:rPr>
              <a:t>I am Superscript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&lt;/sup&gt;</a:t>
            </a:r>
            <a:r>
              <a:rPr lang="he-IL" sz="2500" dirty="0" smtClean="0">
                <a:cs typeface="+mn-cs"/>
              </a:rPr>
              <a:t>  </a:t>
            </a:r>
            <a:r>
              <a:rPr lang="he-IL" sz="2500" b="1" dirty="0" smtClean="0">
                <a:cs typeface="+mn-cs"/>
              </a:rPr>
              <a:t>מגביה בשורה את ה</a:t>
            </a:r>
            <a:r>
              <a:rPr lang="he-IL" sz="2500" b="1" dirty="0">
                <a:cs typeface="+mn-cs"/>
              </a:rPr>
              <a:t>תוכן</a:t>
            </a:r>
            <a:r>
              <a:rPr lang="he-IL" sz="2500" b="1" u="sng" dirty="0" smtClean="0">
                <a:cs typeface="+mn-cs"/>
              </a:rPr>
              <a:t>   </a:t>
            </a:r>
            <a:r>
              <a:rPr lang="he-IL" sz="2500" u="sng" dirty="0" smtClean="0">
                <a:cs typeface="+mn-cs"/>
              </a:rPr>
              <a:t>                         </a:t>
            </a:r>
            <a:endParaRPr lang="en-US" sz="2500" u="sng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37751" y="1829122"/>
            <a:ext cx="12192000" cy="30187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</a:t>
            </a:r>
            <a:r>
              <a:rPr lang="en-US" sz="2500" b="1" dirty="0">
                <a:solidFill>
                  <a:srgbClr val="FF0000"/>
                </a:solidFill>
                <a:cs typeface="+mn-cs"/>
              </a:rPr>
              <a:t>p&gt;</a:t>
            </a:r>
            <a:r>
              <a:rPr lang="en-US" sz="2500" b="1" dirty="0">
                <a:cs typeface="+mn-cs"/>
              </a:rPr>
              <a:t> </a:t>
            </a:r>
            <a:r>
              <a:rPr lang="en-US" sz="2500" dirty="0">
                <a:cs typeface="+mn-cs"/>
              </a:rPr>
              <a:t>I am a Paragraph </a:t>
            </a:r>
            <a:r>
              <a:rPr lang="en-US" sz="2500" b="1" dirty="0">
                <a:solidFill>
                  <a:srgbClr val="FF0000"/>
                </a:solidFill>
                <a:cs typeface="+mn-cs"/>
              </a:rPr>
              <a:t>&lt;/p&gt;</a:t>
            </a:r>
            <a:r>
              <a:rPr lang="en-US" sz="2500" u="sng" dirty="0">
                <a:cs typeface="+mn-cs"/>
              </a:rPr>
              <a:t> </a:t>
            </a:r>
            <a:r>
              <a:rPr lang="he-IL" sz="2500" u="sng" dirty="0" smtClean="0">
                <a:cs typeface="+mn-cs"/>
              </a:rPr>
              <a:t>                    </a:t>
            </a:r>
            <a:r>
              <a:rPr lang="en-US" sz="2500" u="sng" dirty="0" smtClean="0">
                <a:cs typeface="+mn-cs"/>
              </a:rPr>
              <a:t> </a:t>
            </a:r>
            <a:r>
              <a:rPr lang="he-IL" sz="2500" b="1" dirty="0">
                <a:cs typeface="+mn-cs"/>
              </a:rPr>
              <a:t>מגדיר פסקה שיורדת שורה בעט </a:t>
            </a:r>
            <a:r>
              <a:rPr lang="he-IL" sz="2500" b="1" dirty="0" smtClean="0">
                <a:cs typeface="+mn-cs"/>
              </a:rPr>
              <a:t>סיומה</a:t>
            </a:r>
            <a:r>
              <a:rPr lang="en-US" sz="2500" b="1" dirty="0" smtClean="0">
                <a:cs typeface="+mn-cs"/>
              </a:rPr>
              <a:t/>
            </a:r>
            <a:br>
              <a:rPr lang="en-US" sz="2500" b="1" dirty="0" smtClean="0">
                <a:cs typeface="+mn-cs"/>
              </a:rPr>
            </a:br>
            <a:endParaRPr lang="en-US" sz="2500" b="1" dirty="0">
              <a:cs typeface="+mn-cs"/>
            </a:endParaRPr>
          </a:p>
          <a:p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&lt;span&gt;</a:t>
            </a:r>
            <a:r>
              <a:rPr lang="en-US" sz="2500" b="1" dirty="0" smtClean="0">
                <a:cs typeface="+mn-cs"/>
              </a:rPr>
              <a:t> </a:t>
            </a:r>
            <a:r>
              <a:rPr lang="en-US" sz="2500" dirty="0">
                <a:cs typeface="+mn-cs"/>
              </a:rPr>
              <a:t>I am a Paragraph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&lt;/</a:t>
            </a:r>
            <a:r>
              <a:rPr lang="en-US" sz="2500" b="1" dirty="0">
                <a:solidFill>
                  <a:srgbClr val="FF0000"/>
                </a:solidFill>
                <a:cs typeface="+mn-cs"/>
              </a:rPr>
              <a:t> span 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</a:t>
            </a:r>
            <a:r>
              <a:rPr lang="he-IL" sz="2500" b="1" dirty="0" smtClean="0">
                <a:solidFill>
                  <a:srgbClr val="FF0000"/>
                </a:solidFill>
                <a:cs typeface="+mn-cs"/>
              </a:rPr>
              <a:t>  </a:t>
            </a:r>
            <a:r>
              <a:rPr lang="he-IL" sz="2500" dirty="0" smtClean="0">
                <a:cs typeface="+mn-cs"/>
              </a:rPr>
              <a:t> </a:t>
            </a:r>
            <a:r>
              <a:rPr lang="he-IL" sz="2500" b="1" dirty="0" smtClean="0">
                <a:cs typeface="+mn-cs"/>
              </a:rPr>
              <a:t>מגדיר </a:t>
            </a:r>
            <a:r>
              <a:rPr lang="he-IL" sz="2500" b="1" dirty="0">
                <a:cs typeface="+mn-cs"/>
              </a:rPr>
              <a:t>פסקה </a:t>
            </a:r>
            <a:r>
              <a:rPr lang="he-IL" sz="2500" b="1" dirty="0" smtClean="0">
                <a:cs typeface="+mn-cs"/>
              </a:rPr>
              <a:t>שלא יורדת </a:t>
            </a:r>
            <a:r>
              <a:rPr lang="he-IL" sz="2500" b="1" dirty="0">
                <a:cs typeface="+mn-cs"/>
              </a:rPr>
              <a:t>שורה בעט </a:t>
            </a:r>
            <a:r>
              <a:rPr lang="he-IL" sz="2500" b="1" dirty="0" smtClean="0">
                <a:cs typeface="+mn-cs"/>
              </a:rPr>
              <a:t>סיומה</a:t>
            </a:r>
            <a:r>
              <a:rPr lang="he-IL" sz="2500" b="1" u="sng" dirty="0" smtClean="0">
                <a:cs typeface="+mn-cs"/>
              </a:rPr>
              <a:t>   </a:t>
            </a:r>
            <a:r>
              <a:rPr lang="en-US" sz="2500" b="1" dirty="0" smtClean="0">
                <a:cs typeface="+mn-cs"/>
              </a:rPr>
              <a:t/>
            </a:r>
            <a:br>
              <a:rPr lang="en-US" sz="2500" b="1" dirty="0" smtClean="0">
                <a:cs typeface="+mn-cs"/>
              </a:rPr>
            </a:br>
            <a:endParaRPr lang="en-US" sz="2500" b="1" dirty="0">
              <a:cs typeface="+mn-cs"/>
            </a:endParaRPr>
          </a:p>
          <a:p>
            <a:r>
              <a:rPr lang="en-US" sz="2500" b="1" dirty="0">
                <a:solidFill>
                  <a:srgbClr val="FF0000"/>
                </a:solidFill>
                <a:cs typeface="+mn-cs"/>
              </a:rPr>
              <a:t>&lt;</a:t>
            </a:r>
            <a:r>
              <a:rPr lang="en-US" sz="2500" b="1" dirty="0" err="1" smtClean="0">
                <a:solidFill>
                  <a:srgbClr val="FF0000"/>
                </a:solidFill>
                <a:cs typeface="+mn-cs"/>
              </a:rPr>
              <a:t>br</a:t>
            </a:r>
            <a:r>
              <a:rPr lang="en-US" sz="2500" b="1" dirty="0" smtClean="0">
                <a:solidFill>
                  <a:srgbClr val="FF0000"/>
                </a:solidFill>
                <a:cs typeface="+mn-cs"/>
              </a:rPr>
              <a:t>&gt;</a:t>
            </a:r>
            <a:r>
              <a:rPr lang="he-IL" sz="2500" b="1" dirty="0" smtClean="0">
                <a:cs typeface="+mn-cs"/>
              </a:rPr>
              <a:t>יורד </a:t>
            </a:r>
            <a:r>
              <a:rPr lang="he-IL" sz="2500" b="1" dirty="0">
                <a:cs typeface="+mn-cs"/>
              </a:rPr>
              <a:t>שורה </a:t>
            </a:r>
            <a:r>
              <a:rPr lang="he-IL" sz="2500" b="1" dirty="0" smtClean="0">
                <a:cs typeface="+mn-cs"/>
              </a:rPr>
              <a:t>אח למטה</a:t>
            </a:r>
            <a:r>
              <a:rPr lang="he-IL" sz="2500" b="1" u="sng" dirty="0" smtClean="0">
                <a:cs typeface="+mn-cs"/>
              </a:rPr>
              <a:t>                                                                                        </a:t>
            </a:r>
            <a:endParaRPr lang="en-US" sz="2500" b="1" u="sng" dirty="0">
              <a:cs typeface="+mn-cs"/>
            </a:endParaRPr>
          </a:p>
          <a:p>
            <a:endParaRPr lang="en-US" sz="2500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48408"/>
            <a:ext cx="12191999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cs typeface="+mn-cs"/>
              </a:rPr>
              <a:t>תגיות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1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cs typeface="+mn-cs"/>
              </a:rPr>
              <a:t>תרגיל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23" y="2916788"/>
            <a:ext cx="4395554" cy="940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9699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dirty="0" smtClean="0"/>
              <a:t>צור את השורה הבאה: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687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31" y="2804983"/>
            <a:ext cx="2928551" cy="2928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52" y="2804982"/>
            <a:ext cx="2075759" cy="2928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7" y="2137719"/>
            <a:ext cx="4065374" cy="40159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29723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ברוכים הבאים לקורס פיתוח</a:t>
            </a:r>
            <a:endParaRPr lang="en-US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7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מה נלמד בקורס?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53" y="1388173"/>
            <a:ext cx="9404723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נלמד שלוש שפות פיתוח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כל שפה מיועדת לצורך בניית אתרים כאשר כל שפה משמשת לדבר אחד.</a:t>
            </a:r>
          </a:p>
          <a:p>
            <a:pPr marL="0" indent="0" algn="r" rtl="1">
              <a:buNone/>
            </a:pPr>
            <a:endParaRPr lang="he-IL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HTML</a:t>
            </a:r>
            <a:r>
              <a:rPr lang="he-IL" sz="2400" dirty="0" smtClean="0">
                <a:cs typeface="+mn-cs"/>
              </a:rPr>
              <a:t> –</a:t>
            </a:r>
            <a:r>
              <a:rPr lang="en-US" sz="2400" dirty="0" smtClean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שפת תגיות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שפת הבסיס לפיתוח אתרים באינטרנט ואפשר להגדיר אותה כה"שלד" של האתר.</a:t>
            </a:r>
          </a:p>
          <a:p>
            <a:pPr marL="0" indent="0" algn="r" rtl="1">
              <a:buNone/>
            </a:pPr>
            <a:endParaRPr lang="he-IL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en-US" sz="2400" dirty="0" smtClean="0">
                <a:cs typeface="+mn-cs"/>
              </a:rPr>
              <a:t> - </a:t>
            </a: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CSS</a:t>
            </a:r>
            <a:r>
              <a:rPr lang="he-IL" sz="2400" dirty="0" smtClean="0">
                <a:cs typeface="+mn-cs"/>
              </a:rPr>
              <a:t>שכבת העיצוב שלנו בכדי לעצב את תגיות </a:t>
            </a:r>
            <a:r>
              <a:rPr lang="en-US" sz="2400" dirty="0" smtClean="0">
                <a:cs typeface="+mn-cs"/>
              </a:rPr>
              <a:t>html</a:t>
            </a:r>
            <a:r>
              <a:rPr lang="he-IL" sz="2400" dirty="0" smtClean="0">
                <a:cs typeface="+mn-cs"/>
              </a:rPr>
              <a:t> ובכלל את האתר.</a:t>
            </a:r>
          </a:p>
          <a:p>
            <a:pPr marL="0" indent="0" algn="r" rtl="1">
              <a:buNone/>
            </a:pPr>
            <a:endParaRPr lang="he-IL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en-US" sz="2800" b="1" dirty="0" smtClean="0">
                <a:solidFill>
                  <a:srgbClr val="FF0000"/>
                </a:solidFill>
                <a:cs typeface="+mn-cs"/>
              </a:rPr>
              <a:t>JavaScript</a:t>
            </a:r>
            <a:r>
              <a:rPr lang="he-IL" sz="2400" dirty="0" smtClean="0">
                <a:cs typeface="+mn-cs"/>
              </a:rPr>
              <a:t> –</a:t>
            </a:r>
            <a:r>
              <a:rPr lang="en-US" sz="2400" dirty="0" smtClean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אחת </a:t>
            </a:r>
            <a:r>
              <a:rPr lang="he-IL" sz="2400" dirty="0">
                <a:cs typeface="+mn-cs"/>
              </a:rPr>
              <a:t>מ</a:t>
            </a:r>
            <a:r>
              <a:rPr lang="he-IL" sz="2400" dirty="0" smtClean="0">
                <a:cs typeface="+mn-cs"/>
              </a:rPr>
              <a:t>השפות המוכרות ביותר כיום בעולם הפיתוח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נלמד קיצת ליישם לוגיקות שונות וביצוע תהליכים אשר משפיעים על התנהגות האתר.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647" y="1252249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מה הכוונה?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סביבת העבודה שלנו הינה מאין מחברת שבה אפשר לכתוב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ולהריץ קוד.</a:t>
            </a:r>
          </a:p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בלועזית</a:t>
            </a:r>
            <a:r>
              <a:rPr lang="he-IL" sz="2400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IDE</a:t>
            </a:r>
            <a:r>
              <a:rPr lang="en-US" sz="2400" dirty="0"/>
              <a:t> - </a:t>
            </a:r>
            <a:r>
              <a:rPr lang="en-US" sz="2400" b="1" dirty="0"/>
              <a:t>(Integrated Development Environment)</a:t>
            </a:r>
            <a:endParaRPr lang="he-IL" sz="2400" b="1" dirty="0"/>
          </a:p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אנחנו נשתמש ב</a:t>
            </a:r>
            <a:r>
              <a:rPr lang="en-US" sz="2400" dirty="0" smtClean="0">
                <a:cs typeface="+mn-cs"/>
              </a:rPr>
              <a:t>,</a:t>
            </a: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Visual Studio Code</a:t>
            </a:r>
            <a:r>
              <a:rPr lang="en-US" sz="2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שזו סביבת העבודה </a:t>
            </a:r>
            <a:r>
              <a:rPr lang="he-IL" sz="2400" dirty="0">
                <a:cs typeface="+mn-cs"/>
              </a:rPr>
              <a:t>ש</a:t>
            </a:r>
            <a:r>
              <a:rPr lang="he-IL" sz="2400" dirty="0" smtClean="0">
                <a:cs typeface="+mn-cs"/>
              </a:rPr>
              <a:t>בה אנחנו נכתוב קוד.</a:t>
            </a:r>
          </a:p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</a:t>
            </a:r>
            <a:r>
              <a:rPr 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א':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dirty="0" smtClean="0">
                <a:cs typeface="+mn-cs"/>
              </a:rPr>
              <a:t>נתקין</a:t>
            </a:r>
            <a:r>
              <a:rPr lang="en-US" sz="2400" b="1" u="sng" dirty="0" smtClean="0">
                <a:solidFill>
                  <a:srgbClr val="FF0000"/>
                </a:solidFill>
                <a:cs typeface="+mn-cs"/>
              </a:rPr>
              <a:t>Visual Studio Code</a:t>
            </a:r>
            <a:r>
              <a:rPr lang="en-US" sz="2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או בקיצור</a:t>
            </a:r>
            <a:r>
              <a:rPr lang="he-IL" sz="2400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dirty="0" smtClean="0">
                <a:cs typeface="+mn-cs"/>
              </a:rPr>
              <a:t>:”</a:t>
            </a:r>
            <a:r>
              <a:rPr lang="en-US" sz="2400" b="1" u="sng" dirty="0" err="1" smtClean="0">
                <a:cs typeface="+mn-cs"/>
              </a:rPr>
              <a:t>vscode</a:t>
            </a:r>
            <a:r>
              <a:rPr lang="en-US" sz="2400" b="1" dirty="0" smtClean="0">
                <a:cs typeface="+mn-cs"/>
              </a:rPr>
              <a:t>”</a:t>
            </a:r>
          </a:p>
          <a:p>
            <a:pPr marL="0" indent="0" algn="r" rtl="1">
              <a:buNone/>
            </a:pPr>
            <a:r>
              <a:rPr lang="en-US" sz="2400" dirty="0" smtClean="0">
                <a:cs typeface="+mn-cs"/>
                <a:hlinkClick r:id="rId2"/>
              </a:rPr>
              <a:t>https://code.visualstudio.com/download</a:t>
            </a: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9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647" y="1116324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ב':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לאחר ש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הותקן על המחשב נפתח את האפליקציה</a:t>
            </a:r>
          </a:p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4" y="2723645"/>
            <a:ext cx="28674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944" y="607578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ג':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לאחר שנכנסו יפתח החלון הבא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מכאן נלחץ על "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92" y="2049971"/>
            <a:ext cx="6298001" cy="47296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953265" y="4007708"/>
            <a:ext cx="345989" cy="181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783" y="1822424"/>
            <a:ext cx="9106929" cy="597645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b="1" dirty="0" smtClean="0">
              <a:solidFill>
                <a:schemeClr val="tx2"/>
              </a:solidFill>
              <a:cs typeface="+mn-cs"/>
            </a:endParaRPr>
          </a:p>
          <a:p>
            <a:pPr algn="r" rtl="1"/>
            <a:r>
              <a:rPr lang="en-US" sz="2400" b="1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</a:t>
            </a:r>
            <a:endParaRPr lang="en-US" sz="24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4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Rename </a:t>
            </a:r>
            <a:r>
              <a:rPr lang="en-US" sz="24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pPr algn="r" rtl="1"/>
            <a:r>
              <a:rPr lang="en-US" sz="2400" b="1" i="1" dirty="0">
                <a:solidFill>
                  <a:schemeClr val="tx2"/>
                </a:solidFill>
              </a:rPr>
              <a:t>HTML CSS </a:t>
            </a:r>
            <a:r>
              <a:rPr lang="en-US" sz="2400" b="1" i="1" dirty="0" smtClean="0">
                <a:solidFill>
                  <a:schemeClr val="tx2"/>
                </a:solidFill>
              </a:rPr>
              <a:t>Support</a:t>
            </a:r>
            <a:endParaRPr lang="he-IL" sz="2400" b="1" i="1" dirty="0" smtClean="0">
              <a:solidFill>
                <a:schemeClr val="tx2"/>
              </a:solidFill>
            </a:endParaRPr>
          </a:p>
          <a:p>
            <a:pPr algn="r" rtl="1"/>
            <a:r>
              <a:rPr lang="en-US" sz="2400" b="1" i="1" dirty="0">
                <a:solidFill>
                  <a:schemeClr val="tx2"/>
                </a:solidFill>
              </a:rPr>
              <a:t>JavaScript (ES6) code </a:t>
            </a:r>
            <a:r>
              <a:rPr lang="en-US" sz="2400" b="1" i="1" dirty="0" smtClean="0">
                <a:solidFill>
                  <a:schemeClr val="tx2"/>
                </a:solidFill>
              </a:rPr>
              <a:t>snippets</a:t>
            </a:r>
            <a:endParaRPr lang="he-IL" sz="2400" b="1" i="1" dirty="0" smtClean="0">
              <a:solidFill>
                <a:schemeClr val="tx2"/>
              </a:solidFill>
            </a:endParaRPr>
          </a:p>
          <a:p>
            <a:pPr algn="r" rtl="1"/>
            <a:r>
              <a:rPr lang="en-US" sz="24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Emoji</a:t>
            </a:r>
          </a:p>
          <a:p>
            <a:pPr algn="r" rtl="1"/>
            <a:r>
              <a:rPr lang="en-US" sz="24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Server</a:t>
            </a:r>
          </a:p>
          <a:p>
            <a:pPr algn="r" rtl="1"/>
            <a:r>
              <a:rPr lang="en-US" sz="24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Icon</a:t>
            </a:r>
            <a:endParaRPr lang="he-IL" sz="24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400" b="1" dirty="0" smtClean="0">
              <a:solidFill>
                <a:schemeClr val="tx2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034" y="1365224"/>
            <a:ext cx="102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>
                <a:latin typeface="Arial" panose="020B0604020202020204" pitchFamily="34" charset="0"/>
              </a:rPr>
              <a:t>נתקין את התוספות הבאות לסביבת העבודה שלנו: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17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53" y="551984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ד':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ניצור תיקייה חדשה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קודם כל צריך להגיד לסביבת העבודה באיזו תיקייה לעבוד. נבחר 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“Open Folder”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ולאחר מכן ניצור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תיקייה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חדשה בשם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,JavaScript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לאחר מכן נוכל ליצור קבצים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בתיקייה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זו.</a:t>
            </a:r>
          </a:p>
          <a:p>
            <a:pPr marL="0" indent="0" algn="r" rtl="1">
              <a:buNone/>
            </a:pPr>
            <a:endParaRPr lang="he-IL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7" y="2899718"/>
            <a:ext cx="4990234" cy="37341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44130" y="4003589"/>
            <a:ext cx="609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11" y="2899718"/>
            <a:ext cx="5629029" cy="3734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930" y="4003589"/>
            <a:ext cx="1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1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654" y="4003589"/>
            <a:ext cx="198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2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8281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סביבת עבודה</a:t>
            </a:r>
            <a:endParaRPr lang="en-US" sz="7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70" y="551984"/>
            <a:ext cx="9106929" cy="54698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  <a:p>
            <a:pPr marL="0" indent="0" algn="r" rtl="1">
              <a:buNone/>
            </a:pPr>
            <a:r>
              <a:rPr lang="he-IL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שלב ה':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לאחר שבחרנו את התיקייה בה נרצה לעבוד אפשר לשים לב ששם התיקייה כתוב בסביבת העבודה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ומכאן אפשר ליצור קבצים חדשים בתוך התיקייה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2400" dirty="0" smtClean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13" y="2439805"/>
            <a:ext cx="5830741" cy="43645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770106" y="3379621"/>
            <a:ext cx="411892" cy="514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721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מה נלמד בקורס?</vt:lpstr>
      <vt:lpstr>סביבת עבודה</vt:lpstr>
      <vt:lpstr>סביבת עבודה</vt:lpstr>
      <vt:lpstr>סביבת עבודה</vt:lpstr>
      <vt:lpstr>סביבת עבודה</vt:lpstr>
      <vt:lpstr>סביבת עבודה</vt:lpstr>
      <vt:lpstr>סביבת עבודה</vt:lpstr>
      <vt:lpstr>סביבת עבודה</vt:lpstr>
      <vt:lpstr>סביבת עבודה</vt:lpstr>
      <vt:lpstr>HTML מה זה</vt:lpstr>
      <vt:lpstr>HTMLכיצד נפתח בשפת </vt:lpstr>
      <vt:lpstr>PowerPoint Presentation</vt:lpstr>
      <vt:lpstr>HTMLכיצד נפתח בשפת </vt:lpstr>
      <vt:lpstr>תגיות</vt:lpstr>
      <vt:lpstr>תגיות</vt:lpstr>
      <vt:lpstr>תרגיל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ראשון  HTML&amp;CSS JavaScript</dc:title>
  <dc:creator>Microsoft account</dc:creator>
  <cp:lastModifiedBy>Microsoft account</cp:lastModifiedBy>
  <cp:revision>25</cp:revision>
  <dcterms:created xsi:type="dcterms:W3CDTF">2022-07-07T05:44:48Z</dcterms:created>
  <dcterms:modified xsi:type="dcterms:W3CDTF">2022-07-12T13:46:40Z</dcterms:modified>
</cp:coreProperties>
</file>