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64" r:id="rId3"/>
    <p:sldId id="263" r:id="rId4"/>
    <p:sldId id="262" r:id="rId5"/>
    <p:sldId id="265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9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09" autoAdjust="0"/>
  </p:normalViewPr>
  <p:slideViewPr>
    <p:cSldViewPr snapToGrid="0">
      <p:cViewPr varScale="1">
        <p:scale>
          <a:sx n="64" d="100"/>
          <a:sy n="64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80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0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8626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4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374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2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34" y="0"/>
            <a:ext cx="1195778" cy="11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3319"/>
            <a:ext cx="12192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שיעור שני </a:t>
            </a:r>
            <a:br>
              <a:rPr lang="he-IL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HTML&amp;CSS</a:t>
            </a:r>
            <a:b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endParaRPr lang="en-US" sz="88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a </a:t>
            </a:r>
            <a:r>
              <a:rPr lang="he-IL" sz="7200" u="sng" dirty="0" smtClean="0">
                <a:cs typeface="+mn-cs"/>
              </a:rPr>
              <a:t>תגית -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700265"/>
            <a:ext cx="12192000" cy="3625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en-US" sz="1800" dirty="0" smtClean="0">
              <a:cs typeface="+mn-cs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600" b="1" dirty="0" smtClean="0">
                <a:solidFill>
                  <a:srgbClr val="FF0000"/>
                </a:solidFill>
                <a:cs typeface="+mn-cs"/>
              </a:rPr>
              <a:t>&lt;a</a:t>
            </a:r>
            <a:r>
              <a:rPr lang="en-US" sz="2600" b="1" dirty="0" smtClean="0">
                <a:cs typeface="+mn-cs"/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  <a:cs typeface="+mn-cs"/>
              </a:rPr>
              <a:t>href</a:t>
            </a:r>
            <a:r>
              <a:rPr lang="en-US" sz="2600" b="1" dirty="0" smtClean="0">
                <a:cs typeface="+mn-cs"/>
              </a:rPr>
              <a:t>=“https://www.google.com” </a:t>
            </a:r>
            <a:r>
              <a:rPr lang="en-US" sz="2600" b="1" dirty="0" smtClean="0">
                <a:solidFill>
                  <a:srgbClr val="00B050"/>
                </a:solidFill>
                <a:cs typeface="+mn-cs"/>
              </a:rPr>
              <a:t>target</a:t>
            </a:r>
            <a:r>
              <a:rPr lang="en-US" sz="2600" b="1" dirty="0" smtClean="0">
                <a:cs typeface="+mn-cs"/>
              </a:rPr>
              <a:t>=“_blank”</a:t>
            </a:r>
            <a:r>
              <a:rPr lang="en-US" sz="2600" b="1" dirty="0" smtClean="0">
                <a:solidFill>
                  <a:srgbClr val="FF0000"/>
                </a:solidFill>
                <a:cs typeface="+mn-cs"/>
              </a:rPr>
              <a:t>&gt;</a:t>
            </a:r>
            <a:r>
              <a:rPr lang="en-US" sz="2600" b="1" dirty="0" smtClean="0">
                <a:cs typeface="+mn-cs"/>
              </a:rPr>
              <a:t> I go to </a:t>
            </a:r>
            <a:r>
              <a:rPr lang="en-US" sz="2600" b="1" dirty="0" err="1" smtClean="0">
                <a:cs typeface="+mn-cs"/>
              </a:rPr>
              <a:t>google</a:t>
            </a:r>
            <a:r>
              <a:rPr lang="en-US" sz="2600" b="1" dirty="0" smtClean="0">
                <a:cs typeface="+mn-cs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cs typeface="+mn-cs"/>
              </a:rPr>
              <a:t>&lt;/a&gt;</a:t>
            </a:r>
            <a:r>
              <a:rPr lang="en-US" sz="2600" b="1" dirty="0" smtClean="0">
                <a:cs typeface="+mn-cs"/>
              </a:rPr>
              <a:t> </a:t>
            </a:r>
          </a:p>
          <a:p>
            <a:pPr algn="ctr" rtl="1">
              <a:lnSpc>
                <a:spcPct val="200000"/>
              </a:lnSpc>
            </a:pPr>
            <a:r>
              <a:rPr lang="he-IL" b="1" i="1" dirty="0" smtClean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באלמנט </a:t>
            </a:r>
            <a:r>
              <a:rPr lang="en-US" sz="2400" dirty="0" smtClean="0">
                <a:cs typeface="+mn-cs"/>
              </a:rPr>
              <a:t>a </a:t>
            </a:r>
            <a:r>
              <a:rPr lang="he-IL" sz="2400" dirty="0" smtClean="0">
                <a:cs typeface="+mn-cs"/>
              </a:rPr>
              <a:t> קיימות תכונות שונות אשר מבצעות פעולות שונות </a:t>
            </a:r>
            <a:endParaRPr lang="en-US" sz="2400" i="1" dirty="0" smtClean="0">
              <a:cs typeface="+mn-cs"/>
            </a:endParaRPr>
          </a:p>
          <a:p>
            <a:pPr algn="ctr" rtl="1">
              <a:lnSpc>
                <a:spcPct val="200000"/>
              </a:lnSpc>
            </a:pPr>
            <a:r>
              <a:rPr lang="en-US" sz="2400" b="1" dirty="0" err="1" smtClean="0">
                <a:cs typeface="+mn-cs"/>
              </a:rPr>
              <a:t>href</a:t>
            </a:r>
            <a:r>
              <a:rPr lang="en-US" sz="2400" b="1" dirty="0" smtClean="0">
                <a:cs typeface="+mn-cs"/>
              </a:rPr>
              <a:t> </a:t>
            </a:r>
            <a:r>
              <a:rPr lang="he-IL" sz="2400" b="1" dirty="0" smtClean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-</a:t>
            </a:r>
            <a:r>
              <a:rPr lang="he-IL" sz="2400" b="1" dirty="0" smtClean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מנווט ללינק הנמצא בין הגרשיים</a:t>
            </a:r>
            <a:r>
              <a:rPr lang="en-US" sz="2400" dirty="0" smtClean="0">
                <a:cs typeface="+mn-cs"/>
              </a:rPr>
              <a:t>                    .</a:t>
            </a:r>
            <a:endParaRPr lang="en-US" sz="2400" dirty="0" smtClean="0">
              <a:solidFill>
                <a:srgbClr val="69FBFF"/>
              </a:solidFill>
              <a:cs typeface="+mn-cs"/>
            </a:endParaRPr>
          </a:p>
          <a:p>
            <a:pPr algn="ctr" rtl="1">
              <a:lnSpc>
                <a:spcPct val="200000"/>
              </a:lnSpc>
            </a:pPr>
            <a:r>
              <a:rPr lang="en-US" sz="2400" b="1" dirty="0" smtClean="0">
                <a:cs typeface="+mn-cs"/>
              </a:rPr>
              <a:t>target=“_blank” </a:t>
            </a:r>
            <a:r>
              <a:rPr lang="he-IL" sz="2400" b="1" i="1" dirty="0">
                <a:cs typeface="+mn-cs"/>
              </a:rPr>
              <a:t> </a:t>
            </a:r>
            <a:r>
              <a:rPr lang="he-IL" sz="2400" dirty="0" smtClean="0">
                <a:cs typeface="+mn-cs"/>
              </a:rPr>
              <a:t>- יפתח את הלינק בחלונית חדשה</a:t>
            </a:r>
            <a:endParaRPr lang="en-US" sz="2400" dirty="0">
              <a:solidFill>
                <a:srgbClr val="69FBFF"/>
              </a:soli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64" y="4720280"/>
            <a:ext cx="3357774" cy="20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err="1" smtClean="0">
                <a:cs typeface="+mn-cs"/>
              </a:rPr>
              <a:t>img</a:t>
            </a:r>
            <a:r>
              <a:rPr lang="en-US" sz="7200" u="sng" dirty="0" smtClean="0">
                <a:cs typeface="+mn-cs"/>
              </a:rPr>
              <a:t> - </a:t>
            </a:r>
            <a:r>
              <a:rPr lang="he-IL" sz="7200" u="sng" dirty="0" smtClean="0">
                <a:cs typeface="+mn-cs"/>
              </a:rPr>
              <a:t>תגית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81817"/>
            <a:ext cx="12192000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&lt;</a:t>
            </a:r>
            <a:r>
              <a:rPr lang="en-US" sz="2500" b="1" dirty="0" err="1">
                <a:solidFill>
                  <a:srgbClr val="FF0000"/>
                </a:solidFill>
              </a:rPr>
              <a:t>Img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 smtClean="0">
                <a:solidFill>
                  <a:srgbClr val="00B050"/>
                </a:solidFill>
              </a:rPr>
              <a:t>src</a:t>
            </a:r>
            <a:r>
              <a:rPr lang="en-US" sz="2500" b="1" dirty="0" smtClean="0"/>
              <a:t>=“https</a:t>
            </a:r>
            <a:r>
              <a:rPr lang="en-US" sz="2500" b="1" dirty="0"/>
              <a:t>://</a:t>
            </a:r>
            <a:r>
              <a:rPr lang="en-US" sz="2500" b="1" dirty="0" smtClean="0"/>
              <a:t>image-source.com/500.png” </a:t>
            </a:r>
            <a:r>
              <a:rPr lang="en-US" sz="2500" b="1" dirty="0" smtClean="0">
                <a:solidFill>
                  <a:srgbClr val="00B050"/>
                </a:solidFill>
              </a:rPr>
              <a:t>width</a:t>
            </a:r>
            <a:r>
              <a:rPr lang="en-US" sz="2500" b="1" dirty="0" smtClean="0"/>
              <a:t>=“250” </a:t>
            </a:r>
            <a:r>
              <a:rPr lang="en-US" sz="2500" b="1" dirty="0" smtClean="0">
                <a:solidFill>
                  <a:srgbClr val="00B050"/>
                </a:solidFill>
              </a:rPr>
              <a:t>height</a:t>
            </a:r>
            <a:r>
              <a:rPr lang="en-US" sz="2500" b="1" dirty="0" smtClean="0"/>
              <a:t>=“250”</a:t>
            </a:r>
            <a:r>
              <a:rPr lang="en-US" sz="2500" b="1" dirty="0" smtClean="0">
                <a:solidFill>
                  <a:srgbClr val="FF0000"/>
                </a:solidFill>
              </a:rPr>
              <a:t>&gt;</a:t>
            </a:r>
          </a:p>
          <a:p>
            <a:pPr marL="285750" indent="-285750" algn="r" rtl="1">
              <a:lnSpc>
                <a:spcPct val="25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he-IL" dirty="0" smtClean="0"/>
              <a:t>מקור התמונה וקיצור של המילה </a:t>
            </a:r>
            <a:r>
              <a:rPr lang="en-US" dirty="0" smtClean="0"/>
              <a:t>“source”</a:t>
            </a:r>
            <a:r>
              <a:rPr lang="he-IL" dirty="0" smtClean="0"/>
              <a:t>(</a:t>
            </a:r>
            <a:r>
              <a:rPr lang="he-IL" dirty="0"/>
              <a:t>ניתן להשתמש בתמונה מהמחשב ובלינק מהאינטרנט</a:t>
            </a:r>
            <a:r>
              <a:rPr lang="he-IL" dirty="0" smtClean="0"/>
              <a:t>).</a:t>
            </a:r>
          </a:p>
          <a:p>
            <a:pPr marL="285750" indent="-285750" algn="r" rtl="1">
              <a:lnSpc>
                <a:spcPct val="25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b="1" dirty="0" smtClean="0"/>
              <a:t>width </a:t>
            </a:r>
            <a:r>
              <a:rPr lang="he-IL" b="1" dirty="0" smtClean="0"/>
              <a:t> </a:t>
            </a:r>
            <a:r>
              <a:rPr lang="he-IL" dirty="0" smtClean="0"/>
              <a:t>- רוחב התמונה.</a:t>
            </a:r>
          </a:p>
          <a:p>
            <a:pPr marL="285750" indent="-285750" algn="r" rtl="1">
              <a:lnSpc>
                <a:spcPct val="25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b="1" dirty="0"/>
              <a:t>h</a:t>
            </a:r>
            <a:r>
              <a:rPr lang="en-US" b="1" dirty="0" smtClean="0"/>
              <a:t>eight </a:t>
            </a:r>
            <a:r>
              <a:rPr lang="he-IL" b="1" dirty="0" smtClean="0"/>
              <a:t> </a:t>
            </a:r>
            <a:r>
              <a:rPr lang="he-IL" dirty="0" smtClean="0"/>
              <a:t>- גובה התמונה.</a:t>
            </a:r>
          </a:p>
          <a:p>
            <a:pPr marL="285750" indent="-285750" algn="r" rtl="1">
              <a:lnSpc>
                <a:spcPct val="250000"/>
              </a:lnSpc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3892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 smtClean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שימו לב שתגית זו ללא תגית סגירה !!</a:t>
            </a:r>
            <a:endParaRPr lang="en-US" sz="2400" b="1" u="sng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0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input - </a:t>
            </a:r>
            <a:r>
              <a:rPr lang="he-IL" sz="7200" u="sng" dirty="0" smtClean="0">
                <a:cs typeface="+mn-cs"/>
              </a:rPr>
              <a:t>תגית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46697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>
                <a:solidFill>
                  <a:srgbClr val="FF0000"/>
                </a:solidFill>
              </a:rPr>
              <a:t>input </a:t>
            </a:r>
            <a:r>
              <a:rPr lang="en-US" sz="2400" b="1" dirty="0">
                <a:solidFill>
                  <a:srgbClr val="00B050"/>
                </a:solidFill>
              </a:rPr>
              <a:t>type</a:t>
            </a:r>
            <a:r>
              <a:rPr lang="en-US" sz="2400" b="1" dirty="0"/>
              <a:t>=“text” </a:t>
            </a:r>
            <a:r>
              <a:rPr lang="en-US" sz="2400" b="1" dirty="0">
                <a:solidFill>
                  <a:srgbClr val="00B050"/>
                </a:solidFill>
              </a:rPr>
              <a:t>placeholder</a:t>
            </a:r>
            <a:r>
              <a:rPr lang="en-US" sz="2400" b="1" dirty="0" smtClean="0"/>
              <a:t>=“John”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en-US" sz="2400" b="1" dirty="0" smtClean="0"/>
              <a:t> </a:t>
            </a:r>
          </a:p>
          <a:p>
            <a:pPr algn="ctr">
              <a:lnSpc>
                <a:spcPct val="250000"/>
              </a:lnSpc>
            </a:pPr>
            <a:r>
              <a:rPr lang="en-US" dirty="0" smtClean="0"/>
              <a:t> </a:t>
            </a:r>
            <a:r>
              <a:rPr lang="he-IL" sz="2000" b="1" dirty="0"/>
              <a:t>קלט כלשהו מהמשתמש (יש מעל 20 סוגים של קלט שיכול להתקבל)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3892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 smtClean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שימו לב שתגית זו ללא תגית סגירה !!</a:t>
            </a:r>
            <a:endParaRPr lang="en-US" sz="2400" b="1" u="sng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07791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https://www.w3schools.com/tags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:Inputs </a:t>
            </a:r>
            <a:r>
              <a:rPr lang="he-IL" dirty="0" smtClean="0"/>
              <a:t>רשימת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2" y="3538525"/>
            <a:ext cx="5858659" cy="2957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22" y="3538524"/>
            <a:ext cx="5835177" cy="29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input - </a:t>
            </a:r>
            <a:r>
              <a:rPr lang="he-IL" sz="7200" u="sng" dirty="0" smtClean="0">
                <a:cs typeface="+mn-cs"/>
              </a:rPr>
              <a:t>תגית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95079"/>
            <a:ext cx="12192000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endParaRPr lang="en-US" sz="2400" b="1" dirty="0" smtClean="0"/>
          </a:p>
          <a:p>
            <a:pPr algn="ctr">
              <a:lnSpc>
                <a:spcPct val="250000"/>
              </a:lnSpc>
            </a:pPr>
            <a:r>
              <a:rPr lang="en-US" dirty="0" smtClean="0"/>
              <a:t>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3892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 smtClean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שימו לב שתגית זו ללא תגית סגירה !!</a:t>
            </a:r>
            <a:endParaRPr lang="en-US" sz="2400" b="1" u="sng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540337"/>
            <a:ext cx="12192000" cy="3625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he-IL" sz="1800" dirty="0" smtClean="0">
              <a:cs typeface="+mn-cs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sz="1800" dirty="0" smtClean="0">
              <a:cs typeface="+mn-cs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he-IL" sz="2400" dirty="0" smtClean="0">
                <a:cs typeface="+mn-cs"/>
              </a:rPr>
              <a:t>ניתן לשייך בין מספר קלטים שהערך שלהם שונה אך הם נמצאים באותה קבוצת שייכות</a:t>
            </a:r>
          </a:p>
          <a:p>
            <a:pPr algn="ctr" rtl="1">
              <a:lnSpc>
                <a:spcPct val="200000"/>
              </a:lnSpc>
            </a:pPr>
            <a:r>
              <a:rPr lang="he-IL" sz="2400" dirty="0" smtClean="0">
                <a:cs typeface="+mn-cs"/>
              </a:rPr>
              <a:t>אעשה זאת בכך שאגדיר </a:t>
            </a:r>
            <a:r>
              <a:rPr lang="he-IL" sz="2400" u="sng" dirty="0" smtClean="0">
                <a:cs typeface="+mn-cs"/>
              </a:rPr>
              <a:t>שם</a:t>
            </a:r>
            <a:r>
              <a:rPr lang="he-IL" sz="2400" dirty="0" smtClean="0">
                <a:cs typeface="+mn-cs"/>
              </a:rPr>
              <a:t> לשני תגיות קלט מסוג </a:t>
            </a:r>
            <a:r>
              <a:rPr lang="en-US" sz="2400" dirty="0" smtClean="0">
                <a:cs typeface="+mn-cs"/>
              </a:rPr>
              <a:t>,radio</a:t>
            </a:r>
            <a:r>
              <a:rPr lang="he-IL" sz="2400" dirty="0" smtClean="0">
                <a:cs typeface="+mn-cs"/>
              </a:rPr>
              <a:t> ובכך שניהם יהיו ניתנים לבחירה.</a:t>
            </a:r>
            <a:r>
              <a:rPr lang="en-US" sz="2400" dirty="0" smtClean="0">
                <a:cs typeface="+mn-cs"/>
              </a:rPr>
              <a:t>    </a:t>
            </a:r>
          </a:p>
          <a:p>
            <a:pPr algn="ctr" rtl="1">
              <a:lnSpc>
                <a:spcPct val="200000"/>
              </a:lnSpc>
            </a:pPr>
            <a:endParaRPr lang="en-US" sz="2400" dirty="0">
              <a:cs typeface="+mn-cs"/>
            </a:endParaRPr>
          </a:p>
          <a:p>
            <a:pPr algn="ctr" rtl="1">
              <a:lnSpc>
                <a:spcPct val="200000"/>
              </a:lnSpc>
            </a:pPr>
            <a:r>
              <a:rPr lang="en-US" sz="2400" dirty="0" smtClean="0">
                <a:cs typeface="+mn-cs"/>
              </a:rPr>
              <a:t>name </a:t>
            </a:r>
            <a:r>
              <a:rPr lang="he-IL" sz="2400" dirty="0" smtClean="0">
                <a:cs typeface="+mn-cs"/>
              </a:rPr>
              <a:t> - יקבע את שם הקבוצה אליה </a:t>
            </a:r>
            <a:r>
              <a:rPr lang="he-IL" sz="2400" smtClean="0">
                <a:cs typeface="+mn-cs"/>
              </a:rPr>
              <a:t>התגית משויכת</a:t>
            </a:r>
            <a:r>
              <a:rPr lang="en-US" sz="2400" dirty="0" smtClean="0">
                <a:cs typeface="+mn-cs"/>
              </a:rPr>
              <a:t>,</a:t>
            </a:r>
            <a:r>
              <a:rPr lang="he-IL" sz="2400" dirty="0" smtClean="0">
                <a:cs typeface="+mn-cs"/>
              </a:rPr>
              <a:t> במקרה זה שני התגיות עם אותו שם כך שיהיה ניתן לבחור מבין השניים.</a:t>
            </a:r>
          </a:p>
          <a:p>
            <a:pPr algn="ctr" rtl="1">
              <a:lnSpc>
                <a:spcPct val="200000"/>
              </a:lnSpc>
            </a:pPr>
            <a:r>
              <a:rPr lang="en-US" sz="2400" dirty="0" smtClean="0">
                <a:cs typeface="+mn-cs"/>
              </a:rPr>
              <a:t>value </a:t>
            </a:r>
            <a:r>
              <a:rPr lang="he-IL" sz="2400" dirty="0" smtClean="0">
                <a:cs typeface="+mn-cs"/>
              </a:rPr>
              <a:t> - יהיה הערך השווה לבחירה בתגית.</a:t>
            </a:r>
            <a:r>
              <a:rPr lang="en-US" sz="2400" dirty="0" smtClean="0">
                <a:cs typeface="+mn-cs"/>
              </a:rPr>
              <a:t>                                                             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3651432"/>
            <a:ext cx="586821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input - </a:t>
            </a:r>
            <a:r>
              <a:rPr lang="he-IL" sz="7200" u="sng" dirty="0" smtClean="0">
                <a:cs typeface="+mn-cs"/>
              </a:rPr>
              <a:t>תגית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95079"/>
            <a:ext cx="12192000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endParaRPr lang="en-US" sz="2400" b="1" dirty="0" smtClean="0"/>
          </a:p>
          <a:p>
            <a:pPr algn="ctr">
              <a:lnSpc>
                <a:spcPct val="250000"/>
              </a:lnSpc>
            </a:pPr>
            <a:r>
              <a:rPr lang="en-US" dirty="0" smtClean="0"/>
              <a:t> 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2436118"/>
            <a:ext cx="4333875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0093" y="2326277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u="sng" dirty="0" smtClean="0"/>
              <a:t>תוצאה: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142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he-IL" sz="7200" u="sng" dirty="0" smtClean="0">
                <a:cs typeface="+mn-cs"/>
              </a:rPr>
              <a:t>סימון הערות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54" y="1426920"/>
            <a:ext cx="989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נוכל לכתוב הערות שלא יופיעו במסמך עצמו כאשר הוא מוצג בדפדפן. 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he-IL" dirty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בכדי לקבוע מה יהיה בהערה אסמן את החלק אותו ארצה שיהיה בהערה ואלחץ על </a:t>
            </a:r>
            <a:r>
              <a:rPr lang="en-US" u="sng" dirty="0" smtClean="0"/>
              <a:t>ctrl +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0" y="2525589"/>
            <a:ext cx="6452674" cy="42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261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a תגית -</vt:lpstr>
      <vt:lpstr>img - תגית</vt:lpstr>
      <vt:lpstr>input - תגית</vt:lpstr>
      <vt:lpstr>input - תגית</vt:lpstr>
      <vt:lpstr>input - תגית</vt:lpstr>
      <vt:lpstr>סימון הערות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ראשון  HTML&amp;CSS JavaScript</dc:title>
  <dc:creator>Microsoft account</dc:creator>
  <cp:lastModifiedBy>Microsoft account</cp:lastModifiedBy>
  <cp:revision>35</cp:revision>
  <dcterms:created xsi:type="dcterms:W3CDTF">2022-07-07T05:44:48Z</dcterms:created>
  <dcterms:modified xsi:type="dcterms:W3CDTF">2022-07-14T10:47:04Z</dcterms:modified>
</cp:coreProperties>
</file>