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13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15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15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5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1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16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9" name="Google Shape;119;p16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16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16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2" name="Google Shape;122;p16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16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16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5" name="Google Shape;125;p16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 rot="5400000">
            <a:off x="1679576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5.xml"/><Relationship Id="rId22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4.xml"/><Relationship Id="rId21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7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6.xml"/><Relationship Id="rId23" Type="http://schemas.openxmlformats.org/officeDocument/2006/relationships/slideLayout" Target="../slideLayouts/slideLayout17.xml"/><Relationship Id="rId1" Type="http://schemas.openxmlformats.org/officeDocument/2006/relationships/image" Target="../media/image6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3.xml"/><Relationship Id="rId15" Type="http://schemas.openxmlformats.org/officeDocument/2006/relationships/slideLayout" Target="../slideLayouts/slideLayout9.xml"/><Relationship Id="rId14" Type="http://schemas.openxmlformats.org/officeDocument/2006/relationships/slideLayout" Target="../slideLayouts/slideLayout8.xml"/><Relationship Id="rId17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19" Type="http://schemas.openxmlformats.org/officeDocument/2006/relationships/slideLayout" Target="../slideLayouts/slideLayout13.xml"/><Relationship Id="rId6" Type="http://schemas.openxmlformats.org/officeDocument/2006/relationships/image" Target="../media/image4.jpg"/><Relationship Id="rId1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78C4F1">
                  <a:alpha val="6666"/>
                </a:srgbClr>
              </a:gs>
              <a:gs pos="36000">
                <a:srgbClr val="78C4F1">
                  <a:alpha val="5882"/>
                </a:srgbClr>
              </a:gs>
              <a:gs pos="69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32634" y="0"/>
            <a:ext cx="1195778" cy="119577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7"/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  <p:sldLayoutId id="2147483661" r:id="rId20"/>
    <p:sldLayoutId id="2147483662" r:id="rId21"/>
    <p:sldLayoutId id="2147483663" r:id="rId22"/>
    <p:sldLayoutId id="2147483664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hyperlink" Target="https://jsoncompare.org/LearningContainer/SampleFiles/Video/MP4/sample-mp4-file.mp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0.png"/><Relationship Id="rId5" Type="http://schemas.openxmlformats.org/officeDocument/2006/relationships/image" Target="../media/image14.png"/><Relationship Id="rId6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>
            <a:off x="0" y="1223319"/>
            <a:ext cx="1219200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שיעור שלישי </a:t>
            </a:r>
            <a:br>
              <a:rPr b="0" i="0" lang="en-US" sz="8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US" sz="8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HTML&amp;CSS</a:t>
            </a:r>
            <a:br>
              <a:rPr b="0" i="0" lang="en-US" sz="8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US" sz="8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</a:t>
            </a:r>
            <a:endParaRPr b="0" i="0" sz="8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1" y="0"/>
            <a:ext cx="1219200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 sz="7200" u="sng"/>
              <a:t>Favicon</a:t>
            </a:r>
            <a:endParaRPr sz="7200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378941" y="1304833"/>
            <a:ext cx="1007075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Char char="►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Favicon – תמונה קטנה (אייקון) אשר מוצגת לצד הכותרת בדף.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Char char="►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ניתן לשנות את התמונה הקבועה בכך שנוסיף את התמונה שנרצה להציג לתיקייה בה אנו עובדים.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Char char="►"/>
            </a:pPr>
            <a:r>
              <a:rPr b="0" i="0" lang="en-US" sz="18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הערה:</a:t>
            </a: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סוג קובץ התמונה שבחרתם חייב להיות עם הסיומת “ico” בכדי שנוכל להציג את האייקון לצד הכותרת.</a:t>
            </a:r>
            <a:endParaRPr/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7635" y="3208637"/>
            <a:ext cx="2031110" cy="35011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20"/>
          <p:cNvCxnSpPr/>
          <p:nvPr/>
        </p:nvCxnSpPr>
        <p:spPr>
          <a:xfrm rot="10800000">
            <a:off x="4613190" y="4034152"/>
            <a:ext cx="617118" cy="284206"/>
          </a:xfrm>
          <a:prstGeom prst="straightConnector1">
            <a:avLst/>
          </a:prstGeom>
          <a:noFill/>
          <a:ln cap="rnd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56" name="Google Shape;15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7971" y="4130435"/>
            <a:ext cx="2838846" cy="8287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0"/>
          <p:cNvCxnSpPr/>
          <p:nvPr/>
        </p:nvCxnSpPr>
        <p:spPr>
          <a:xfrm flipH="1" rot="10800000">
            <a:off x="6796216" y="4464908"/>
            <a:ext cx="148281" cy="350062"/>
          </a:xfrm>
          <a:prstGeom prst="straightConnector1">
            <a:avLst/>
          </a:prstGeom>
          <a:noFill/>
          <a:ln cap="rnd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1" y="0"/>
            <a:ext cx="1219200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 sz="7200" u="sng"/>
              <a:t>Favicon</a:t>
            </a:r>
            <a:endParaRPr sz="7200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378942" y="1301676"/>
            <a:ext cx="1007075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Char char="►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נצטרך להוסיף מידעי על מידע דף ה,html זאת אומרת שצריך להוסיף "מטא-דאטא".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נצטרך להוסיף את המידע של ה“favicon” (המטא-דאטא במקרה זה) בתוך תגית &lt;head&gt;: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3035" y="2308500"/>
            <a:ext cx="8870932" cy="277918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 txBox="1"/>
          <p:nvPr/>
        </p:nvSpPr>
        <p:spPr>
          <a:xfrm>
            <a:off x="1799969" y="5144529"/>
            <a:ext cx="864973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Char char="►"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</a:t>
            </a: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- אלמנט זה מאפשר לקשר בין מסמך htmlי למשאבים אחרים.</a:t>
            </a:r>
            <a:endParaRPr/>
          </a:p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Char char="►"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</a:t>
            </a: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- “relationship” בין המסמך המקושר למסמך הנוכחי.</a:t>
            </a:r>
            <a:endParaRPr/>
          </a:p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Char char="►"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</a:t>
            </a: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- מגדיר את סוג התוכן המקושר אליו</a:t>
            </a:r>
            <a:endParaRPr/>
          </a:p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Char char="►"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href</a:t>
            </a: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- מציין את כתובת המשאב המקושר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66" name="Google Shape;166;p21"/>
          <p:cNvCxnSpPr/>
          <p:nvPr/>
        </p:nvCxnSpPr>
        <p:spPr>
          <a:xfrm rot="10800000">
            <a:off x="8863916" y="4535834"/>
            <a:ext cx="1145057" cy="233874"/>
          </a:xfrm>
          <a:prstGeom prst="straightConnector1">
            <a:avLst/>
          </a:prstGeom>
          <a:noFill/>
          <a:ln cap="rnd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/>
        </p:nvSpPr>
        <p:spPr>
          <a:xfrm>
            <a:off x="378942" y="1400530"/>
            <a:ext cx="1007075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Char char="►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נוכל להוסיף וידאו לעמוד שלנו בכך שנשתמש בתגית &lt;video&gt;.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Char char="►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באפשרותכם להשתמש בקישור חיצוני בכדי להציג את הוידאו או להשתמש בוידאו שמקורו נמצא במחשב.</a:t>
            </a:r>
            <a:endParaRPr/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8942" y="2637329"/>
            <a:ext cx="4934113" cy="132919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/>
        </p:nvSpPr>
        <p:spPr>
          <a:xfrm>
            <a:off x="-222421" y="4209633"/>
            <a:ext cx="1067212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Char char="►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src  - יהיה מקור הוידאו אותו נרצה להציג בדף.</a:t>
            </a:r>
            <a:endParaRPr/>
          </a:p>
          <a:p>
            <a:pPr indent="-1714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Char char="►"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השתמש בלינק הבא כמקור הוידאו: </a:t>
            </a:r>
            <a:r>
              <a:rPr b="0" i="0" lang="en-US" sz="18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https://jsoncompare.org/LearningContainer/SampleFiles/Video/MP4/sample-mp4-file.mp4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22"/>
          <p:cNvSpPr txBox="1"/>
          <p:nvPr>
            <p:ph type="title"/>
          </p:nvPr>
        </p:nvSpPr>
        <p:spPr>
          <a:xfrm>
            <a:off x="0" y="0"/>
            <a:ext cx="12191999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 sz="7200" u="sng"/>
              <a:t>video תגית -</a:t>
            </a:r>
            <a:endParaRPr sz="7200" u="sng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0" y="0"/>
            <a:ext cx="12191999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 sz="7200" u="sng"/>
              <a:t>video תגית -</a:t>
            </a:r>
            <a:endParaRPr sz="7200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378942" y="1400530"/>
            <a:ext cx="1007075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Char char="►"/>
            </a:pPr>
            <a:r>
              <a:rPr b="1" i="0" lang="en-US" sz="1800" u="sng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שימו לב: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לסרטון אין כפתור שמתחיל לנגן את הוידאו אלא רק אופציה לפתוח ב"חלון בתוך חלון".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Char char="►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נוכל לשנות את האופצייה הזאת בכך שנוסיף מאפיין לתגית וידאו שנקרא “controls”: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1" name="Google Shape;18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756" y="2468226"/>
            <a:ext cx="11574490" cy="81926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 txBox="1"/>
          <p:nvPr/>
        </p:nvSpPr>
        <p:spPr>
          <a:xfrm>
            <a:off x="378942" y="3321605"/>
            <a:ext cx="100707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Char char="►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ועכשיו ניתן לנגן את הוידאו בשליטה מלאה ישירות בדף.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3" name="Google Shape;18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1937" y="3717366"/>
            <a:ext cx="3368128" cy="29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0" y="5015"/>
            <a:ext cx="1219200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 sz="7200" u="sng"/>
              <a:t>iframe תגית -</a:t>
            </a:r>
            <a:endParaRPr sz="7200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378940" y="1401307"/>
            <a:ext cx="100707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Char char="►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הינה מסגרת מוטבעת המשמשת להטמעת מסמך חיצוני בתוך מסמך הhtml  שלנו.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0" name="Google Shape;19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7520" y="1820575"/>
            <a:ext cx="6496957" cy="447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1775" y="2419286"/>
            <a:ext cx="3268449" cy="2894045"/>
          </a:xfrm>
          <a:prstGeom prst="rect">
            <a:avLst/>
          </a:prstGeom>
          <a:solidFill>
            <a:srgbClr val="363636"/>
          </a:solidFill>
          <a:ln cap="flat" cmpd="sng" w="9525">
            <a:solidFill>
              <a:srgbClr val="36363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2" name="Google Shape;192;p24"/>
          <p:cNvSpPr/>
          <p:nvPr/>
        </p:nvSpPr>
        <p:spPr>
          <a:xfrm>
            <a:off x="6137189" y="2475611"/>
            <a:ext cx="1593035" cy="228356"/>
          </a:xfrm>
          <a:prstGeom prst="rect">
            <a:avLst/>
          </a:prstGeom>
          <a:solidFill>
            <a:srgbClr val="030303"/>
          </a:solidFill>
          <a:ln cap="rnd" cmpd="sng" w="19050">
            <a:solidFill>
              <a:srgbClr val="0303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4521020" y="3183733"/>
            <a:ext cx="3209203" cy="251192"/>
          </a:xfrm>
          <a:prstGeom prst="rect">
            <a:avLst/>
          </a:prstGeom>
          <a:solidFill>
            <a:srgbClr val="363636"/>
          </a:solidFill>
          <a:ln cap="rnd" cmpd="sng" w="19050">
            <a:solidFill>
              <a:srgbClr val="3636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378940" y="5464305"/>
            <a:ext cx="100707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Char char="►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נוכל לשנות את רוחב וגובה התגית לטעמינו בכך שנוסיף את מאפייני הרוחב והגובה “width” ו “height”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56675" y="5958637"/>
            <a:ext cx="9278645" cy="54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0" y="0"/>
            <a:ext cx="1219200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 sz="7200" u="sng"/>
              <a:t>iframe תגית -</a:t>
            </a:r>
            <a:endParaRPr sz="7200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378940" y="1335403"/>
            <a:ext cx="10070757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Char char="►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ניתן להטמיע סרטונים מ"יו-טיוב" ישירות בעמוד.</a:t>
            </a:r>
            <a:endParaRPr/>
          </a:p>
          <a:p>
            <a:pPr indent="-1714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כנס ליו-טיוב ובחר סרטון אותו תרצה להציג בעמוד</a:t>
            </a:r>
            <a:endParaRPr/>
          </a:p>
          <a:p>
            <a:pPr indent="-2286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לחץ על "Share": </a:t>
            </a:r>
            <a:endParaRPr/>
          </a:p>
          <a:p>
            <a:pPr indent="-2286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לחץ על "Embed":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סמן והעתק את כל תגית "iframe": </a:t>
            </a:r>
            <a:endParaRPr/>
          </a:p>
          <a:p>
            <a:pPr indent="-2286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הדבק הכל במסמך :html 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2" name="Google Shape;20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882" y="2373254"/>
            <a:ext cx="3154950" cy="6399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25"/>
          <p:cNvCxnSpPr/>
          <p:nvPr/>
        </p:nvCxnSpPr>
        <p:spPr>
          <a:xfrm rot="10800000">
            <a:off x="6310184" y="2734962"/>
            <a:ext cx="0" cy="245306"/>
          </a:xfrm>
          <a:prstGeom prst="straightConnector1">
            <a:avLst/>
          </a:prstGeom>
          <a:noFill/>
          <a:ln cap="rnd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04" name="Google Shape;20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4464" y="3126464"/>
            <a:ext cx="3270421" cy="8991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25"/>
          <p:cNvCxnSpPr/>
          <p:nvPr/>
        </p:nvCxnSpPr>
        <p:spPr>
          <a:xfrm flipH="1" rot="10800000">
            <a:off x="5329881" y="3527035"/>
            <a:ext cx="362464" cy="387179"/>
          </a:xfrm>
          <a:prstGeom prst="straightConnector1">
            <a:avLst/>
          </a:prstGeom>
          <a:noFill/>
          <a:ln cap="rnd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06" name="Google Shape;206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34464" y="4169236"/>
            <a:ext cx="1812325" cy="1839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5"/>
          <p:cNvCxnSpPr/>
          <p:nvPr/>
        </p:nvCxnSpPr>
        <p:spPr>
          <a:xfrm flipH="1">
            <a:off x="6145427" y="5189837"/>
            <a:ext cx="345990" cy="32951"/>
          </a:xfrm>
          <a:prstGeom prst="straightConnector1">
            <a:avLst/>
          </a:prstGeom>
          <a:noFill/>
          <a:ln cap="rnd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08" name="Google Shape;208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48001" y="6103006"/>
            <a:ext cx="4703155" cy="579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0" y="0"/>
            <a:ext cx="1219200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 sz="7200" u="sng"/>
              <a:t>iframe תגית -</a:t>
            </a:r>
            <a:endParaRPr sz="7200" u="sng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0013" y="1804087"/>
            <a:ext cx="6406088" cy="4543168"/>
          </a:xfrm>
          <a:prstGeom prst="rect">
            <a:avLst/>
          </a:prstGeom>
          <a:solidFill>
            <a:srgbClr val="030303"/>
          </a:solidFill>
          <a:ln cap="flat" cmpd="sng" w="9525">
            <a:solidFill>
              <a:srgbClr val="03030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5" name="Google Shape;215;p26"/>
          <p:cNvSpPr/>
          <p:nvPr/>
        </p:nvSpPr>
        <p:spPr>
          <a:xfrm>
            <a:off x="4061254" y="1804088"/>
            <a:ext cx="5346357" cy="205946"/>
          </a:xfrm>
          <a:prstGeom prst="rect">
            <a:avLst/>
          </a:prstGeom>
          <a:solidFill>
            <a:srgbClr val="030303"/>
          </a:solidFill>
          <a:ln cap="rnd" cmpd="sng" w="19050">
            <a:solidFill>
              <a:srgbClr val="0303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3089189" y="2339547"/>
            <a:ext cx="6326912" cy="189470"/>
          </a:xfrm>
          <a:prstGeom prst="rect">
            <a:avLst/>
          </a:prstGeom>
          <a:solidFill>
            <a:srgbClr val="363636"/>
          </a:solidFill>
          <a:ln cap="rnd" cmpd="sng" w="19050">
            <a:solidFill>
              <a:srgbClr val="3636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p26"/>
          <p:cNvSpPr txBox="1"/>
          <p:nvPr/>
        </p:nvSpPr>
        <p:spPr>
          <a:xfrm>
            <a:off x="8751757" y="1417627"/>
            <a:ext cx="91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תוצאה:</a:t>
            </a:r>
            <a:endParaRPr sz="1800" u="sng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