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6" r:id="rId2"/>
    <p:sldId id="257" r:id="rId3"/>
    <p:sldId id="258" r:id="rId4"/>
    <p:sldId id="297" r:id="rId5"/>
    <p:sldId id="298" r:id="rId6"/>
    <p:sldId id="259" r:id="rId7"/>
    <p:sldId id="260" r:id="rId8"/>
    <p:sldId id="281" r:id="rId9"/>
    <p:sldId id="261" r:id="rId10"/>
    <p:sldId id="314" r:id="rId11"/>
    <p:sldId id="280" r:id="rId12"/>
    <p:sldId id="299" r:id="rId13"/>
    <p:sldId id="318" r:id="rId14"/>
    <p:sldId id="300" r:id="rId15"/>
    <p:sldId id="274" r:id="rId16"/>
    <p:sldId id="301" r:id="rId17"/>
    <p:sldId id="309" r:id="rId18"/>
    <p:sldId id="306" r:id="rId19"/>
    <p:sldId id="315" r:id="rId20"/>
    <p:sldId id="316" r:id="rId21"/>
    <p:sldId id="311" r:id="rId22"/>
    <p:sldId id="312" r:id="rId23"/>
    <p:sldId id="313" r:id="rId24"/>
    <p:sldId id="317" r:id="rId25"/>
    <p:sldId id="302" r:id="rId26"/>
    <p:sldId id="310" r:id="rId27"/>
    <p:sldId id="320" r:id="rId28"/>
    <p:sldId id="321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297" autoAdjust="0"/>
  </p:normalViewPr>
  <p:slideViewPr>
    <p:cSldViewPr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E8F7-3342-4AF6-8A20-85D91F299C4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C95D-71C6-4488-92B4-5C2DC20E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D051D-BC64-AC8E-BE4D-D815CF971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47106-26CB-6442-700A-F16DF664C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8DB5F4-A2E8-5684-00A5-81A0AB5C2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ABF6C-B24E-7D1F-F2FC-F2C484015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B8F28-DBB8-9664-67D1-5AE7A4F46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710D0-A359-2A09-9D3F-F76DE63B3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1FB75-454B-6739-200A-930A11B7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C527-8A91-98B6-18F9-F8CB305DC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DA5F0-1497-A9D8-0A56-DAE76118E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26AAB-BC13-BC6B-B943-CD15C2894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6C7A4-9B66-AD0B-DA64-0922E6FD7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C0681-7240-B193-C34D-AA8BB5C3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43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C62E0-2F4C-2617-2680-30A9AD9B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A6368-F48C-2B29-C9BF-2D293E6E9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391C17-1764-1CAA-A420-8F8A814B8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FCF3C-9F36-CAE1-A38D-5D5D68676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3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9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91FCC-1FF8-9A69-F040-A0D045B7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24979-609E-D807-56EF-2DAD425E2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1111CE-119D-D298-A9BC-C470911AD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F7BE-5761-09E8-51E5-D627A77BF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A3EE-0A1E-42F7-1F35-E6D210C32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504F-5580-D6D4-10BC-01ACABED6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769F9-F745-6411-CB5C-03A1B948F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15CF-C410-F9CD-19D3-D42888B79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8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C683-88A4-EF70-749C-A8688A31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FA604-7648-95CE-4523-688BB0D67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F19D5-1534-2484-8FBC-BDF36723C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BF4A-43EC-6992-FEAC-17459FEA2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8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E4C91-6EC8-0D65-EB2D-BE520482F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274A7-1FA3-5807-3600-B11C5A73E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B3032-4D3F-4D1F-A579-08813050B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432EF-D452-BF99-C872-32E86C4E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1D032-A98D-3675-98E7-B2C7D4D1B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D42DA-BE8C-298E-1FAC-3A7AE34B6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5F50C-F772-544B-D6F6-204A55594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956AC-CB82-985F-0265-634A343E3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C95D-71C6-4488-92B4-5C2DC20E0A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2C00-E54B-4F96-9456-8C970FF2D8A2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45F-6040-430D-93A7-A2277DE902BD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E27-C7A0-4346-93F4-0AA811671814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A35-587F-4AEA-A2EA-DE866D21AD65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8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AC30-9BBF-46EB-A9AB-77226A3EE646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B0D-8CA8-435D-9EFF-A73120024BA7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012-72ED-4B6A-A0E7-20EEEE18BD24}" type="datetime1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523-DA9F-422B-B292-2530291768A9}" type="datetime1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8701-4AE3-4ACD-8B0B-79FDFC0B251D}" type="datetime1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B4FB-C326-4A94-88BD-F612D2CFA805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5C8-3AD7-4334-BA0E-6963EFA870AC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A1D3-BAA7-40D9-B58B-6F157F82429B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2019-B59C-45AF-9416-BF73B47F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981-15-1543-9" TargetMode="External"/><Relationship Id="rId2" Type="http://schemas.openxmlformats.org/officeDocument/2006/relationships/hyperlink" Target="https://www.adb.org/publications/solid-waste-management-nepal-current-status-and-policy-recommendation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3B69-A86B-3E40-2708-0151E8FED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318" y="2533650"/>
            <a:ext cx="6858000" cy="17907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</a:rPr>
              <a:t>A Proposal On:</a:t>
            </a: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3700" b="1" dirty="0">
                <a:latin typeface="Times New Roman" panose="02020603050405020304" pitchFamily="18" charset="0"/>
              </a:rPr>
              <a:t>Delta Arm Waste Classifier</a:t>
            </a:r>
            <a:br>
              <a:rPr lang="en-US" sz="3700" b="1" dirty="0">
                <a:latin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14959-BAA7-C2C0-6804-B26B78FEC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975" y="4147875"/>
            <a:ext cx="4800600" cy="188659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Prateek </a:t>
            </a:r>
            <a:r>
              <a:rPr lang="en-US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Paudel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[</a:t>
            </a:r>
            <a:r>
              <a:rPr lang="en-US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PAS076BEI024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Samman Shrestha 	[</a:t>
            </a:r>
            <a:r>
              <a:rPr lang="en-US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PAS076BEI029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 Shrestha 		[</a:t>
            </a:r>
            <a:r>
              <a:rPr lang="en-US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PAS076BEI038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Sudarshan Gurung 	[</a:t>
            </a:r>
            <a:r>
              <a:rPr lang="en-US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PAS076BEI044</a:t>
            </a: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4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60;p13">
            <a:extLst>
              <a:ext uri="{FF2B5EF4-FFF2-40B4-BE49-F238E27FC236}">
                <a16:creationId xmlns:a16="http://schemas.microsoft.com/office/drawing/2014/main" id="{DC219FCE-6667-0143-7618-12E1C4B938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3600" y="818505"/>
            <a:ext cx="5467350" cy="10864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55221-0B31-E2EE-9B77-6A9456638F42}"/>
              </a:ext>
            </a:extLst>
          </p:cNvPr>
          <p:cNvSpPr txBox="1"/>
          <p:nvPr/>
        </p:nvSpPr>
        <p:spPr>
          <a:xfrm>
            <a:off x="3921822" y="6400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2080/11/21</a:t>
            </a:r>
          </a:p>
        </p:txBody>
      </p:sp>
    </p:spTree>
    <p:extLst>
      <p:ext uri="{BB962C8B-B14F-4D97-AF65-F5344CB8AC3E}">
        <p14:creationId xmlns:p14="http://schemas.microsoft.com/office/powerpoint/2010/main" val="238984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61252-C609-BB7F-589A-A69F0A50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4DF6F138-AF8A-9843-0358-CCA307323126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B681E670-232E-249B-77BA-BE73F5F1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5ED213A9-2211-3B3D-9D52-C35AB7C4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156941D-1E86-C994-B71A-EBF1F61F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287DB-F20F-5A64-1CAA-9458820E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974765"/>
            <a:ext cx="4696480" cy="4334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089E7-365F-E1F3-53CE-FC3BCAEE4AB4}"/>
              </a:ext>
            </a:extLst>
          </p:cNvPr>
          <p:cNvSpPr txBox="1"/>
          <p:nvPr/>
        </p:nvSpPr>
        <p:spPr>
          <a:xfrm>
            <a:off x="3200400" y="6309245"/>
            <a:ext cx="29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Agile development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CE97E-73AE-4E74-8385-5DBE54A2479D}"/>
              </a:ext>
            </a:extLst>
          </p:cNvPr>
          <p:cNvSpPr txBox="1"/>
          <p:nvPr/>
        </p:nvSpPr>
        <p:spPr>
          <a:xfrm>
            <a:off x="457200" y="1667466"/>
            <a:ext cx="45111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 Product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403352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D474FF0A-8B65-41E4-9865-E36EBA526A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2C9-8ED6-CFE6-1EE8-62285AAD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E0F6B-0A95-F187-2EED-EC412171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B1A41-2CF9-4695-88E5-47A59AE95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D474FF0A-8B65-41E4-9865-E36EBA526A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2C9-8ED6-CFE6-1EE8-62285AAD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C448A-A952-0E8D-0959-665F1168F484}"/>
              </a:ext>
            </a:extLst>
          </p:cNvPr>
          <p:cNvSpPr txBox="1"/>
          <p:nvPr/>
        </p:nvSpPr>
        <p:spPr>
          <a:xfrm>
            <a:off x="5810007" y="5603936"/>
            <a:ext cx="199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Delta 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D0BF-E66D-7B14-1A38-BEA9A323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7182"/>
            <a:ext cx="5257800" cy="388619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Hardware Integration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 Delta Arm Design and Development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 Arduino Integration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 Control Unit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A6D45-6C48-8236-6B49-DDADB3BE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14" y="1817182"/>
            <a:ext cx="4490509" cy="34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134D-766D-5C15-9A6A-D1E99709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D3EA7AE-E1C1-C2C9-1CD1-10ECA8CA3E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0C584-9FDC-1C1C-B96A-A2AEDB97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C2AB8-A472-5802-FA62-26F1F9E42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7183"/>
            <a:ext cx="8229600" cy="36692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 Interface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developed to allow manual control of the Delta arm and real-time object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user-friendly interface for controlling the Delta arm’s movement and monitoring the object detection process in real time.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D474FF0A-8B65-41E4-9865-E36EBA526A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878FD08-0857-E41B-3AC0-C59D809A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447" y="2153804"/>
            <a:ext cx="6098139" cy="424699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2C9-8ED6-CFE6-1EE8-62285AAD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F90F0-F2BA-5C6D-04EE-85283BB6F2E6}"/>
              </a:ext>
            </a:extLst>
          </p:cNvPr>
          <p:cNvSpPr txBox="1"/>
          <p:nvPr/>
        </p:nvSpPr>
        <p:spPr>
          <a:xfrm>
            <a:off x="457200" y="1664742"/>
            <a:ext cx="457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8858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63ABE-58C9-AAB0-C875-97411412B498}"/>
              </a:ext>
            </a:extLst>
          </p:cNvPr>
          <p:cNvSpPr txBox="1"/>
          <p:nvPr/>
        </p:nvSpPr>
        <p:spPr>
          <a:xfrm>
            <a:off x="457200" y="1664742"/>
            <a:ext cx="457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0E8CAB-7C35-D6FF-F63B-0E64BA2F7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64742"/>
            <a:ext cx="5486400" cy="5151992"/>
          </a:xfrm>
        </p:spPr>
      </p:pic>
    </p:spTree>
    <p:extLst>
      <p:ext uri="{BB962C8B-B14F-4D97-AF65-F5344CB8AC3E}">
        <p14:creationId xmlns:p14="http://schemas.microsoft.com/office/powerpoint/2010/main" val="37435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912CA-59BD-D48C-29C4-BAE97461394C}"/>
              </a:ext>
            </a:extLst>
          </p:cNvPr>
          <p:cNvSpPr txBox="1"/>
          <p:nvPr/>
        </p:nvSpPr>
        <p:spPr>
          <a:xfrm>
            <a:off x="457200" y="1453748"/>
            <a:ext cx="358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Flow Chart of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B3456-C383-460A-B74E-D65421E60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7885"/>
            <a:ext cx="3200400" cy="51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50B2-594F-4BFC-F23C-51D27837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BEB4C847-758D-F1CC-A781-281C90F3AFEE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BF69BC88-E63D-1738-A750-9C11451BB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76E72136-24BD-E63B-F29C-A48A5CF2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D20251AE-E761-A208-3C68-F4EB8849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AB737-B676-210A-A2AC-23FC36A468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65350"/>
            <a:ext cx="5565588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B1DE06-7CCF-660F-B598-63A66D6CC0F1}"/>
              </a:ext>
            </a:extLst>
          </p:cNvPr>
          <p:cNvSpPr txBox="1"/>
          <p:nvPr/>
        </p:nvSpPr>
        <p:spPr>
          <a:xfrm>
            <a:off x="457200" y="1552069"/>
            <a:ext cx="43476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System 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688409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1ADBA-8CBC-40A3-C58B-26F240C20AE3}"/>
              </a:ext>
            </a:extLst>
          </p:cNvPr>
          <p:cNvSpPr txBox="1"/>
          <p:nvPr/>
        </p:nvSpPr>
        <p:spPr>
          <a:xfrm>
            <a:off x="3352531" y="3799542"/>
            <a:ext cx="243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: Training losses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168BD-BD62-5989-34B7-88A655C8D25F}"/>
              </a:ext>
            </a:extLst>
          </p:cNvPr>
          <p:cNvSpPr txBox="1"/>
          <p:nvPr/>
        </p:nvSpPr>
        <p:spPr>
          <a:xfrm>
            <a:off x="458972" y="1692275"/>
            <a:ext cx="822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was trained for 70 epochs with a batch size of 32. Following are the results obtained: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05A901-0AD3-EE72-F3EA-3AFDFA710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95996"/>
              </p:ext>
            </p:extLst>
          </p:nvPr>
        </p:nvGraphicFramePr>
        <p:xfrm>
          <a:off x="1478815" y="2605147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092650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882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Box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5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focal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565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DA4E5C-554F-361B-142E-D6A9F2BF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20469"/>
              </p:ext>
            </p:extLst>
          </p:nvPr>
        </p:nvGraphicFramePr>
        <p:xfrm>
          <a:off x="1518684" y="460946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636628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3284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Box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3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focal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0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FE8108-C955-5986-4BC0-B3F6A49BC507}"/>
              </a:ext>
            </a:extLst>
          </p:cNvPr>
          <p:cNvSpPr txBox="1"/>
          <p:nvPr/>
        </p:nvSpPr>
        <p:spPr>
          <a:xfrm>
            <a:off x="3287480" y="5981766"/>
            <a:ext cx="2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: Validation losses</a:t>
            </a:r>
          </a:p>
        </p:txBody>
      </p:sp>
    </p:spTree>
    <p:extLst>
      <p:ext uri="{BB962C8B-B14F-4D97-AF65-F5344CB8AC3E}">
        <p14:creationId xmlns:p14="http://schemas.microsoft.com/office/powerpoint/2010/main" val="265021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262F-23FA-EEDA-3475-3C209C21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21B455C4-CB07-8F58-D168-E3B122741E14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C8716E8-6589-9C89-3A01-6B34FFAD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52A18004-7F52-278E-067A-1E20F3F1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F76EE37-BAB3-825D-5821-A8A24131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8BAC5-BFA2-6190-298E-F656B7E2257A}"/>
              </a:ext>
            </a:extLst>
          </p:cNvPr>
          <p:cNvSpPr txBox="1"/>
          <p:nvPr/>
        </p:nvSpPr>
        <p:spPr>
          <a:xfrm>
            <a:off x="3280621" y="365726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Box loss over epochs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7CF573-8324-F77B-2A0D-9ED14012E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29194"/>
              </p:ext>
            </p:extLst>
          </p:nvPr>
        </p:nvGraphicFramePr>
        <p:xfrm>
          <a:off x="1524000" y="194564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1037">
                  <a:extLst>
                    <a:ext uri="{9D8B030D-6E8A-4147-A177-3AD203B41FA5}">
                      <a16:colId xmlns:a16="http://schemas.microsoft.com/office/drawing/2014/main" val="956919675"/>
                    </a:ext>
                  </a:extLst>
                </a:gridCol>
                <a:gridCol w="3024963">
                  <a:extLst>
                    <a:ext uri="{9D8B030D-6E8A-4147-A177-3AD203B41FA5}">
                      <a16:colId xmlns:a16="http://schemas.microsoft.com/office/drawing/2014/main" val="3745809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3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0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mAP@50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mAP@50-95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1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5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590" y="1409785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FCF87-7745-8B9D-9975-E457F4646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909B3C82-7FA8-2729-C8E6-0642B92DD3A7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44BD5DBF-0D48-D7B2-96BB-9D26E23F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E463FFD2-37C1-ADB8-6A65-4B92C12E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5B90E3D-9F17-414A-CDDB-CF7C320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024A9-775B-71EB-6907-98C6D9CB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" y="1448414"/>
            <a:ext cx="8965079" cy="49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3B420-8CB4-BBC7-3E6D-0A2CB6856392}"/>
              </a:ext>
            </a:extLst>
          </p:cNvPr>
          <p:cNvSpPr txBox="1"/>
          <p:nvPr/>
        </p:nvSpPr>
        <p:spPr>
          <a:xfrm>
            <a:off x="3235436" y="639084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Box loss over epochs</a:t>
            </a:r>
          </a:p>
        </p:txBody>
      </p:sp>
    </p:spTree>
    <p:extLst>
      <p:ext uri="{BB962C8B-B14F-4D97-AF65-F5344CB8AC3E}">
        <p14:creationId xmlns:p14="http://schemas.microsoft.com/office/powerpoint/2010/main" val="55199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94499-E1EC-FD1C-B319-3DEC976A4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91C06D36-4261-C090-DF70-D234355517B0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0BCC9345-3721-3882-2BC6-51427A98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7B39B676-C60E-1257-3A14-CCAD84FF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2E8129E-D27F-1BB7-907F-A5579C92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DE7CD-3CD4-D243-5D7C-CAF11B42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372"/>
            <a:ext cx="8850793" cy="491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D5633-C4C7-4260-063C-7DA08F37ACAF}"/>
              </a:ext>
            </a:extLst>
          </p:cNvPr>
          <p:cNvSpPr txBox="1"/>
          <p:nvPr/>
        </p:nvSpPr>
        <p:spPr>
          <a:xfrm>
            <a:off x="2877914" y="6453245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Classification loss over epochs</a:t>
            </a:r>
          </a:p>
        </p:txBody>
      </p:sp>
    </p:spTree>
    <p:extLst>
      <p:ext uri="{BB962C8B-B14F-4D97-AF65-F5344CB8AC3E}">
        <p14:creationId xmlns:p14="http://schemas.microsoft.com/office/powerpoint/2010/main" val="321075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5B6EF-C735-3183-35D9-39C91327D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4D1F22BE-A4FB-F8F2-BA2B-A34837F11471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B7F4D4C-7BC3-06C9-53C2-E874D2B4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D56A4B69-4B1F-304B-8930-156699B7F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CEB521E-3D9E-3B9A-F1AC-69B41880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37BEA-39B7-7813-08C4-8B209E33D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1479396"/>
            <a:ext cx="9053968" cy="491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A85D9D-4DD5-AB8B-AAA1-A9915D66ACC2}"/>
              </a:ext>
            </a:extLst>
          </p:cNvPr>
          <p:cNvSpPr txBox="1"/>
          <p:nvPr/>
        </p:nvSpPr>
        <p:spPr>
          <a:xfrm>
            <a:off x="3199506" y="639368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Distribution focal loss</a:t>
            </a:r>
          </a:p>
        </p:txBody>
      </p:sp>
    </p:spTree>
    <p:extLst>
      <p:ext uri="{BB962C8B-B14F-4D97-AF65-F5344CB8AC3E}">
        <p14:creationId xmlns:p14="http://schemas.microsoft.com/office/powerpoint/2010/main" val="284445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A2F2-E14B-6B00-16F0-4263BA894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D7A1311C-E467-814C-6825-17863DC5D476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C10F4A4C-A9CE-819A-ED39-88DBB025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73844AFF-FBE6-1BC9-644D-028B1489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8538747-5E84-143A-78F4-38DD95F2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F45A-BD23-186E-8670-74FF72217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01" y="1679216"/>
            <a:ext cx="6178796" cy="4634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E5405-5CAB-5852-023E-A8695B79A017}"/>
              </a:ext>
            </a:extLst>
          </p:cNvPr>
          <p:cNvSpPr txBox="1"/>
          <p:nvPr/>
        </p:nvSpPr>
        <p:spPr>
          <a:xfrm>
            <a:off x="2938058" y="6398078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Normalized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0785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9867-85E6-D9C7-5EF5-AB146A4D7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45A2BC45-029F-696F-72AB-E5AB0FBFFA7B}"/>
              </a:ext>
            </a:extLst>
          </p:cNvPr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FCCF9E47-164F-3A68-FFDC-D68ABEE6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C10C7AA9-1EE5-9ED6-5E71-325F4460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5A3854C2-E269-7AE9-5B3F-31FCB5B4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CAF71-25DD-E97A-8178-CA163D3D8735}"/>
              </a:ext>
            </a:extLst>
          </p:cNvPr>
          <p:cNvSpPr txBox="1"/>
          <p:nvPr/>
        </p:nvSpPr>
        <p:spPr>
          <a:xfrm>
            <a:off x="3505200" y="639807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Delta arm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26E6C-23B1-2752-60CF-77CA6EFE7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06" y="1540633"/>
            <a:ext cx="4163467" cy="47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0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685800" y="49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2150" algn="r"/>
                <a:tab pos="5943600" algn="r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912CA-59BD-D48C-29C4-BAE97461394C}"/>
              </a:ext>
            </a:extLst>
          </p:cNvPr>
          <p:cNvSpPr txBox="1"/>
          <p:nvPr/>
        </p:nvSpPr>
        <p:spPr>
          <a:xfrm>
            <a:off x="457200" y="1664742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inadequacy in the stepper motors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associated with 3D printing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and limited budget.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7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F8959-0A5D-3419-2EC2-1E4B71F3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931E812F-6C93-9EEB-227C-73388DE8C7E3}"/>
              </a:ext>
            </a:extLst>
          </p:cNvPr>
          <p:cNvSpPr/>
          <p:nvPr/>
        </p:nvSpPr>
        <p:spPr>
          <a:xfrm>
            <a:off x="457200" y="22860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F76EB856-9E0F-12E1-9C8D-50552996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359EA31-1077-4A30-E28C-EF1D7639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995B5-9746-5502-EA91-F0FF2EEF3DBF}"/>
              </a:ext>
            </a:extLst>
          </p:cNvPr>
          <p:cNvSpPr txBox="1"/>
          <p:nvPr/>
        </p:nvSpPr>
        <p:spPr>
          <a:xfrm>
            <a:off x="457200" y="190500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delta arm waste classifier presents a promising solution for enhancing waste sorting and recycling efforts.</a:t>
            </a:r>
          </a:p>
          <a:p>
            <a:pPr marL="231775" indent="-231775" algn="just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indent="-231775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precise sorting capabilities, the delta arm waste is able streamline operations, reduce waste contamination, and promote recycling initiatives.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7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AAED-028E-762D-BCA4-02DC107C2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D2F427AD-075E-7662-FB34-CFE41E0FE645}"/>
              </a:ext>
            </a:extLst>
          </p:cNvPr>
          <p:cNvSpPr/>
          <p:nvPr/>
        </p:nvSpPr>
        <p:spPr>
          <a:xfrm>
            <a:off x="457200" y="282491"/>
            <a:ext cx="8229600" cy="93671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F3AEA-4CF0-8CF2-8770-314B8050E0C2}"/>
              </a:ext>
            </a:extLst>
          </p:cNvPr>
          <p:cNvSpPr txBox="1"/>
          <p:nvPr/>
        </p:nvSpPr>
        <p:spPr>
          <a:xfrm>
            <a:off x="457200" y="1371600"/>
            <a:ext cx="80010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i="1" dirty="0">
                <a:effectLst/>
                <a:latin typeface="Times New Roman" panose="02020603050405020304" pitchFamily="18" charset="0"/>
              </a:rPr>
              <a:t>Solid waste management in Nepal: Current status and policy recommendations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(2017, November 15). Asian Development Bank.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https://www.adb.org/publications/solid-waste-management-nepal-current-status-and-policy-recommendations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i="1" dirty="0">
                <a:effectLst/>
                <a:latin typeface="Times New Roman" panose="02020603050405020304" pitchFamily="18" charset="0"/>
              </a:rPr>
              <a:t>Solid Waste Policies and Strategies: Issues, challenges and case studies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(2020).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https://doi.org/10.1007/978-981-15-1543-9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Amrutkar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Arya, and A. Pawar, “A state-of-the-art review on robotics in waste sorting: scope and challenges,” International Journal on Interactive Design and Manufacturing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IJIDeM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pp. 1–18, 2023.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18997-DAE6-8287-5717-CD80A53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F2C7D-4656-1A9E-AED8-2ACA06D2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>
            <a:extLst>
              <a:ext uri="{FF2B5EF4-FFF2-40B4-BE49-F238E27FC236}">
                <a16:creationId xmlns:a16="http://schemas.microsoft.com/office/drawing/2014/main" id="{7C3831C3-01A4-6F5D-84B8-7CB0EF40FACF}"/>
              </a:ext>
            </a:extLst>
          </p:cNvPr>
          <p:cNvSpPr/>
          <p:nvPr/>
        </p:nvSpPr>
        <p:spPr>
          <a:xfrm>
            <a:off x="457200" y="282491"/>
            <a:ext cx="8229600" cy="93671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24124-160D-741D-5808-2D5B36221FD6}"/>
              </a:ext>
            </a:extLst>
          </p:cNvPr>
          <p:cNvSpPr txBox="1"/>
          <p:nvPr/>
        </p:nvSpPr>
        <p:spPr>
          <a:xfrm>
            <a:off x="457200" y="1371600"/>
            <a:ext cx="8001000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Aishwarya, P. Wadhwa, O. Owais, and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Vashisht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waste management technique to detect and separate non-biodegradable waste using machine learning and yolo algorithm,” in 2021 11th International Conference on Cloud Computing, Data Science &amp; Engineering (Confluence). IEEE, 2021, pp. 443–447.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Zhang, X. Zhang, X. Mu, Z. Wang, R. Tian, X. Wang, and X. Liu, “Recyclable waste image recognition based on deep learning,” Resources, Conservation and Recycling, vol. 171, p. 105636, 2021.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EA4F2-6B75-1DE7-9311-3687889F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33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609600" y="266700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40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!</a:t>
            </a:r>
            <a:endParaRPr sz="4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174907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world, waste management and recycling have become critical issues for sustainable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“Delta Arm Waste Classifier” project aims to revolutionize waste management by developing an automated system capable of intelligently categorizing and sorting different types of waste.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Delta arm, renowned for its precision and speed, provides a versatile and agile robotic solution for waste manipulation and placement.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classify waste items, the project employs state-of-the-art deep learning algorithms such as YOLO.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562" y="153809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solid waste composition: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solid waste distribution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BB508-97C7-A4F7-BB88-D6F55178B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17" y="2349286"/>
            <a:ext cx="6335890" cy="3978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0F6BF-CC70-46B9-BA5D-BD0E7C753075}"/>
              </a:ext>
            </a:extLst>
          </p:cNvPr>
          <p:cNvSpPr txBox="1"/>
          <p:nvPr/>
        </p:nvSpPr>
        <p:spPr>
          <a:xfrm>
            <a:off x="1066800" y="6382921"/>
            <a:ext cx="7467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Solid Waste Management in Nepal: Current Status and Policy Recommendations</a:t>
            </a:r>
            <a:r>
              <a:rPr lang="en-US" sz="1600" dirty="0"/>
              <a:t>, 2017)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894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waste segregation at source: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gap in waste segregation practices at the source, with only 30% of households surveyed engaging in this practice. Consequently, the waste generated by approximately 70% of households ends up in the collection stream as mixed waste [1].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recycling rate: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4.1% of the total waste generated in Nepal undergoes proper recycling processes. The major causes being improper separation of waste materials [2].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8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0" y="282490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and utilize a Delta arm to pick up waste items and place them in their respective place.</a:t>
            </a:r>
            <a:br>
              <a:rPr lang="en-US" sz="24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br>
              <a:rPr lang="en-US" sz="24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69392" y="136525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6A6FC-AC94-25EF-03AA-60D4895BE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suction Pump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 driver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A4988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12V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10A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Shield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FCA166-9B2B-6CBC-7E74-E4926F51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7355" y="1600200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3"/>
          <p:cNvSpPr/>
          <p:nvPr/>
        </p:nvSpPr>
        <p:spPr>
          <a:xfrm>
            <a:off x="457201" y="136525"/>
            <a:ext cx="8229600" cy="112729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2019-B59C-45AF-9416-BF73B47F083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333C37-FF7A-7D51-BC3B-B68075A8C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864714"/>
              </p:ext>
            </p:extLst>
          </p:nvPr>
        </p:nvGraphicFramePr>
        <p:xfrm>
          <a:off x="462517" y="1417955"/>
          <a:ext cx="8229599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694">
                  <a:extLst>
                    <a:ext uri="{9D8B030D-6E8A-4147-A177-3AD203B41FA5}">
                      <a16:colId xmlns:a16="http://schemas.microsoft.com/office/drawing/2014/main" val="3892158352"/>
                    </a:ext>
                  </a:extLst>
                </a:gridCol>
                <a:gridCol w="2458705">
                  <a:extLst>
                    <a:ext uri="{9D8B030D-6E8A-4147-A177-3AD203B41FA5}">
                      <a16:colId xmlns:a16="http://schemas.microsoft.com/office/drawing/2014/main" val="42725264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841721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4755047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3196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state-of-the-art review on robotics in waste sorting: scope and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G.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Satav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S.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Kubade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C.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Amrutkar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,G. Arya, and A. Pawar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Implantation of robotics and AI in sorting of materials (wastes) and suggested further researches and innovation to improve the system efficiency.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8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Recyclable waste image recognition based on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Q. Zhang, X. Zhang, X. Mu, Z. Wang, R. Tian, X. Wang, and X. Liu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the application of deep learning algorithms for waste classification and suggested  further research to optimized the model performance along with implementing the model on smart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9352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waste management technique to detect and separate non-biodegradable waste using machine learning and yolo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Aishwarya, P. Wadhwa, O. Owais, and V.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Vashisht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The YOLO algorithm for waste classification , achieving high accuracy and  efficiency and suggested  future work is to design a robot for this this implementing this algorithm.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8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96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1079</Words>
  <Application>Microsoft Office PowerPoint</Application>
  <PresentationFormat>On-screen Show (4:3)</PresentationFormat>
  <Paragraphs>216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Lato</vt:lpstr>
      <vt:lpstr>Times New Roman</vt:lpstr>
      <vt:lpstr>Wingdings</vt:lpstr>
      <vt:lpstr>Office Theme</vt:lpstr>
      <vt:lpstr>A Proposal On: Delta Arm Waste Classifier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Methodology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Bishal</dc:creator>
  <cp:lastModifiedBy>Samman Shrestha</cp:lastModifiedBy>
  <cp:revision>124</cp:revision>
  <dcterms:created xsi:type="dcterms:W3CDTF">2023-05-20T01:33:05Z</dcterms:created>
  <dcterms:modified xsi:type="dcterms:W3CDTF">2024-03-03T15:24:16Z</dcterms:modified>
</cp:coreProperties>
</file>