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FEB95-ECCD-4C74-B19E-22A9CBEFE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1425E-19B9-476F-AB09-639F01D97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F985E-461E-410B-9419-068B84B7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32F67-12A2-4E0E-8F18-A0252487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BF007-36DF-421C-B9F9-62D9CAAB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1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F376C-739C-4FD4-997B-4809A039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68D2B-A102-40D0-A251-1D94F84B0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2AAF0-47F5-4B2E-ACAB-28969376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B327C-CE8D-4AFB-B590-D1754294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EB7E2-D806-4FB4-9E42-B1C936F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078F18-21DA-425F-9325-1EEEE9AE0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3F26A-7350-4284-B95B-D46389FB7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688DC-C3DE-4433-B82B-628910C7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5D214-F881-4428-9F4E-ECE813B3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23E45-102D-4BDC-86D1-4A163672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1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C387-C5CB-42A7-A1E3-775A55B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85359-9C29-4108-848D-13084F74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29B4D-85D0-4CB5-A540-FEF8E6E5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41A29-11C2-42C0-9D76-EBB979FB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5C82D-FB18-46AE-A9C9-65575E11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7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2A5A8-6929-4DCE-98DB-472179C0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6BDB6-5738-40D9-9102-737D8521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7B076-2C1A-4C5F-97A2-D550D964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DDEC9-B575-4363-BBE1-25C9784C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79FCF-166F-48C4-B193-95FCDACE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7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EC05F-3D95-4602-88CD-2A5D575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2D22E-6F21-4051-AB98-746C9E709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D41A9F-9E6C-43E5-BB33-1BEE4726D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D1858-91BD-43CE-A4CB-3B9B0276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1FF4F-F2B0-4B0E-B64C-1BCCEC2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26A03-56E4-481A-A9C3-0537D540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0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24453-E303-4BBE-AD1C-19FD8AAD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8DACD-D2CD-4F81-A172-40FCC3E7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77C74-BB85-4C2E-B7E1-27F9F1C6E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AD49A6-4CB2-447B-B6C9-8DCC71659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EC9C94-FACD-4807-9D99-DC0412E12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A0331-42CE-462F-94A1-9294CCB1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C271-E450-4CFD-AAB5-29981B27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B91621-4FEB-4DFF-B706-F1F968CF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5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FD566-C4DF-443B-A484-E2D615A5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37A39-F1F5-444B-BF0F-FC9CBA04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019CB-7CEC-4F48-A777-8EAA345D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C2731B-E443-45EB-8A26-E36BE5DA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2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12838D-91B5-408C-883B-A525B199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C0B933-A51C-4E3C-8CCE-005C5FD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539E6-9452-4D17-8AEE-B28EC8B3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6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C686F-ADA5-4CF5-BEFB-B2D4F8CD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2DC13-0838-41CA-9569-FC9EBF2B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6C2D92-EBBF-4D9E-9D00-FC9413155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9FCC-CBD2-4C2D-B240-785E2DB5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23406-6833-441A-96FB-5A3DB697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3E056-A926-45BB-BE52-D00A4FF6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1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1C828-E9CA-49F8-B941-227D9C24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7E128D-64A9-4986-AD28-AB4EC57EF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A5EF0-5A03-4A39-AC11-6FC472403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459DE-0A60-4FC5-9AD4-7F16BAC4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65163-C0AF-4172-B5EE-2AA2EE6E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3E1FA-F70A-479E-854C-67608AD0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4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546376-02D7-45B1-BA8B-F350D3C0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D8B32-8270-4490-B4E0-6B4ED14D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DC5BB-2188-4A67-9934-2626801B1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2C998-71CF-4299-9C8D-3DDFF16D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92043-E992-40D7-9D1D-865CF78DF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2209071"/>
            <a:ext cx="9144000" cy="280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>
                <a:latin typeface="배달의민족 도현"/>
                <a:ea typeface="배달의민족 도현"/>
              </a:rPr>
              <a:t>MLE &amp; MAP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>
                <a:latin typeface="나눔스퀘어 ExtraBold"/>
                <a:ea typeface="나눔스퀘어 ExtraBold"/>
              </a:rPr>
              <a:t>(Maximum Liklihood Estimation &amp; Maximum A Posterior)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accent3"/>
                </a:solidFill>
                <a:latin typeface="나눔스퀘어 ExtraBold"/>
                <a:ea typeface="나눔스퀘어 ExtraBold"/>
              </a:rPr>
              <a:t>Deep-Byun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>
                <a:solidFill>
                  <a:schemeClr val="accent3"/>
                </a:solidFill>
                <a:latin typeface="+mj-lt"/>
                <a:ea typeface="나눔스퀘어"/>
              </a:rPr>
              <a:t>발표자 </a:t>
            </a:r>
            <a:r>
              <a:rPr lang="en-US" altLang="ko-KR" sz="2000">
                <a:solidFill>
                  <a:schemeClr val="accent3"/>
                </a:solidFill>
                <a:latin typeface="+mj-lt"/>
                <a:ea typeface="나눔스퀘어"/>
              </a:rPr>
              <a:t>:</a:t>
            </a:r>
            <a:r>
              <a:rPr lang="ko-KR" altLang="en-US" sz="2000">
                <a:solidFill>
                  <a:schemeClr val="accent3"/>
                </a:solidFill>
                <a:latin typeface="+mj-lt"/>
                <a:ea typeface="나눔스퀘어"/>
              </a:rPr>
              <a:t> 김수환</a:t>
            </a:r>
            <a:endParaRPr lang="ko-KR" altLang="en-US" sz="2000" dirty="0">
              <a:solidFill>
                <a:schemeClr val="accent3"/>
              </a:solidFill>
              <a:latin typeface="+mj-lt"/>
              <a:ea typeface="나눔스퀘어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>
                <a:latin typeface="+mj-lt"/>
                <a:ea typeface="나눔스퀘어"/>
              </a:rPr>
              <a:t>2020.01.17 </a:t>
            </a:r>
            <a:r>
              <a:rPr lang="en-US" altLang="ko-KR" sz="2000" dirty="0">
                <a:latin typeface="+mj-lt"/>
                <a:ea typeface="나눔스퀘어"/>
              </a:rPr>
              <a:t>(FRI)</a:t>
            </a: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25845"/>
            <a:ext cx="2743200" cy="365125"/>
          </a:xfrm>
        </p:spPr>
        <p:txBody>
          <a:bodyPr/>
          <a:lstStyle/>
          <a:p>
            <a:pPr lvl="0">
              <a:defRPr/>
            </a:pPr>
            <a:fld id="{6E1F7D06-D076-4FB0-8653-AC845A4D867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CAPSTONE STUDY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Likelihood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한계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에는 애초에 </a:t>
            </a:r>
            <a:r>
              <a:rPr lang="ko-KR" altLang="en-US" sz="1400" b="1">
                <a:latin typeface="+mn-ea"/>
              </a:rPr>
              <a:t>연어와 농어가 잡힐 확률</a:t>
            </a:r>
            <a:r>
              <a:rPr lang="ko-KR" altLang="en-US" sz="1400">
                <a:latin typeface="+mn-ea"/>
              </a:rPr>
              <a:t>이 반영되어 있지 않다 </a:t>
            </a:r>
            <a:r>
              <a:rPr lang="en-US" altLang="ko-KR" sz="1400">
                <a:latin typeface="+mn-ea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이전과 같은 방법으로 분류를 하기 위해서는 농어와 연어가 똑같은 비율로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바다에 살고 있다는 가정이 있어야한다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B5CCB-FCC2-4D4B-9997-E1915E8B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54" y="1122947"/>
            <a:ext cx="4757303" cy="2971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1A0732-B088-4A8D-9459-80C5A1F76438}"/>
              </a:ext>
            </a:extLst>
          </p:cNvPr>
          <p:cNvSpPr txBox="1"/>
          <p:nvPr/>
        </p:nvSpPr>
        <p:spPr>
          <a:xfrm>
            <a:off x="3226771" y="4174707"/>
            <a:ext cx="578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2]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농어와 연어의 피부 밝기 분포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8CE69E-CF0D-477C-9506-ADE4C077A8CB}"/>
              </a:ext>
            </a:extLst>
          </p:cNvPr>
          <p:cNvCxnSpPr>
            <a:cxnSpLocks/>
          </p:cNvCxnSpPr>
          <p:nvPr/>
        </p:nvCxnSpPr>
        <p:spPr>
          <a:xfrm flipV="1">
            <a:off x="5974673" y="1242874"/>
            <a:ext cx="0" cy="25834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C7EEA-79A9-4880-82F3-252EBE64696F}"/>
              </a:ext>
            </a:extLst>
          </p:cNvPr>
          <p:cNvSpPr txBox="1"/>
          <p:nvPr/>
        </p:nvSpPr>
        <p:spPr>
          <a:xfrm>
            <a:off x="5823752" y="3734351"/>
            <a:ext cx="2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x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Likelihood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한계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에 대해 연어의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가 농어의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보다 크다 하더라도</a:t>
            </a:r>
            <a:r>
              <a:rPr lang="en-US" altLang="ko-KR" sz="140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애초에 연아가 매우 희귀하다면 우리는 이 물고기가 농어일 가능성도 고려해야 한다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71ED24-236D-4424-8837-0746EE62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62" y="1516949"/>
            <a:ext cx="4313475" cy="30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Prior (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사전확률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결론적으로</a:t>
            </a:r>
            <a:r>
              <a:rPr lang="en-US" altLang="ko-KR" sz="1400">
                <a:latin typeface="+mn-ea"/>
              </a:rPr>
              <a:t>, x</a:t>
            </a:r>
            <a:r>
              <a:rPr lang="ko-KR" altLang="en-US" sz="1400">
                <a:latin typeface="+mn-ea"/>
              </a:rPr>
              <a:t>와 관계 없이 </a:t>
            </a:r>
            <a:r>
              <a:rPr lang="ko-KR" altLang="en-US" sz="1400" b="1">
                <a:latin typeface="+mn-ea"/>
              </a:rPr>
              <a:t>농어가 잡힐 확률 </a:t>
            </a:r>
            <a:r>
              <a:rPr lang="en-US" altLang="ko-KR" sz="1400" b="1">
                <a:latin typeface="+mn-ea"/>
              </a:rPr>
              <a:t>(P(w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en-US" altLang="ko-KR" sz="1400" b="1">
                <a:latin typeface="+mn-ea"/>
              </a:rPr>
              <a:t>))</a:t>
            </a:r>
            <a:r>
              <a:rPr lang="ko-KR" altLang="en-US" sz="1400" b="1">
                <a:latin typeface="+mn-ea"/>
              </a:rPr>
              <a:t>과 연어가 잡힐 확률 </a:t>
            </a:r>
            <a:r>
              <a:rPr lang="en-US" altLang="ko-KR" sz="1400" b="1">
                <a:latin typeface="+mn-ea"/>
              </a:rPr>
              <a:t>(P(w</a:t>
            </a:r>
            <a:r>
              <a:rPr lang="en-US" altLang="ko-KR" sz="1400" b="1" baseline="-25000">
                <a:latin typeface="+mn-ea"/>
              </a:rPr>
              <a:t>2</a:t>
            </a:r>
            <a:r>
              <a:rPr lang="en-US" altLang="ko-KR" sz="1400" b="1">
                <a:latin typeface="+mn-ea"/>
              </a:rPr>
              <a:t>))</a:t>
            </a:r>
            <a:r>
              <a:rPr lang="ko-KR" altLang="en-US" sz="1400" b="1">
                <a:latin typeface="+mn-ea"/>
              </a:rPr>
              <a:t>을 알아야 한다</a:t>
            </a:r>
            <a:r>
              <a:rPr lang="en-US" altLang="ko-KR" sz="1400" b="1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값을 우리는 </a:t>
            </a:r>
            <a:r>
              <a:rPr lang="en-US" altLang="ko-KR" sz="1400">
                <a:latin typeface="+mn-ea"/>
              </a:rPr>
              <a:t>Prior(</a:t>
            </a:r>
            <a:r>
              <a:rPr lang="ko-KR" altLang="en-US" sz="1400">
                <a:latin typeface="+mn-ea"/>
              </a:rPr>
              <a:t>사전확률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이라고 하며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우리가 이미 갖고 있는 사전 지식에 해당한다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는 보통 우리가 사전 지식을 이용해 정해줘야 하는 경우가 많다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10BC7D-2C3E-4588-9D5C-942F1223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62" y="1516949"/>
            <a:ext cx="4313475" cy="30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1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지금까지 우리는 세 가지 종류의 확률을 알아봤다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정리해보자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F7016B-CF3A-4C5A-B197-4BC3768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78" y="2092993"/>
            <a:ext cx="9335444" cy="2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우리의 목적은 </a:t>
            </a:r>
            <a:r>
              <a:rPr lang="en-US" altLang="ko-KR" sz="1400">
                <a:latin typeface="+mn-ea"/>
              </a:rPr>
              <a:t>P</a:t>
            </a:r>
            <a:r>
              <a:rPr lang="en-US" altLang="ko-KR" sz="1400" b="1">
                <a:latin typeface="+mn-ea"/>
              </a:rPr>
              <a:t>osterior</a:t>
            </a:r>
            <a:r>
              <a:rPr lang="ko-KR" altLang="en-US" sz="1400">
                <a:latin typeface="+mn-ea"/>
              </a:rPr>
              <a:t>를 구하는 것이며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 값은 </a:t>
            </a: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 b="1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이용하면 구할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고등학교 때 배운 조건부 확률의 정의를 떠올려보자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이를 살짝 변형하면 다음과 같은 식을 얻을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그리고 </a:t>
            </a:r>
            <a:r>
              <a:rPr lang="en-US" altLang="ko-KR" sz="1400">
                <a:latin typeface="+mn-ea"/>
              </a:rPr>
              <a:t>A </a:t>
            </a:r>
            <a:r>
              <a:rPr lang="ko-KR" altLang="en-US" sz="1400">
                <a:latin typeface="+mn-ea"/>
              </a:rPr>
              <a:t>대신 </a:t>
            </a:r>
            <a:r>
              <a:rPr lang="en-US" altLang="ko-KR" sz="1400">
                <a:latin typeface="+mn-ea"/>
              </a:rPr>
              <a:t>w, B</a:t>
            </a:r>
            <a:r>
              <a:rPr lang="ko-KR" altLang="en-US" sz="1400">
                <a:latin typeface="+mn-ea"/>
              </a:rPr>
              <a:t>대신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를 넣으면 다음과 같이 된다 </a:t>
            </a:r>
            <a:r>
              <a:rPr lang="en-US" altLang="ko-KR" sz="1400">
                <a:latin typeface="+mn-ea"/>
              </a:rPr>
              <a:t>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B5DA98-6A15-4CB4-976D-FFD28B2C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93" y="2638004"/>
            <a:ext cx="4086225" cy="466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501F9A-B682-4EDA-BD00-661F2145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7" y="3542799"/>
            <a:ext cx="4619625" cy="895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84DBB6-A75E-453D-A920-2530D8754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888" y="4876219"/>
            <a:ext cx="3076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4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좌변은 우리가 구하고자 하는 </a:t>
            </a:r>
            <a:r>
              <a:rPr lang="en-US" altLang="ko-KR" sz="1400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이고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우변의 분자는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의 곱이며</a:t>
            </a:r>
            <a:r>
              <a:rPr lang="en-US" altLang="ko-KR" sz="140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우변의 분모는 </a:t>
            </a:r>
            <a:r>
              <a:rPr lang="en-US" altLang="ko-KR" sz="1400">
                <a:latin typeface="+mn-ea"/>
              </a:rPr>
              <a:t>Evidence</a:t>
            </a:r>
            <a:r>
              <a:rPr lang="ko-KR" altLang="en-US" sz="1400">
                <a:latin typeface="+mn-ea"/>
              </a:rPr>
              <a:t>라고 보통 부르는데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 또한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들을 통해 구할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식을 우리는 </a:t>
            </a:r>
            <a:r>
              <a:rPr lang="en-US" altLang="ko-KR" sz="1400" b="1">
                <a:latin typeface="+mn-ea"/>
              </a:rPr>
              <a:t>Bayes Rule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또는 </a:t>
            </a:r>
            <a:r>
              <a:rPr lang="en-US" altLang="ko-KR" sz="1400" b="1">
                <a:latin typeface="+mn-ea"/>
              </a:rPr>
              <a:t>Bayesian Equation</a:t>
            </a:r>
            <a:r>
              <a:rPr lang="ko-KR" altLang="en-US" sz="1400">
                <a:latin typeface="+mn-ea"/>
              </a:rPr>
              <a:t>으로 부른다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84DBB6-A75E-453D-A920-2530D875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362" y="2167814"/>
            <a:ext cx="5055087" cy="14398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AEF285-62A9-4B0F-BE40-58C78F5A9BD4}"/>
              </a:ext>
            </a:extLst>
          </p:cNvPr>
          <p:cNvSpPr/>
          <p:nvPr/>
        </p:nvSpPr>
        <p:spPr>
          <a:xfrm>
            <a:off x="2610038" y="2490399"/>
            <a:ext cx="2352582" cy="1131044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A649C-CCD6-4332-BDE8-3B7DE783C01E}"/>
              </a:ext>
            </a:extLst>
          </p:cNvPr>
          <p:cNvSpPr txBox="1"/>
          <p:nvPr/>
        </p:nvSpPr>
        <p:spPr>
          <a:xfrm>
            <a:off x="2610038" y="3250024"/>
            <a:ext cx="235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Posterior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27D1FE-E615-4646-B88D-081BC05282F1}"/>
              </a:ext>
            </a:extLst>
          </p:cNvPr>
          <p:cNvSpPr/>
          <p:nvPr/>
        </p:nvSpPr>
        <p:spPr>
          <a:xfrm>
            <a:off x="5516770" y="1961952"/>
            <a:ext cx="1491916" cy="8941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6426C-892A-44CA-A3F8-70FB5C72BD18}"/>
              </a:ext>
            </a:extLst>
          </p:cNvPr>
          <p:cNvSpPr txBox="1"/>
          <p:nvPr/>
        </p:nvSpPr>
        <p:spPr>
          <a:xfrm>
            <a:off x="5490136" y="1974795"/>
            <a:ext cx="235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Likelihood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8E5264-20D1-4D8F-817D-EFDF4F43FDCE}"/>
              </a:ext>
            </a:extLst>
          </p:cNvPr>
          <p:cNvSpPr/>
          <p:nvPr/>
        </p:nvSpPr>
        <p:spPr>
          <a:xfrm>
            <a:off x="7053076" y="1589103"/>
            <a:ext cx="1043360" cy="12798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FD34C-344C-461B-AAA9-A5A6FF03BB8F}"/>
              </a:ext>
            </a:extLst>
          </p:cNvPr>
          <p:cNvSpPr txBox="1"/>
          <p:nvPr/>
        </p:nvSpPr>
        <p:spPr>
          <a:xfrm>
            <a:off x="7012620" y="1601044"/>
            <a:ext cx="235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Prior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978F37-18B6-4DF6-9E65-BA25652AE5CF}"/>
              </a:ext>
            </a:extLst>
          </p:cNvPr>
          <p:cNvSpPr/>
          <p:nvPr/>
        </p:nvSpPr>
        <p:spPr>
          <a:xfrm>
            <a:off x="5422231" y="2941687"/>
            <a:ext cx="2999873" cy="894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A04D4-528D-4CB8-82AC-3D414332B1D3}"/>
              </a:ext>
            </a:extLst>
          </p:cNvPr>
          <p:cNvSpPr txBox="1"/>
          <p:nvPr/>
        </p:nvSpPr>
        <p:spPr>
          <a:xfrm>
            <a:off x="5413352" y="3478486"/>
            <a:ext cx="235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365334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 그래프는 </a:t>
            </a:r>
            <a:r>
              <a:rPr lang="en-US" altLang="ko-KR" sz="1400">
                <a:latin typeface="+mn-ea"/>
              </a:rPr>
              <a:t>Bayes Rule</a:t>
            </a:r>
            <a:r>
              <a:rPr lang="ko-KR" altLang="en-US" sz="1400">
                <a:latin typeface="+mn-ea"/>
              </a:rPr>
              <a:t>에 따라 농어와 연어의 </a:t>
            </a:r>
            <a:r>
              <a:rPr lang="en-US" altLang="ko-KR" sz="1400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를 구한 결과이다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이제 우리는 </a:t>
            </a:r>
            <a:r>
              <a:rPr lang="en-US" altLang="ko-KR" sz="1400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가 큰 쪽을 고르면 된다 </a:t>
            </a:r>
            <a:r>
              <a:rPr lang="en-US" altLang="ko-KR" sz="1400">
                <a:latin typeface="+mn-ea"/>
              </a:rPr>
              <a:t>!!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4B2C85-A7BE-4B90-9C16-22FF536F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09" y="1567794"/>
            <a:ext cx="493939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D010-EED2-4C22-8D9A-3AD6006AFA7E}"/>
              </a:ext>
            </a:extLst>
          </p:cNvPr>
          <p:cNvSpPr txBox="1"/>
          <p:nvPr/>
        </p:nvSpPr>
        <p:spPr>
          <a:xfrm>
            <a:off x="0" y="998196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MLE &amp; MAP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6D85EC-0C24-4E3A-B20E-04B0658D853D}"/>
              </a:ext>
            </a:extLst>
          </p:cNvPr>
          <p:cNvCxnSpPr/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A05BE8-608E-4458-B0E2-371DE23B571B}"/>
              </a:ext>
            </a:extLst>
          </p:cNvPr>
          <p:cNvCxnSpPr/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9B933A-C67F-48B5-A4E0-04ACFBE79962}"/>
              </a:ext>
            </a:extLst>
          </p:cNvPr>
          <p:cNvSpPr txBox="1"/>
          <p:nvPr/>
        </p:nvSpPr>
        <p:spPr>
          <a:xfrm>
            <a:off x="0" y="3249342"/>
            <a:ext cx="1219200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latin typeface="+mn-ea"/>
              </a:rPr>
              <a:t>Bayes</a:t>
            </a:r>
            <a:r>
              <a:rPr lang="ko-KR" altLang="en-US" b="1">
                <a:latin typeface="+mn-ea"/>
              </a:rPr>
              <a:t> </a:t>
            </a:r>
            <a:r>
              <a:rPr lang="en-US" altLang="ko-KR" b="1">
                <a:latin typeface="+mn-ea"/>
              </a:rPr>
              <a:t>Rule</a:t>
            </a:r>
            <a:r>
              <a:rPr lang="ko-KR" altLang="en-US">
                <a:latin typeface="+mn-ea"/>
              </a:rPr>
              <a:t> 방식의 가장 큰 단점 중 하나는 </a:t>
            </a:r>
            <a:r>
              <a:rPr lang="en-US" altLang="ko-KR">
                <a:latin typeface="+mn-ea"/>
              </a:rPr>
              <a:t>Likelihood</a:t>
            </a:r>
            <a:r>
              <a:rPr lang="ko-KR" altLang="en-US">
                <a:latin typeface="+mn-ea"/>
              </a:rPr>
              <a:t>의 </a:t>
            </a:r>
            <a:r>
              <a:rPr lang="en-US" altLang="ko-KR">
                <a:latin typeface="+mn-ea"/>
              </a:rPr>
              <a:t>Probability Distribution</a:t>
            </a:r>
            <a:r>
              <a:rPr lang="ko-KR" altLang="en-US">
                <a:latin typeface="+mn-ea"/>
              </a:rPr>
              <a:t>을 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알아야 한다는 점이다</a:t>
            </a:r>
            <a:r>
              <a:rPr lang="en-US" altLang="ko-KR">
                <a:latin typeface="+mn-ea"/>
              </a:rPr>
              <a:t>.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몇 개의 파라미터로 이루어진 함수로 모델링을 해서 데이터를 </a:t>
            </a:r>
            <a:endParaRPr lang="en-US" altLang="ko-KR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가장 잘 설명하도록 파라미터를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구해낼 수 있다면 어떨까</a:t>
            </a:r>
            <a:r>
              <a:rPr lang="en-US" altLang="ko-KR">
                <a:latin typeface="+mn-ea"/>
              </a:rPr>
              <a:t>???</a:t>
            </a:r>
          </a:p>
          <a:p>
            <a:pPr algn="ctr">
              <a:lnSpc>
                <a:spcPct val="150000"/>
              </a:lnSpc>
            </a:pPr>
            <a:endParaRPr lang="en-US" altLang="ko-KR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이러한 방식을 이용하는 대표적인 알고리즘이 </a:t>
            </a:r>
            <a:r>
              <a:rPr lang="en-US" altLang="ko-KR" b="1">
                <a:latin typeface="+mn-ea"/>
              </a:rPr>
              <a:t>Deep Learning</a:t>
            </a:r>
            <a:r>
              <a:rPr lang="ko-KR" altLang="en-US">
                <a:latin typeface="+mn-ea"/>
              </a:rPr>
              <a:t>이다</a:t>
            </a:r>
            <a:r>
              <a:rPr lang="en-US" altLang="ko-KR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latin typeface="+mn-ea"/>
              </a:rPr>
              <a:t>Deep Learning</a:t>
            </a:r>
            <a:r>
              <a:rPr lang="ko-KR" altLang="en-US">
                <a:latin typeface="+mn-ea"/>
              </a:rPr>
              <a:t>의 기본적인 </a:t>
            </a:r>
            <a:r>
              <a:rPr lang="en-US" altLang="ko-KR">
                <a:latin typeface="+mn-ea"/>
              </a:rPr>
              <a:t>Loss Function</a:t>
            </a:r>
            <a:r>
              <a:rPr lang="ko-KR" altLang="en-US">
                <a:latin typeface="+mn-ea"/>
              </a:rPr>
              <a:t>들은 대부분 </a:t>
            </a:r>
            <a:r>
              <a:rPr lang="en-US" altLang="ko-KR">
                <a:latin typeface="+mn-ea"/>
              </a:rPr>
              <a:t>MLE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MAP</a:t>
            </a:r>
            <a:r>
              <a:rPr lang="ko-KR" altLang="en-US">
                <a:latin typeface="+mn-ea"/>
              </a:rPr>
              <a:t>를 통해 증명된다</a:t>
            </a:r>
            <a:r>
              <a:rPr lang="en-US" altLang="ko-KR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한번 </a:t>
            </a:r>
            <a:r>
              <a:rPr lang="en-US" altLang="ko-KR">
                <a:latin typeface="+mn-ea"/>
              </a:rPr>
              <a:t>MLE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MAP</a:t>
            </a:r>
            <a:r>
              <a:rPr lang="ko-KR" altLang="en-US">
                <a:latin typeface="+mn-ea"/>
              </a:rPr>
              <a:t>에 관해 알아보자 </a:t>
            </a:r>
            <a:r>
              <a:rPr lang="en-US" altLang="ko-KR">
                <a:latin typeface="+mn-ea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31929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문제의 정의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Regression </a:t>
            </a:r>
            <a:r>
              <a:rPr lang="ko-KR" altLang="en-US" sz="1400">
                <a:latin typeface="+mn-ea"/>
              </a:rPr>
              <a:t>문제를 생각해보자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예를 들면 </a:t>
            </a:r>
            <a:r>
              <a:rPr lang="ko-KR" altLang="en-US" sz="1400" b="1">
                <a:latin typeface="+mn-ea"/>
              </a:rPr>
              <a:t>키를 보고 몸무게를 예측하는 모델</a:t>
            </a:r>
            <a:r>
              <a:rPr lang="ko-KR" altLang="en-US" sz="1400">
                <a:latin typeface="+mn-ea"/>
              </a:rPr>
              <a:t>이라고 하자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Regression</a:t>
            </a:r>
            <a:r>
              <a:rPr lang="ko-KR" altLang="en-US" sz="1400">
                <a:latin typeface="+mn-ea"/>
              </a:rPr>
              <a:t>으로 모델을 만든다면 다음과 같은 모델이 나오게 될 것이다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t = y(x|w)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F9C8B-BE58-40AC-97F0-86E3EB65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68" y="1641732"/>
            <a:ext cx="4105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문제의 정의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우리는 항상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t = y(x|w) </a:t>
            </a:r>
            <a:r>
              <a:rPr lang="ko-KR" altLang="en-US" sz="1400">
                <a:latin typeface="+mn-ea"/>
              </a:rPr>
              <a:t>라고 말할 수 있을까</a:t>
            </a:r>
            <a:r>
              <a:rPr lang="en-US" altLang="ko-KR" sz="1400">
                <a:latin typeface="+mn-ea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No !!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“</a:t>
            </a:r>
            <a:r>
              <a:rPr lang="ko-KR" altLang="en-US" sz="1400">
                <a:latin typeface="+mn-ea"/>
              </a:rPr>
              <a:t>실제 몸무게</a:t>
            </a:r>
            <a:r>
              <a:rPr lang="en-US" altLang="ko-KR" sz="1400">
                <a:latin typeface="+mn-ea"/>
              </a:rPr>
              <a:t>(t)</a:t>
            </a:r>
            <a:r>
              <a:rPr lang="ko-KR" altLang="en-US" sz="1400">
                <a:latin typeface="+mn-ea"/>
              </a:rPr>
              <a:t>는 내가 예측한 몸무게</a:t>
            </a:r>
            <a:r>
              <a:rPr lang="en-US" altLang="ko-KR" sz="1400">
                <a:latin typeface="+mn-ea"/>
              </a:rPr>
              <a:t>(y)</a:t>
            </a:r>
            <a:r>
              <a:rPr lang="ko-KR" altLang="en-US" sz="1400">
                <a:latin typeface="+mn-ea"/>
              </a:rPr>
              <a:t>일 확률이 가장 높지만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아닐 수도 있어</a:t>
            </a:r>
            <a:r>
              <a:rPr lang="en-US" altLang="ko-KR" sz="1400">
                <a:latin typeface="+mn-ea"/>
              </a:rPr>
              <a:t>!”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위의 문장이 더 정확한 말일 것이다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F9C8B-BE58-40AC-97F0-86E3EB65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68" y="1641732"/>
            <a:ext cx="4105275" cy="3057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323EE4-5C2F-47F4-968C-008090DF3626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381ECC-B384-4458-87E2-1F449DA24CE0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94BE9C-B993-41F3-8D09-2A3BC0E3095B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3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D010-EED2-4C22-8D9A-3AD6006AFA7E}"/>
              </a:ext>
            </a:extLst>
          </p:cNvPr>
          <p:cNvSpPr txBox="1"/>
          <p:nvPr/>
        </p:nvSpPr>
        <p:spPr>
          <a:xfrm>
            <a:off x="0" y="182524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Bayes</a:t>
            </a:r>
            <a:r>
              <a:rPr lang="ko-KR" altLang="en-US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Rule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6D85EC-0C24-4E3A-B20E-04B0658D853D}"/>
              </a:ext>
            </a:extLst>
          </p:cNvPr>
          <p:cNvCxnSpPr/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A05BE8-608E-4458-B0E2-371DE23B571B}"/>
              </a:ext>
            </a:extLst>
          </p:cNvPr>
          <p:cNvCxnSpPr/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9B933A-C67F-48B5-A4E0-04ACFBE79962}"/>
              </a:ext>
            </a:extLst>
          </p:cNvPr>
          <p:cNvSpPr txBox="1"/>
          <p:nvPr/>
        </p:nvSpPr>
        <p:spPr>
          <a:xfrm>
            <a:off x="0" y="4115612"/>
            <a:ext cx="12192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latin typeface="+mn-ea"/>
              </a:rPr>
              <a:t> Bayes Rule</a:t>
            </a:r>
            <a:r>
              <a:rPr lang="ko-KR" altLang="en-US">
                <a:latin typeface="+mn-ea"/>
              </a:rPr>
              <a:t>은 </a:t>
            </a:r>
            <a:r>
              <a:rPr lang="en-US" altLang="ko-KR">
                <a:latin typeface="+mn-ea"/>
              </a:rPr>
              <a:t>Bayesian Deep Learning</a:t>
            </a:r>
            <a:r>
              <a:rPr lang="ko-KR" altLang="en-US">
                <a:latin typeface="+mn-ea"/>
              </a:rPr>
              <a:t>에서 가장 기본이 되는 개념이다</a:t>
            </a:r>
            <a:r>
              <a:rPr lang="en-US" altLang="ko-KR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latin typeface="+mn-ea"/>
              </a:rPr>
              <a:t>MLE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MAP</a:t>
            </a:r>
            <a:r>
              <a:rPr lang="ko-KR" altLang="en-US">
                <a:latin typeface="+mn-ea"/>
              </a:rPr>
              <a:t>를 정리하기 전에 먼저 </a:t>
            </a:r>
            <a:r>
              <a:rPr lang="en-US" altLang="ko-KR">
                <a:latin typeface="+mn-ea"/>
              </a:rPr>
              <a:t>Bayes Rule</a:t>
            </a:r>
            <a:r>
              <a:rPr lang="ko-KR" altLang="en-US">
                <a:latin typeface="+mn-ea"/>
              </a:rPr>
              <a:t>에 대해 간단히 살펴보고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넘어가자 </a:t>
            </a:r>
            <a:r>
              <a:rPr lang="en-US" altLang="ko-KR">
                <a:latin typeface="+mn-ea"/>
              </a:rPr>
              <a:t>!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92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이를 조금 더 수학적인 표현으로 말하면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“</a:t>
            </a:r>
            <a:r>
              <a:rPr lang="ko-KR" altLang="en-US" sz="1400">
                <a:latin typeface="+mn-ea"/>
              </a:rPr>
              <a:t>실제 몸무게</a:t>
            </a:r>
            <a:r>
              <a:rPr lang="en-US" altLang="ko-KR" sz="1400">
                <a:latin typeface="+mn-ea"/>
              </a:rPr>
              <a:t>(t)</a:t>
            </a:r>
            <a:r>
              <a:rPr lang="ko-KR" altLang="en-US" sz="1400">
                <a:latin typeface="+mn-ea"/>
              </a:rPr>
              <a:t>는 내가 예측한 몸무게</a:t>
            </a:r>
            <a:r>
              <a:rPr lang="en-US" altLang="ko-KR" sz="1400">
                <a:latin typeface="+mn-ea"/>
              </a:rPr>
              <a:t>(y)</a:t>
            </a:r>
            <a:r>
              <a:rPr lang="ko-KR" altLang="en-US" sz="1400">
                <a:latin typeface="+mn-ea"/>
              </a:rPr>
              <a:t>를 평균으로 하고 특정 값 </a:t>
            </a:r>
            <a:r>
              <a:rPr lang="el-GR" altLang="ko-KR" sz="1400" b="1"/>
              <a:t> </a:t>
            </a:r>
            <a:r>
              <a:rPr lang="el-GR" altLang="ko-KR" sz="1400"/>
              <a:t>σ</a:t>
            </a:r>
            <a:r>
              <a:rPr lang="ko-KR" altLang="en-US" sz="1400"/>
              <a:t>를 표준편차로 하는 정규 분포를 따른다</a:t>
            </a:r>
            <a:r>
              <a:rPr lang="en-US" altLang="ko-KR" sz="1400">
                <a:latin typeface="+mn-ea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고 할 수 있다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2050" name="Picture 2" descr="정규분포에 대한 이미지 검색결과">
            <a:extLst>
              <a:ext uri="{FF2B5EF4-FFF2-40B4-BE49-F238E27FC236}">
                <a16:creationId xmlns:a16="http://schemas.microsoft.com/office/drawing/2014/main" id="{B9BBCDC5-2BAA-47B3-8013-B29CBACA1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10" y="2068536"/>
            <a:ext cx="4971566" cy="248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323B4-A599-4D54-A8AA-DE9E3758AB38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84B7FE-B7FB-4CC1-A9C8-35FD0FAC3851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793A1-BE1B-41C9-8A60-B71D67030468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7CE488-9180-4F06-A086-91FE76F695A7}"/>
              </a:ext>
            </a:extLst>
          </p:cNvPr>
          <p:cNvGrpSpPr/>
          <p:nvPr/>
        </p:nvGrpSpPr>
        <p:grpSpPr>
          <a:xfrm>
            <a:off x="6691044" y="2232875"/>
            <a:ext cx="3525496" cy="1895268"/>
            <a:chOff x="6691044" y="2232875"/>
            <a:chExt cx="3525496" cy="189526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9E3D8C3-7B37-491B-9B4E-5DB3A92A8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045" y="2785118"/>
              <a:ext cx="3162300" cy="134302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AA612B-2769-4A70-A0DE-BF8F3606F080}"/>
                </a:ext>
              </a:extLst>
            </p:cNvPr>
            <p:cNvSpPr/>
            <p:nvPr/>
          </p:nvSpPr>
          <p:spPr>
            <a:xfrm>
              <a:off x="6691044" y="2232875"/>
              <a:ext cx="3465009" cy="1851316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96F0D1-200A-4DCA-AAE7-B9BDE1788B86}"/>
                </a:ext>
              </a:extLst>
            </p:cNvPr>
            <p:cNvSpPr txBox="1"/>
            <p:nvPr/>
          </p:nvSpPr>
          <p:spPr>
            <a:xfrm>
              <a:off x="6751530" y="2296974"/>
              <a:ext cx="3465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Y</a:t>
              </a:r>
              <a:r>
                <a:rPr lang="ko-KR" altLang="en-US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평균으로 하고 </a:t>
              </a:r>
              <a:r>
                <a:rPr lang="en-US" altLang="ko-KR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σ</a:t>
              </a:r>
              <a:r>
                <a:rPr lang="ko-KR" altLang="en-US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표준편차로 하는 정규분포</a:t>
              </a:r>
              <a:endParaRPr lang="en-US" altLang="ko-KR" sz="12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48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여기서</a:t>
            </a:r>
            <a:r>
              <a:rPr lang="el-GR" altLang="ko-KR" sz="1400" b="1"/>
              <a:t> </a:t>
            </a:r>
            <a:r>
              <a:rPr lang="el-GR" altLang="ko-KR" sz="1400"/>
              <a:t>σ</a:t>
            </a:r>
            <a:r>
              <a:rPr lang="ko-KR" altLang="en-US" sz="1400"/>
              <a:t>는 무엇을 의미할까</a:t>
            </a:r>
            <a:r>
              <a:rPr lang="en-US" altLang="ko-KR" sz="1400"/>
              <a:t>?</a:t>
            </a:r>
          </a:p>
          <a:p>
            <a:pPr algn="ctr">
              <a:lnSpc>
                <a:spcPct val="150000"/>
              </a:lnSpc>
            </a:pPr>
            <a:r>
              <a:rPr lang="el-GR" altLang="ko-KR" sz="1400" b="1"/>
              <a:t> </a:t>
            </a:r>
            <a:r>
              <a:rPr lang="el-GR" altLang="ko-KR" sz="1400"/>
              <a:t>σ</a:t>
            </a:r>
            <a:r>
              <a:rPr lang="ko-KR" altLang="en-US" sz="1400"/>
              <a:t>는 </a:t>
            </a:r>
            <a:r>
              <a:rPr lang="ko-KR" altLang="en-US" sz="1400" b="1"/>
              <a:t>우리가 한 예측이 얼마나 불확실한지의 정도</a:t>
            </a:r>
            <a:r>
              <a:rPr lang="ko-KR" altLang="en-US" sz="1400"/>
              <a:t>를 나타낸다</a:t>
            </a:r>
            <a:r>
              <a:rPr lang="en-US" altLang="ko-KR" sz="1400"/>
              <a:t>.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l-GR" altLang="ko-KR" sz="1400" b="1"/>
              <a:t>  </a:t>
            </a:r>
            <a:r>
              <a:rPr lang="el-GR" altLang="ko-KR" sz="1400"/>
              <a:t>σ</a:t>
            </a:r>
            <a:r>
              <a:rPr lang="ko-KR" altLang="en-US" sz="1400"/>
              <a:t>는 풀려는 문제의 특성에 따라 설정되는 상수이다</a:t>
            </a:r>
            <a:r>
              <a:rPr lang="en-US" altLang="ko-KR" sz="1400"/>
              <a:t>.</a:t>
            </a:r>
            <a:endParaRPr lang="en-US" altLang="ko-KR" sz="1400">
              <a:latin typeface="+mn-ea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2050" name="Picture 2" descr="정규분포에 대한 이미지 검색결과">
            <a:extLst>
              <a:ext uri="{FF2B5EF4-FFF2-40B4-BE49-F238E27FC236}">
                <a16:creationId xmlns:a16="http://schemas.microsoft.com/office/drawing/2014/main" id="{B9BBCDC5-2BAA-47B3-8013-B29CBACA1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17" y="1811367"/>
            <a:ext cx="4971566" cy="248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63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1E575E-168B-4BEB-AFB9-D69D4CAC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99" y="2167564"/>
            <a:ext cx="3462765" cy="12614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앞에서 정규분포 식에 다시 주목해보자 </a:t>
            </a:r>
            <a:r>
              <a:rPr lang="en-US" altLang="ko-KR" sz="1400">
                <a:latin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P(t|x)</a:t>
            </a:r>
            <a:r>
              <a:rPr lang="ko-KR" altLang="en-US" sz="1400">
                <a:latin typeface="+mn-ea"/>
              </a:rPr>
              <a:t>의 의미는 </a:t>
            </a:r>
            <a:r>
              <a:rPr lang="ko-KR" altLang="en-US" sz="1400" b="1">
                <a:latin typeface="+mn-ea"/>
              </a:rPr>
              <a:t>키가 </a:t>
            </a:r>
            <a:r>
              <a:rPr lang="en-US" altLang="ko-KR" sz="1400" b="1">
                <a:latin typeface="+mn-ea"/>
              </a:rPr>
              <a:t>x</a:t>
            </a:r>
            <a:r>
              <a:rPr lang="ko-KR" altLang="en-US" sz="1400" b="1">
                <a:latin typeface="+mn-ea"/>
              </a:rPr>
              <a:t>일 때 실제 몸무게가 </a:t>
            </a:r>
            <a:r>
              <a:rPr lang="en-US" altLang="ko-KR" sz="1400" b="1">
                <a:latin typeface="+mn-ea"/>
              </a:rPr>
              <a:t>t</a:t>
            </a:r>
            <a:r>
              <a:rPr lang="ko-KR" altLang="en-US" sz="1400" b="1">
                <a:latin typeface="+mn-ea"/>
              </a:rPr>
              <a:t>일 확률</a:t>
            </a:r>
            <a:r>
              <a:rPr lang="ko-KR" altLang="en-US" sz="1400">
                <a:latin typeface="+mn-ea"/>
              </a:rPr>
              <a:t>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데이터셋이 위와 같이 구성될 확률 </a:t>
            </a:r>
            <a:r>
              <a:rPr lang="en-US" altLang="ko-KR" sz="1400">
                <a:latin typeface="+mn-ea"/>
              </a:rPr>
              <a:t>p(D)</a:t>
            </a:r>
            <a:r>
              <a:rPr lang="ko-KR" altLang="en-US" sz="1400">
                <a:latin typeface="+mn-ea"/>
              </a:rPr>
              <a:t>는 어떻게 구할 수 있을까</a:t>
            </a:r>
            <a:r>
              <a:rPr lang="en-US" altLang="ko-KR" sz="1400">
                <a:latin typeface="+mn-ea"/>
              </a:rPr>
              <a:t>?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8E0395-4F17-449E-A856-C441C295780E}"/>
              </a:ext>
            </a:extLst>
          </p:cNvPr>
          <p:cNvGrpSpPr/>
          <p:nvPr/>
        </p:nvGrpSpPr>
        <p:grpSpPr>
          <a:xfrm>
            <a:off x="4230158" y="1709265"/>
            <a:ext cx="3525496" cy="1851316"/>
            <a:chOff x="6691044" y="2232875"/>
            <a:chExt cx="3525496" cy="18513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A62BE6-C44C-4D6C-A713-6AF5E6E0B991}"/>
                </a:ext>
              </a:extLst>
            </p:cNvPr>
            <p:cNvSpPr/>
            <p:nvPr/>
          </p:nvSpPr>
          <p:spPr>
            <a:xfrm>
              <a:off x="6691044" y="2232875"/>
              <a:ext cx="3465009" cy="1851316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EB8BF0-6711-42BC-99CB-3236C047CD92}"/>
                </a:ext>
              </a:extLst>
            </p:cNvPr>
            <p:cNvSpPr txBox="1"/>
            <p:nvPr/>
          </p:nvSpPr>
          <p:spPr>
            <a:xfrm>
              <a:off x="6751530" y="2296974"/>
              <a:ext cx="3465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Y</a:t>
              </a:r>
              <a:r>
                <a:rPr lang="ko-KR" altLang="en-US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평균으로 하고 </a:t>
              </a:r>
              <a:r>
                <a:rPr lang="en-US" altLang="ko-KR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σ</a:t>
              </a:r>
              <a:r>
                <a:rPr lang="ko-KR" altLang="en-US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표준편차로 하는 정규분포</a:t>
              </a:r>
              <a:endParaRPr lang="en-US" altLang="ko-KR" sz="12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9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p(D) </a:t>
            </a:r>
            <a:r>
              <a:rPr lang="ko-KR" altLang="en-US" sz="1400">
                <a:latin typeface="+mn-ea"/>
              </a:rPr>
              <a:t>값은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에 따라 다르게 구해지기 때문에 </a:t>
            </a:r>
            <a:r>
              <a:rPr lang="en-US" altLang="ko-KR" sz="1400">
                <a:latin typeface="+mn-ea"/>
              </a:rPr>
              <a:t>p(D|w)</a:t>
            </a:r>
            <a:r>
              <a:rPr lang="ko-KR" altLang="en-US" sz="1400">
                <a:latin typeface="+mn-ea"/>
              </a:rPr>
              <a:t>라고 하자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데이터셋이 위와 같이 구성될 확률 </a:t>
            </a:r>
            <a:r>
              <a:rPr lang="en-US" altLang="ko-KR" sz="1400">
                <a:latin typeface="+mn-ea"/>
              </a:rPr>
              <a:t>p(D)</a:t>
            </a:r>
            <a:r>
              <a:rPr lang="ko-KR" altLang="en-US" sz="1400">
                <a:latin typeface="+mn-ea"/>
              </a:rPr>
              <a:t>는 어떻게 구할 수 있을까</a:t>
            </a:r>
            <a:r>
              <a:rPr lang="en-US" altLang="ko-KR" sz="1400">
                <a:latin typeface="+mn-ea"/>
              </a:rPr>
              <a:t>?</a:t>
            </a:r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>
                <a:latin typeface="+mn-ea"/>
              </a:rPr>
              <a:t>이를 다시 말하면 </a:t>
            </a:r>
            <a:r>
              <a:rPr lang="en-US" altLang="ko-KR" sz="1400">
                <a:latin typeface="+mn-ea"/>
              </a:rPr>
              <a:t>“</a:t>
            </a:r>
            <a:r>
              <a:rPr lang="ko-KR" altLang="en-US" sz="1400">
                <a:latin typeface="+mn-ea"/>
              </a:rPr>
              <a:t>키가 </a:t>
            </a:r>
            <a:r>
              <a:rPr lang="en-US" altLang="ko-KR" sz="1400">
                <a:latin typeface="+mn-ea"/>
              </a:rPr>
              <a:t>x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일 때 몸무게가 </a:t>
            </a:r>
            <a:r>
              <a:rPr lang="en-US" altLang="ko-KR" sz="1400">
                <a:latin typeface="+mn-ea"/>
              </a:rPr>
              <a:t>t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이고 </a:t>
            </a:r>
            <a:r>
              <a:rPr lang="en-US" altLang="ko-KR" sz="1400">
                <a:latin typeface="+mn-ea"/>
              </a:rPr>
              <a:t>… </a:t>
            </a:r>
            <a:r>
              <a:rPr lang="ko-KR" altLang="en-US" sz="1400">
                <a:latin typeface="+mn-ea"/>
              </a:rPr>
              <a:t>키가 </a:t>
            </a:r>
            <a:r>
              <a:rPr lang="en-US" altLang="ko-KR" sz="1400">
                <a:latin typeface="+mn-ea"/>
              </a:rPr>
              <a:t>x</a:t>
            </a:r>
            <a:r>
              <a:rPr lang="en-US" altLang="ko-KR" sz="1400" b="1" baseline="-25000">
                <a:latin typeface="+mn-ea"/>
              </a:rPr>
              <a:t>N</a:t>
            </a:r>
            <a:r>
              <a:rPr lang="ko-KR" altLang="en-US" sz="1400">
                <a:latin typeface="+mn-ea"/>
              </a:rPr>
              <a:t>일 때 실제 몸무게가 </a:t>
            </a:r>
            <a:r>
              <a:rPr lang="en-US" altLang="ko-KR" sz="1400">
                <a:latin typeface="+mn-ea"/>
              </a:rPr>
              <a:t>t</a:t>
            </a:r>
            <a:r>
              <a:rPr lang="en-US" altLang="ko-KR" sz="1400" b="1" baseline="-25000">
                <a:latin typeface="+mn-ea"/>
              </a:rPr>
              <a:t>N</a:t>
            </a:r>
            <a:r>
              <a:rPr lang="ko-KR" altLang="en-US" sz="1400">
                <a:latin typeface="+mn-ea"/>
              </a:rPr>
              <a:t>일 확률</a:t>
            </a:r>
            <a:r>
              <a:rPr lang="en-US" altLang="ko-KR" sz="1400">
                <a:latin typeface="+mn-ea"/>
              </a:rPr>
              <a:t>”</a:t>
            </a:r>
            <a:r>
              <a:rPr lang="ko-KR" altLang="en-US" sz="1400">
                <a:latin typeface="+mn-ea"/>
              </a:rPr>
              <a:t>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이는 데이터가 독립이라고 했을 때 곱의 법칙을 통해 위와 같이 구할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몸무게를 가장 잘 예측하는 모델은 다음과 같을 것이다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“</a:t>
            </a:r>
            <a:r>
              <a:rPr lang="ko-KR" altLang="en-US" sz="1400">
                <a:latin typeface="+mn-ea"/>
              </a:rPr>
              <a:t>키가 </a:t>
            </a:r>
            <a:r>
              <a:rPr lang="en-US" altLang="ko-KR" sz="1400">
                <a:latin typeface="+mn-ea"/>
              </a:rPr>
              <a:t>x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일 때는 몸무게가 </a:t>
            </a:r>
            <a:r>
              <a:rPr lang="en-US" altLang="ko-KR" sz="1400">
                <a:latin typeface="+mn-ea"/>
              </a:rPr>
              <a:t>t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일 확률이 가장 높다고 말하고</a:t>
            </a:r>
            <a:r>
              <a:rPr lang="en-US" altLang="ko-KR" sz="1400">
                <a:latin typeface="+mn-ea"/>
              </a:rPr>
              <a:t>, … </a:t>
            </a:r>
            <a:r>
              <a:rPr lang="ko-KR" altLang="en-US" sz="1400">
                <a:latin typeface="+mn-ea"/>
              </a:rPr>
              <a:t>키가 </a:t>
            </a:r>
            <a:r>
              <a:rPr lang="en-US" altLang="ko-KR" sz="1400">
                <a:latin typeface="+mn-ea"/>
              </a:rPr>
              <a:t>x</a:t>
            </a:r>
            <a:r>
              <a:rPr lang="en-US" altLang="ko-KR" sz="1400" b="1" baseline="-25000">
                <a:latin typeface="+mn-ea"/>
              </a:rPr>
              <a:t>N</a:t>
            </a:r>
            <a:r>
              <a:rPr lang="ko-KR" altLang="en-US" sz="1400">
                <a:latin typeface="+mn-ea"/>
              </a:rPr>
              <a:t>일 때는 몸무게가 </a:t>
            </a:r>
            <a:r>
              <a:rPr lang="en-US" altLang="ko-KR" sz="1400">
                <a:latin typeface="+mn-ea"/>
              </a:rPr>
              <a:t>t</a:t>
            </a:r>
            <a:r>
              <a:rPr lang="en-US" altLang="ko-KR" sz="1400" b="1" baseline="-25000">
                <a:latin typeface="+mn-ea"/>
              </a:rPr>
              <a:t>N</a:t>
            </a:r>
            <a:r>
              <a:rPr lang="ko-KR" altLang="en-US" sz="1400">
                <a:latin typeface="+mn-ea"/>
              </a:rPr>
              <a:t>일 확률이 가장 높다고 말하는 모델</a:t>
            </a:r>
            <a:r>
              <a:rPr lang="en-US" altLang="ko-KR" sz="1400">
                <a:latin typeface="+mn-ea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en-US" altLang="ko-KR" sz="1400" b="1">
                <a:latin typeface="+mn-ea"/>
              </a:rPr>
              <a:t>p(D|w)</a:t>
            </a:r>
            <a:r>
              <a:rPr lang="ko-KR" altLang="en-US" sz="1400" b="1">
                <a:latin typeface="+mn-ea"/>
              </a:rPr>
              <a:t>가 최대가 되는 모델</a:t>
            </a:r>
            <a:r>
              <a:rPr lang="en-US" altLang="ko-KR" sz="1400">
                <a:latin typeface="+mn-ea"/>
              </a:rPr>
              <a:t>, </a:t>
            </a:r>
            <a:r>
              <a:rPr lang="en-US" altLang="ko-KR" sz="1400" b="1">
                <a:solidFill>
                  <a:schemeClr val="accent2"/>
                </a:solidFill>
                <a:latin typeface="+mn-ea"/>
              </a:rPr>
              <a:t>p(D|w)</a:t>
            </a:r>
            <a:r>
              <a:rPr lang="ko-KR" altLang="en-US" sz="1400" b="1">
                <a:solidFill>
                  <a:schemeClr val="accent2"/>
                </a:solidFill>
                <a:latin typeface="+mn-ea"/>
              </a:rPr>
              <a:t>를 최대로 해주는 </a:t>
            </a:r>
            <a:r>
              <a:rPr lang="en-US" altLang="ko-KR" sz="1400" b="1">
                <a:solidFill>
                  <a:schemeClr val="accent2"/>
                </a:solidFill>
                <a:latin typeface="+mn-ea"/>
              </a:rPr>
              <a:t>w</a:t>
            </a:r>
            <a:r>
              <a:rPr lang="ko-KR" altLang="en-US" sz="1400" b="1">
                <a:solidFill>
                  <a:schemeClr val="accent2"/>
                </a:solidFill>
                <a:latin typeface="+mn-ea"/>
              </a:rPr>
              <a:t>를 찾는 것</a:t>
            </a:r>
            <a:r>
              <a:rPr lang="ko-KR" altLang="en-US" sz="1400">
                <a:latin typeface="+mn-ea"/>
              </a:rPr>
              <a:t>이다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0047D66-D376-4E5F-BB04-73110FD2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18" y="2115317"/>
            <a:ext cx="5133975" cy="1066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67C7F2-4660-40B9-A638-CDA60C03646E}"/>
              </a:ext>
            </a:extLst>
          </p:cNvPr>
          <p:cNvSpPr/>
          <p:nvPr/>
        </p:nvSpPr>
        <p:spPr>
          <a:xfrm>
            <a:off x="3425918" y="1709265"/>
            <a:ext cx="5133975" cy="1472852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EE078-DD50-4620-850D-CB64FEC92364}"/>
              </a:ext>
            </a:extLst>
          </p:cNvPr>
          <p:cNvSpPr txBox="1"/>
          <p:nvPr/>
        </p:nvSpPr>
        <p:spPr>
          <a:xfrm>
            <a:off x="3465019" y="1744625"/>
            <a:ext cx="3465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데이터셋이 키가 </a:t>
            </a:r>
            <a:r>
              <a:rPr lang="en-US" altLang="ko-KR" sz="12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2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 몸무게가 </a:t>
            </a:r>
            <a:r>
              <a:rPr lang="en-US" altLang="ko-KR" sz="12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sz="12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확률 </a:t>
            </a:r>
            <a:endParaRPr lang="en-US" altLang="ko-KR" sz="12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9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계산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다음 식을 최대로 하는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를 찾아보자 </a:t>
            </a:r>
            <a:r>
              <a:rPr lang="en-US" altLang="ko-KR" sz="1400">
                <a:latin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이런 문제에서 우리는 주로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를 취해 준다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많은 이유가 있지만 대표적으로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가지 이유 때문이다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BD1D10E-207D-47F4-86A8-73A18091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06" y="2121286"/>
            <a:ext cx="5867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계산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먼저 </a:t>
            </a:r>
            <a:r>
              <a:rPr lang="en-US" altLang="ko-KR" sz="1400">
                <a:latin typeface="+mn-ea"/>
              </a:rPr>
              <a:t>likelihoo</a:t>
            </a:r>
            <a:r>
              <a:rPr lang="ko-KR" altLang="en-US" sz="1400">
                <a:latin typeface="+mn-ea"/>
              </a:rPr>
              <a:t>가 최소 </a:t>
            </a:r>
            <a:r>
              <a:rPr lang="en-US" altLang="ko-KR" sz="1400">
                <a:latin typeface="+mn-ea"/>
              </a:rPr>
              <a:t>/ </a:t>
            </a:r>
            <a:r>
              <a:rPr lang="ko-KR" altLang="en-US" sz="1400">
                <a:latin typeface="+mn-ea"/>
              </a:rPr>
              <a:t>최대면</a:t>
            </a:r>
            <a:r>
              <a:rPr lang="en-US" altLang="ko-KR" sz="1400">
                <a:latin typeface="+mn-ea"/>
              </a:rPr>
              <a:t>, log</a:t>
            </a:r>
            <a:r>
              <a:rPr lang="ko-KR" altLang="en-US" sz="1400">
                <a:latin typeface="+mn-ea"/>
              </a:rPr>
              <a:t>를 취해주더라도 같은 지점에서 최소 </a:t>
            </a:r>
            <a:r>
              <a:rPr lang="en-US" altLang="ko-KR" sz="1400">
                <a:latin typeface="+mn-ea"/>
              </a:rPr>
              <a:t>/ </a:t>
            </a:r>
            <a:r>
              <a:rPr lang="ko-KR" altLang="en-US" sz="1400">
                <a:latin typeface="+mn-ea"/>
              </a:rPr>
              <a:t>최대가 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어떠한 최소 </a:t>
            </a:r>
            <a:r>
              <a:rPr lang="en-US" altLang="ko-KR" sz="1400">
                <a:latin typeface="+mn-ea"/>
              </a:rPr>
              <a:t>/ </a:t>
            </a:r>
            <a:r>
              <a:rPr lang="ko-KR" altLang="en-US" sz="1400">
                <a:latin typeface="+mn-ea"/>
              </a:rPr>
              <a:t>최대가 되는 해를 구할 때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를 취해줘도 문제가 생기지 않는다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또한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의 특성상 복잡한 곱셈 연산을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간의 간단한 덧셈 연산으로 바꿔준다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s://blogfiles.pstatic.net/MjAxODEyMjBfMzIg/MDAxNTQ1Mjg1OTc1MTA4.SjGJMTlRopoYhN_cXKNMRie6aGqh3_JKpqVpbOhh9qwg.6gVDFsttXm4h_6WZ5Zhwpj8dM-T5RNKbsbpEhdetdcgg.PNG.sooftware/image.png">
            <a:extLst>
              <a:ext uri="{FF2B5EF4-FFF2-40B4-BE49-F238E27FC236}">
                <a16:creationId xmlns:a16="http://schemas.microsoft.com/office/drawing/2014/main" id="{12DF7F56-2F73-441F-9996-7F2B43536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105" y="1846647"/>
            <a:ext cx="4657601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2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계산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다시 식으로 돌아와서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를 씌워주면 다음과 같은 식이 전개된다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이때 최대가 되는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를 찾아주면 되는데</a:t>
            </a:r>
            <a:r>
              <a:rPr lang="en-US" altLang="ko-KR" sz="1400">
                <a:latin typeface="+mn-ea"/>
              </a:rPr>
              <a:t>, σ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>
                <a:latin typeface="+mn-ea"/>
              </a:rPr>
              <a:t>π</a:t>
            </a:r>
            <a:r>
              <a:rPr lang="ko-KR" altLang="en-US" sz="1400">
                <a:latin typeface="+mn-ea"/>
              </a:rPr>
              <a:t>는 상수 값이므로 이를 생략하면 다음 식이 나오게 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예측값과 실제 값의 차이의 제곱인 </a:t>
            </a:r>
            <a:r>
              <a:rPr lang="en-US" altLang="ko-KR" sz="1400">
                <a:latin typeface="+mn-ea"/>
              </a:rPr>
              <a:t>Loss </a:t>
            </a:r>
            <a:r>
              <a:rPr lang="ko-KR" altLang="en-US" sz="1400">
                <a:latin typeface="+mn-ea"/>
              </a:rPr>
              <a:t>함수가 튀어나왔다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이는 딥러닝에서의 </a:t>
            </a:r>
            <a:r>
              <a:rPr lang="en-US" altLang="ko-KR" sz="1400">
                <a:latin typeface="+mn-ea"/>
              </a:rPr>
              <a:t>Loss</a:t>
            </a:r>
            <a:r>
              <a:rPr lang="ko-KR" altLang="en-US" sz="1400">
                <a:latin typeface="+mn-ea"/>
              </a:rPr>
              <a:t>를 최소화 시키는 것은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를 최대한 시키는 일이라는 말이 된다 </a:t>
            </a:r>
            <a:r>
              <a:rPr lang="en-US" altLang="ko-KR" sz="1400">
                <a:latin typeface="+mn-ea"/>
              </a:rPr>
              <a:t>!!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A70A3B0-9D95-46B7-A96E-79530406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880130"/>
            <a:ext cx="6905625" cy="733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F2F978-212D-4222-8206-971987595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413" y="3718984"/>
            <a:ext cx="2295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7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5E5DAF8-D592-454F-B509-71B3BE03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387229"/>
            <a:ext cx="5762625" cy="231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Maximum Likelihood Estimation</a:t>
            </a:r>
            <a:r>
              <a:rPr lang="ko-KR" altLang="en-US" sz="1400">
                <a:latin typeface="+mn-ea"/>
              </a:rPr>
              <a:t>이 </a:t>
            </a: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를 최대화 시키는 작업이었다면</a:t>
            </a:r>
            <a:r>
              <a:rPr lang="en-US" altLang="ko-KR" sz="140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Maximum A Posterior</a:t>
            </a:r>
            <a:r>
              <a:rPr lang="ko-KR" altLang="en-US" sz="1400">
                <a:latin typeface="+mn-ea"/>
              </a:rPr>
              <a:t>는 이름 그대로 </a:t>
            </a:r>
            <a:r>
              <a:rPr lang="en-US" altLang="ko-KR" sz="1400" b="1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를 최대화 시키는 작업이다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 b="1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의 차이는 사전 지식인 </a:t>
            </a:r>
            <a:r>
              <a:rPr lang="en-US" altLang="ko-KR" sz="1400" b="1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의 유무이다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즉 구하고자 하는 대상을 철저히 데이터만 이용하고 싶다면 </a:t>
            </a:r>
            <a:r>
              <a:rPr lang="en-US" altLang="ko-KR" sz="1400">
                <a:latin typeface="+mn-ea"/>
              </a:rPr>
              <a:t>? </a:t>
            </a:r>
            <a:r>
              <a:rPr lang="en-US" altLang="ko-KR" sz="1400" b="1">
                <a:latin typeface="+mn-ea"/>
              </a:rPr>
              <a:t>MLE</a:t>
            </a:r>
            <a:r>
              <a:rPr lang="en-US" altLang="ko-KR" sz="1400">
                <a:latin typeface="+mn-ea"/>
              </a:rPr>
              <a:t> !!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  데이터와 더불어 갖고 있는 사전지식까지 반영하고 싶다면 </a:t>
            </a:r>
            <a:r>
              <a:rPr lang="en-US" altLang="ko-KR" sz="1400">
                <a:latin typeface="+mn-ea"/>
              </a:rPr>
              <a:t>? </a:t>
            </a:r>
            <a:r>
              <a:rPr lang="en-US" altLang="ko-KR" sz="1400" b="1">
                <a:latin typeface="+mn-ea"/>
              </a:rPr>
              <a:t>MAP</a:t>
            </a:r>
            <a:r>
              <a:rPr lang="en-US" altLang="ko-KR" sz="1400">
                <a:latin typeface="+mn-ea"/>
              </a:rPr>
              <a:t> !!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6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5E5DAF8-D592-454F-B509-71B3BE03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387229"/>
            <a:ext cx="5762625" cy="231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</a:t>
            </a:r>
            <a:r>
              <a:rPr lang="en-US" altLang="ko-KR" sz="1400" b="1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적용해서 좋은 점은 무엇일까</a:t>
            </a:r>
            <a:r>
              <a:rPr lang="en-US" altLang="ko-KR" sz="1400">
                <a:latin typeface="+mn-ea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만약 </a:t>
            </a:r>
            <a:r>
              <a:rPr lang="ko-KR" altLang="en-US" sz="1400" b="1">
                <a:latin typeface="+mn-ea"/>
              </a:rPr>
              <a:t>매우 강력한 사전 지식</a:t>
            </a:r>
            <a:r>
              <a:rPr lang="ko-KR" altLang="en-US" sz="1400">
                <a:latin typeface="+mn-ea"/>
              </a:rPr>
              <a:t>을 갖고 있다면 </a:t>
            </a:r>
            <a:r>
              <a:rPr lang="en-US" altLang="ko-KR" sz="1400">
                <a:latin typeface="+mn-ea"/>
              </a:rPr>
              <a:t>w </a:t>
            </a:r>
            <a:r>
              <a:rPr lang="ko-KR" altLang="en-US" sz="1400">
                <a:latin typeface="+mn-ea"/>
              </a:rPr>
              <a:t>값을 구하는 데 있어서 큰 도움이 될 것이다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하지만 별다른 사전 지식이 없더라도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반영하는 것은 좋은 경우가 많다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Output</a:t>
            </a:r>
            <a:r>
              <a:rPr lang="ko-KR" altLang="en-US" sz="1400" b="1">
                <a:latin typeface="+mn-ea"/>
              </a:rPr>
              <a:t>을 제어할 수 있기 때문</a:t>
            </a:r>
            <a:r>
              <a:rPr lang="ko-KR" altLang="en-US" sz="1400">
                <a:latin typeface="+mn-ea"/>
              </a:rPr>
              <a:t>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예를 들어 모델링한 함수가 키를 줬을 때 몸무게를 잘 맞추게만 하고 싶으면</a:t>
            </a:r>
            <a:r>
              <a:rPr lang="en-US" altLang="ko-KR" sz="1400">
                <a:latin typeface="+mn-ea"/>
              </a:rPr>
              <a:t>, MLE</a:t>
            </a:r>
            <a:r>
              <a:rPr lang="ko-KR" altLang="en-US" sz="1400">
                <a:latin typeface="+mn-ea"/>
              </a:rPr>
              <a:t>를 써도 되지만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파라미터의 절대값이 작기를 원한다면</a:t>
            </a:r>
            <a:r>
              <a:rPr lang="en-US" altLang="ko-KR" sz="1400">
                <a:latin typeface="+mn-ea"/>
              </a:rPr>
              <a:t>, w</a:t>
            </a:r>
            <a:r>
              <a:rPr lang="ko-KR" altLang="en-US" sz="1400">
                <a:latin typeface="+mn-ea"/>
              </a:rPr>
              <a:t>가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주변에 분포한다는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걸어주면 된다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32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6D36D-86C3-4C58-AA66-5EA01C000E1C}"/>
                  </a:ext>
                </a:extLst>
              </p:cNvPr>
              <p:cNvSpPr txBox="1"/>
              <p:nvPr/>
            </p:nvSpPr>
            <p:spPr>
              <a:xfrm>
                <a:off x="573741" y="1122947"/>
                <a:ext cx="11088870" cy="493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Maximum A Posterior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b="1">
                    <a:latin typeface="+mn-ea"/>
                  </a:rPr>
                  <a:t>Poseterior</a:t>
                </a:r>
                <a:r>
                  <a:rPr lang="ko-KR" altLang="en-US" sz="1400">
                    <a:latin typeface="+mn-ea"/>
                  </a:rPr>
                  <a:t>를 해야 하는 이유는 </a:t>
                </a:r>
                <a:r>
                  <a:rPr lang="en-US" altLang="ko-KR" sz="1400">
                    <a:latin typeface="+mn-ea"/>
                  </a:rPr>
                  <a:t>Likelihood</a:t>
                </a:r>
                <a:r>
                  <a:rPr lang="ko-KR" altLang="en-US" sz="1400">
                    <a:latin typeface="+mn-ea"/>
                  </a:rPr>
                  <a:t>의 경우보다 단순하다</a:t>
                </a:r>
                <a:r>
                  <a:rPr lang="en-US" altLang="ko-KR" sz="1400">
                    <a:latin typeface="+mn-ea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>
                    <a:latin typeface="+mn-ea"/>
                  </a:rPr>
                  <a:t>Posterior</a:t>
                </a:r>
                <a:r>
                  <a:rPr lang="ko-KR" altLang="en-US" sz="1400">
                    <a:latin typeface="+mn-ea"/>
                  </a:rPr>
                  <a:t>는 애초에 </a:t>
                </a:r>
                <a:r>
                  <a:rPr lang="en-US" altLang="ko-KR" sz="1400">
                    <a:latin typeface="+mn-ea"/>
                  </a:rPr>
                  <a:t>w</a:t>
                </a:r>
                <a:r>
                  <a:rPr lang="ko-KR" altLang="en-US" sz="1400">
                    <a:latin typeface="+mn-ea"/>
                  </a:rPr>
                  <a:t>의 확률 분포기 때문에 </a:t>
                </a:r>
                <a:r>
                  <a:rPr lang="en-US" altLang="ko-KR" sz="1400">
                    <a:latin typeface="+mn-ea"/>
                  </a:rPr>
                  <a:t>w</a:t>
                </a:r>
                <a:r>
                  <a:rPr lang="ko-KR" altLang="en-US" sz="1400">
                    <a:latin typeface="+mn-ea"/>
                  </a:rPr>
                  <a:t>가 될 확률이 가장 높은 값으로 정해주는 것이다</a:t>
                </a:r>
                <a:r>
                  <a:rPr lang="en-US" altLang="ko-KR" sz="1400">
                    <a:latin typeface="+mn-ea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ko-KR" sz="140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>
                    <a:latin typeface="+mn-ea"/>
                  </a:rPr>
                  <a:t>Bayes Rule</a:t>
                </a:r>
                <a:r>
                  <a:rPr lang="ko-KR" altLang="en-US" sz="1400">
                    <a:latin typeface="+mn-ea"/>
                  </a:rPr>
                  <a:t>에 따라서 </a:t>
                </a:r>
                <a:r>
                  <a:rPr lang="en-US" altLang="ko-KR" sz="1400">
                    <a:latin typeface="+mn-ea"/>
                  </a:rPr>
                  <a:t>Posterior</a:t>
                </a:r>
                <a:r>
                  <a:rPr lang="ko-KR" altLang="en-US" sz="1400">
                    <a:latin typeface="+mn-ea"/>
                  </a:rPr>
                  <a:t>는 위의 식으로 구할 수 있다</a:t>
                </a:r>
                <a:r>
                  <a:rPr lang="en-US" altLang="ko-KR" sz="1400">
                    <a:latin typeface="+mn-ea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>
                    <a:latin typeface="+mn-ea"/>
                  </a:rPr>
                  <a:t>분모가 </a:t>
                </a:r>
                <a:r>
                  <a:rPr lang="en-US" altLang="ko-KR" sz="1400">
                    <a:latin typeface="+mn-ea"/>
                  </a:rPr>
                  <a:t>Sigma</a:t>
                </a:r>
                <a:r>
                  <a:rPr lang="ko-KR" altLang="en-US" sz="1400">
                    <a:latin typeface="+mn-ea"/>
                  </a:rPr>
                  <a:t>에서 </a:t>
                </a:r>
                <a:r>
                  <a:rPr lang="en-US" altLang="ko-KR" sz="1400">
                    <a:latin typeface="+mn-ea"/>
                  </a:rPr>
                  <a:t>Integral</a:t>
                </a:r>
                <a:r>
                  <a:rPr lang="ko-KR" altLang="en-US" sz="1400">
                    <a:latin typeface="+mn-ea"/>
                  </a:rPr>
                  <a:t>로 바뀐 이유는 </a:t>
                </a:r>
                <a:r>
                  <a:rPr lang="en-US" altLang="ko-KR" sz="1400">
                    <a:latin typeface="+mn-ea"/>
                  </a:rPr>
                  <a:t>w</a:t>
                </a:r>
                <a:r>
                  <a:rPr lang="ko-KR" altLang="en-US" sz="1400">
                    <a:latin typeface="+mn-ea"/>
                  </a:rPr>
                  <a:t>가 </a:t>
                </a:r>
                <a:r>
                  <a:rPr lang="en-US" altLang="ko-KR" sz="1400">
                    <a:latin typeface="+mn-ea"/>
                  </a:rPr>
                  <a:t>continuous</a:t>
                </a:r>
                <a:r>
                  <a:rPr lang="ko-KR" altLang="en-US" sz="1400">
                    <a:latin typeface="+mn-ea"/>
                  </a:rPr>
                  <a:t>하기 때문이다</a:t>
                </a:r>
                <a:r>
                  <a:rPr lang="en-US" altLang="ko-KR" sz="1400">
                    <a:latin typeface="+mn-ea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>
                    <a:latin typeface="+mn-ea"/>
                  </a:rPr>
                  <a:t>위의 식에서 </a:t>
                </a:r>
                <a:r>
                  <a:rPr lang="pl-PL" altLang="ko-KR" sz="1400"/>
                  <a:t>∫P(D|w)P(w)dw</a:t>
                </a:r>
                <a:r>
                  <a:rPr lang="ko-KR" altLang="en-US" sz="1400"/>
                  <a:t>는 </a:t>
                </a:r>
                <a:r>
                  <a:rPr lang="en-US" altLang="ko-KR" sz="1400"/>
                  <a:t>w</a:t>
                </a:r>
                <a:r>
                  <a:rPr lang="ko-KR" altLang="en-US" sz="1400"/>
                  <a:t>에 대해서 적분을 하고 있고</a:t>
                </a:r>
                <a:r>
                  <a:rPr lang="en-US" altLang="ko-KR" sz="1400"/>
                  <a:t>, D</a:t>
                </a:r>
                <a:r>
                  <a:rPr lang="ko-KR" altLang="en-US" sz="1400"/>
                  <a:t>는 주어진 값이기 때문에 결국 상수가 된다</a:t>
                </a:r>
                <a:r>
                  <a:rPr lang="en-US" altLang="ko-KR" sz="1400"/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l-PL" altLang="ko-KR" sz="1400"/>
                  <a:t>η=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l-PL" altLang="ko-KR" sz="1400"/>
                          <m:t>∫</m:t>
                        </m:r>
                        <m:r>
                          <m:rPr>
                            <m:nor/>
                          </m:rPr>
                          <a:rPr lang="pl-PL" altLang="ko-KR" sz="1400"/>
                          <m:t>P</m:t>
                        </m:r>
                        <m:r>
                          <m:rPr>
                            <m:nor/>
                          </m:rPr>
                          <a:rPr lang="pl-PL" altLang="ko-KR" sz="1400"/>
                          <m:t>(</m:t>
                        </m:r>
                        <m:r>
                          <m:rPr>
                            <m:nor/>
                          </m:rPr>
                          <a:rPr lang="pl-PL" altLang="ko-KR" sz="1400"/>
                          <m:t>D</m:t>
                        </m:r>
                        <m:r>
                          <m:rPr>
                            <m:nor/>
                          </m:rPr>
                          <a:rPr lang="pl-PL" altLang="ko-KR" sz="1400"/>
                          <m:t>|</m:t>
                        </m:r>
                        <m:r>
                          <m:rPr>
                            <m:nor/>
                          </m:rPr>
                          <a:rPr lang="pl-PL" altLang="ko-KR" sz="1400"/>
                          <m:t>w</m:t>
                        </m:r>
                        <m:r>
                          <m:rPr>
                            <m:nor/>
                          </m:rPr>
                          <a:rPr lang="pl-PL" altLang="ko-KR" sz="1400"/>
                          <m:t>)</m:t>
                        </m:r>
                        <m:r>
                          <m:rPr>
                            <m:nor/>
                          </m:rPr>
                          <a:rPr lang="pl-PL" altLang="ko-KR" sz="1400"/>
                          <m:t>P</m:t>
                        </m:r>
                        <m:r>
                          <m:rPr>
                            <m:nor/>
                          </m:rPr>
                          <a:rPr lang="pl-PL" altLang="ko-KR" sz="1400"/>
                          <m:t>(</m:t>
                        </m:r>
                        <m:r>
                          <m:rPr>
                            <m:nor/>
                          </m:rPr>
                          <a:rPr lang="pl-PL" altLang="ko-KR" sz="1400"/>
                          <m:t>w</m:t>
                        </m:r>
                        <m:r>
                          <m:rPr>
                            <m:nor/>
                          </m:rPr>
                          <a:rPr lang="pl-PL" altLang="ko-KR" sz="1400"/>
                          <m:t>)</m:t>
                        </m:r>
                        <m:r>
                          <m:rPr>
                            <m:nor/>
                          </m:rPr>
                          <a:rPr lang="pl-PL" altLang="ko-KR" sz="1400"/>
                          <m:t>dw</m:t>
                        </m:r>
                      </m:den>
                    </m:f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로 치환하자</a:t>
                </a:r>
                <a:r>
                  <a:rPr lang="en-US" altLang="ko-KR" sz="1400"/>
                  <a:t>.</a:t>
                </a:r>
                <a:endParaRPr lang="en-US" altLang="ko-KR" sz="1400">
                  <a:latin typeface="+mn-ea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6D36D-86C3-4C58-AA66-5EA01C00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" y="1122947"/>
                <a:ext cx="11088870" cy="4932312"/>
              </a:xfrm>
              <a:prstGeom prst="rect">
                <a:avLst/>
              </a:prstGeom>
              <a:blipFill>
                <a:blip r:embed="rId2"/>
                <a:stretch>
                  <a:fillRect l="-330" b="-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2F8A540-7D9A-4F9B-BD1E-2B8F3DD2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68" y="2165432"/>
            <a:ext cx="3267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6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농어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연어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Bayes Rule</a:t>
            </a:r>
            <a:r>
              <a:rPr lang="ko-KR" altLang="en-US" sz="1400">
                <a:latin typeface="+mn-ea"/>
              </a:rPr>
              <a:t>을 쉽게 이해하기 위해 낚시를 통해 건져 올린 물고기를 보고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농어인지 연어인지 맞추는 문제</a:t>
            </a:r>
            <a:r>
              <a:rPr lang="ko-KR" altLang="en-US" sz="1400">
                <a:latin typeface="+mn-ea"/>
              </a:rPr>
              <a:t>를 예로 들어보자 </a:t>
            </a:r>
            <a:r>
              <a:rPr lang="en-US" altLang="ko-KR" sz="1400">
                <a:latin typeface="+mn-ea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물고기를 분류하는 기준은 </a:t>
            </a:r>
            <a:r>
              <a:rPr lang="ko-KR" altLang="en-US" sz="1400" b="1">
                <a:latin typeface="+mn-ea"/>
              </a:rPr>
              <a:t>피부의 밝기</a:t>
            </a:r>
            <a:r>
              <a:rPr lang="ko-KR" altLang="en-US" sz="1400">
                <a:latin typeface="+mn-ea"/>
              </a:rPr>
              <a:t>이다</a:t>
            </a:r>
            <a:r>
              <a:rPr lang="en-US" altLang="ko-KR" sz="1400">
                <a:latin typeface="+mn-ea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437AA6-4072-4C25-9266-C1C6A433E0EB}"/>
              </a:ext>
            </a:extLst>
          </p:cNvPr>
          <p:cNvGrpSpPr/>
          <p:nvPr/>
        </p:nvGrpSpPr>
        <p:grpSpPr>
          <a:xfrm>
            <a:off x="3204595" y="1714016"/>
            <a:ext cx="5782809" cy="2293716"/>
            <a:chOff x="3649697" y="1673699"/>
            <a:chExt cx="4936958" cy="1818278"/>
          </a:xfrm>
        </p:grpSpPr>
        <p:pic>
          <p:nvPicPr>
            <p:cNvPr id="1028" name="Picture 4" descr="Sea Bass vs Salmon">
              <a:extLst>
                <a:ext uri="{FF2B5EF4-FFF2-40B4-BE49-F238E27FC236}">
                  <a16:creationId xmlns:a16="http://schemas.microsoft.com/office/drawing/2014/main" id="{3238A925-FAB6-48BF-B231-CE7855992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175" y="1673699"/>
              <a:ext cx="481965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DEF6F7-159C-4D63-BF09-87CEAECFA267}"/>
                </a:ext>
              </a:extLst>
            </p:cNvPr>
            <p:cNvSpPr txBox="1"/>
            <p:nvPr/>
          </p:nvSpPr>
          <p:spPr>
            <a:xfrm>
              <a:off x="3649697" y="3184200"/>
              <a:ext cx="4936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그림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1] (a)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농어 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(b)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연어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037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그러면 이제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의 </a:t>
            </a:r>
            <a:r>
              <a:rPr lang="en-US" altLang="ko-KR" sz="1400">
                <a:latin typeface="+mn-ea"/>
              </a:rPr>
              <a:t>Prior (P(w))</a:t>
            </a:r>
            <a:r>
              <a:rPr lang="ko-KR" altLang="en-US" sz="1400">
                <a:latin typeface="+mn-ea"/>
              </a:rPr>
              <a:t>를 정해주어야 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에 대한 특별한 사전 지식은 갖고 있지 않다고 가정하고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우리 나름의 제약 조건을 걸어주자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딥러닝에서 오버피팅을 방지하기 위한 </a:t>
            </a:r>
            <a:r>
              <a:rPr lang="en-US" altLang="ko-KR" sz="1400" b="1">
                <a:latin typeface="+mn-ea"/>
              </a:rPr>
              <a:t>Weight Decay</a:t>
            </a:r>
            <a:r>
              <a:rPr lang="ko-KR" altLang="en-US" sz="1400">
                <a:latin typeface="+mn-ea"/>
              </a:rPr>
              <a:t>라는 방식이 있다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Loss</a:t>
            </a:r>
            <a:r>
              <a:rPr lang="ko-KR" altLang="en-US" sz="1400">
                <a:latin typeface="+mn-ea"/>
              </a:rPr>
              <a:t>에 </a:t>
            </a:r>
            <a:r>
              <a:rPr lang="en-US" altLang="ko-KR" sz="1400">
                <a:latin typeface="+mn-ea"/>
              </a:rPr>
              <a:t>w</a:t>
            </a:r>
            <a:r>
              <a:rPr lang="en-US" altLang="ko-KR" sz="1400" b="1" baseline="30000">
                <a:latin typeface="+mn-ea"/>
              </a:rPr>
              <a:t>2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또는 </a:t>
            </a:r>
            <a:r>
              <a:rPr lang="en-US" altLang="ko-KR" sz="1400">
                <a:latin typeface="+mn-ea"/>
              </a:rPr>
              <a:t>|w| </a:t>
            </a:r>
            <a:r>
              <a:rPr lang="ko-KR" altLang="en-US" sz="1400">
                <a:latin typeface="+mn-ea"/>
              </a:rPr>
              <a:t>등을 추가하여 </a:t>
            </a:r>
            <a:r>
              <a:rPr lang="en-US" altLang="ko-KR" sz="1400">
                <a:latin typeface="+mn-ea"/>
              </a:rPr>
              <a:t>w </a:t>
            </a:r>
            <a:r>
              <a:rPr lang="ko-KR" altLang="en-US" sz="1400">
                <a:latin typeface="+mn-ea"/>
              </a:rPr>
              <a:t>자체의 크기를 줄여 네트워크의 표현력을 감소시키는 방식인데</a:t>
            </a:r>
            <a:r>
              <a:rPr lang="en-US" altLang="ko-KR" sz="140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방식을 </a:t>
            </a:r>
            <a:r>
              <a:rPr lang="en-US" altLang="ko-KR" sz="1400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를 이용해 유도해보자 </a:t>
            </a:r>
            <a:r>
              <a:rPr lang="en-US" altLang="ko-KR" sz="1400">
                <a:latin typeface="+mn-ea"/>
              </a:rPr>
              <a:t>!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EE0585C-8BF7-42F3-A72E-3CF38393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206" y="2193927"/>
            <a:ext cx="2819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4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“</a:t>
            </a:r>
            <a:r>
              <a:rPr lang="ko-KR" altLang="en-US" sz="1400" b="1">
                <a:latin typeface="+mn-ea"/>
              </a:rPr>
              <a:t>오버피팅을 방지하기 위해서는 네트워크의 표현력을 감소시켜야 하는데</a:t>
            </a:r>
            <a:r>
              <a:rPr lang="en-US" altLang="ko-KR" sz="1400" b="1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그러기 위해서는 </a:t>
            </a:r>
            <a:r>
              <a:rPr lang="en-US" altLang="ko-KR" sz="1400" b="1">
                <a:latin typeface="+mn-ea"/>
              </a:rPr>
              <a:t>w</a:t>
            </a:r>
            <a:r>
              <a:rPr lang="ko-KR" altLang="en-US" sz="1400" b="1">
                <a:latin typeface="+mn-ea"/>
              </a:rPr>
              <a:t>의 절대값이 작아야한다</a:t>
            </a:r>
            <a:r>
              <a:rPr lang="en-US" altLang="ko-KR" sz="1400" b="1">
                <a:latin typeface="+mn-ea"/>
              </a:rPr>
              <a:t>.”</a:t>
            </a: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위와 같은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걸어주자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위와 같은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걸어주려면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에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을 평균으로 하는 정규분포를 걸어주면 될 것이다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그리고 </a:t>
            </a:r>
            <a:r>
              <a:rPr lang="en-US" altLang="ko-KR" sz="1400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도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를 취해주자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그리고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와 같이 그 값을 최대로 하는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를 찾는 것이 우리의 목표이다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16387C-B6CB-44F1-91EA-873843CC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63" y="3300663"/>
            <a:ext cx="2562225" cy="1314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F349B7-3768-4852-90F1-21CF224B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00" y="5143984"/>
            <a:ext cx="47815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8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/>
              <a:t>여기서 </a:t>
            </a:r>
            <a:r>
              <a:rPr lang="en-US" altLang="ko-KR" sz="1400"/>
              <a:t>logp(D|w)</a:t>
            </a:r>
            <a:r>
              <a:rPr lang="ko-KR" altLang="en-US" sz="1400"/>
              <a:t>는 </a:t>
            </a:r>
            <a:r>
              <a:rPr lang="en-US" altLang="ko-KR" sz="1400"/>
              <a:t>Likelihood</a:t>
            </a:r>
            <a:r>
              <a:rPr lang="ko-KR" altLang="en-US" sz="1400"/>
              <a:t>이다</a:t>
            </a:r>
            <a:r>
              <a:rPr lang="en-US" altLang="ko-KR" sz="140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이를 </a:t>
            </a:r>
            <a:r>
              <a:rPr lang="en-US" altLang="ko-KR" sz="1400">
                <a:latin typeface="+mn-ea"/>
              </a:rPr>
              <a:t>L(w)</a:t>
            </a:r>
            <a:r>
              <a:rPr lang="ko-KR" altLang="en-US" sz="1400">
                <a:latin typeface="+mn-ea"/>
              </a:rPr>
              <a:t>라고 치환해서 대입하자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위의 식을 정리하여 상수들을 전부 생략해주면 다음과 같은 식이된다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2E56EBF-801B-4D14-9CDA-3F17C22D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31" y="1702096"/>
            <a:ext cx="4781550" cy="106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CA6045-A017-4E14-8547-6EFD63FC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3698999"/>
            <a:ext cx="4248150" cy="447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30D002-9145-47A8-A456-79D6614F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62" y="5008580"/>
            <a:ext cx="41814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50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위의 식의 상수를 </a:t>
            </a:r>
            <a:r>
              <a:rPr lang="en-US" altLang="ko-KR" sz="1400">
                <a:latin typeface="+mn-ea"/>
              </a:rPr>
              <a:t>α </a:t>
            </a:r>
            <a:r>
              <a:rPr lang="ko-KR" altLang="en-US" sz="1400">
                <a:latin typeface="+mn-ea"/>
              </a:rPr>
              <a:t>등으로 치환하면 </a:t>
            </a:r>
            <a:r>
              <a:rPr lang="en-US" altLang="ko-KR" sz="1400">
                <a:latin typeface="+mn-ea"/>
              </a:rPr>
              <a:t>Weight Decay(L2 Regularization) </a:t>
            </a:r>
            <a:r>
              <a:rPr lang="ko-KR" altLang="en-US" sz="1400">
                <a:latin typeface="+mn-ea"/>
              </a:rPr>
              <a:t>방식을 적용한 딥러닝의 </a:t>
            </a:r>
            <a:r>
              <a:rPr lang="en-US" altLang="ko-KR" sz="1400">
                <a:latin typeface="+mn-ea"/>
              </a:rPr>
              <a:t>Loss </a:t>
            </a:r>
            <a:r>
              <a:rPr lang="ko-KR" altLang="en-US" sz="1400">
                <a:latin typeface="+mn-ea"/>
              </a:rPr>
              <a:t>함수가 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우리는 정규 분포를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로 준 문제의 </a:t>
            </a:r>
            <a:r>
              <a:rPr lang="en-US" altLang="ko-KR" sz="1400" b="1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로부터 </a:t>
            </a:r>
            <a:r>
              <a:rPr lang="en-US" altLang="ko-KR" sz="1400">
                <a:latin typeface="+mn-ea"/>
              </a:rPr>
              <a:t>Weight Dacay </a:t>
            </a:r>
            <a:r>
              <a:rPr lang="ko-KR" altLang="en-US" sz="1400">
                <a:latin typeface="+mn-ea"/>
              </a:rPr>
              <a:t>식을 유도해 낸 것이다</a:t>
            </a:r>
            <a:r>
              <a:rPr lang="en-US" altLang="ko-KR" sz="1400">
                <a:latin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또한 딥러닝에서 </a:t>
            </a:r>
            <a:r>
              <a:rPr lang="en-US" altLang="ko-KR" sz="1400">
                <a:latin typeface="+mn-ea"/>
              </a:rPr>
              <a:t>L2 Regularization</a:t>
            </a:r>
            <a:r>
              <a:rPr lang="ko-KR" altLang="en-US" sz="1400">
                <a:latin typeface="+mn-ea"/>
              </a:rPr>
              <a:t>을 쓴다는 것은 주어진 데이터를 적용함과 동시에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에 정규분포를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로 걸어 주어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를 통해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를 구하겠다는 것으로 해석할 수 있다 </a:t>
            </a:r>
            <a:r>
              <a:rPr lang="en-US" altLang="ko-KR" sz="1400">
                <a:latin typeface="+mn-ea"/>
              </a:rPr>
              <a:t>!!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즉 </a:t>
            </a:r>
            <a:r>
              <a:rPr lang="en-US" altLang="ko-KR" sz="1400" b="1">
                <a:latin typeface="+mn-ea"/>
              </a:rPr>
              <a:t>L2 Regularization</a:t>
            </a:r>
            <a:r>
              <a:rPr lang="ko-KR" altLang="en-US" sz="1400" b="1">
                <a:latin typeface="+mn-ea"/>
              </a:rPr>
              <a:t>을 적용하는 일은 </a:t>
            </a:r>
            <a:r>
              <a:rPr lang="en-US" altLang="ko-KR" sz="1400" b="1">
                <a:latin typeface="+mn-ea"/>
              </a:rPr>
              <a:t>w</a:t>
            </a:r>
            <a:r>
              <a:rPr lang="ko-KR" altLang="en-US" sz="1400" b="1">
                <a:latin typeface="+mn-ea"/>
              </a:rPr>
              <a:t>에 정규 분포를 </a:t>
            </a:r>
            <a:r>
              <a:rPr lang="en-US" altLang="ko-KR" sz="1400" b="1">
                <a:latin typeface="+mn-ea"/>
              </a:rPr>
              <a:t>Prior</a:t>
            </a:r>
            <a:r>
              <a:rPr lang="ko-KR" altLang="en-US" sz="1400" b="1">
                <a:latin typeface="+mn-ea"/>
              </a:rPr>
              <a:t>로 걸어 주는 일</a:t>
            </a:r>
            <a:r>
              <a:rPr lang="ko-KR" altLang="en-US" sz="1400">
                <a:latin typeface="+mn-ea"/>
              </a:rPr>
              <a:t>인 것이다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※ </a:t>
            </a:r>
            <a:r>
              <a:rPr lang="ko-KR" altLang="en-US" sz="1400">
                <a:latin typeface="+mn-ea"/>
              </a:rPr>
              <a:t>참고로 </a:t>
            </a:r>
            <a:r>
              <a:rPr lang="en-US" altLang="ko-KR" sz="1400">
                <a:latin typeface="+mn-ea"/>
              </a:rPr>
              <a:t>Laplacian Distribution</a:t>
            </a:r>
            <a:r>
              <a:rPr lang="ko-KR" altLang="en-US" sz="1400">
                <a:latin typeface="+mn-ea"/>
              </a:rPr>
              <a:t>을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로 걸어 주면 </a:t>
            </a:r>
            <a:r>
              <a:rPr lang="en-US" altLang="ko-KR" sz="1400">
                <a:latin typeface="+mn-ea"/>
              </a:rPr>
              <a:t>L1 Regularization</a:t>
            </a:r>
            <a:r>
              <a:rPr lang="ko-KR" altLang="en-US" sz="1400">
                <a:latin typeface="+mn-ea"/>
              </a:rPr>
              <a:t>을 얻을 수 있다</a:t>
            </a:r>
            <a:r>
              <a:rPr lang="en-US" altLang="ko-KR" sz="1400">
                <a:latin typeface="+mn-ea"/>
              </a:rPr>
              <a:t> ※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430D002-9145-47A8-A456-79D6614F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68" y="1926406"/>
            <a:ext cx="41814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59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D010-EED2-4C22-8D9A-3AD6006AFA7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End</a:t>
            </a:r>
            <a:r>
              <a:rPr lang="ko-KR" altLang="en-US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6D85EC-0C24-4E3A-B20E-04B0658D853D}"/>
              </a:ext>
            </a:extLst>
          </p:cNvPr>
          <p:cNvCxnSpPr/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A05BE8-608E-4458-B0E2-371DE23B571B}"/>
              </a:ext>
            </a:extLst>
          </p:cNvPr>
          <p:cNvCxnSpPr/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2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수식적 표현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문제를 수학적으로 정의해보자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물고기의 피부색의 밝기를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물고기의 종류를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ko-KR" altLang="en-US" sz="1400">
                <a:latin typeface="+mn-ea"/>
              </a:rPr>
              <a:t>라고 하자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물고기가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농어일 사건을 </a:t>
            </a:r>
            <a:r>
              <a:rPr lang="en-US" altLang="ko-KR" sz="1400">
                <a:latin typeface="+mn-ea"/>
              </a:rPr>
              <a:t>w = w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연어일 사건을 </a:t>
            </a:r>
            <a:r>
              <a:rPr lang="en-US" altLang="ko-KR" sz="1400">
                <a:latin typeface="+mn-ea"/>
              </a:rPr>
              <a:t>w = w</a:t>
            </a:r>
            <a:r>
              <a:rPr lang="en-US" altLang="ko-KR" sz="1400" b="1" baseline="-250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라고 하자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Ex) </a:t>
            </a:r>
            <a:r>
              <a:rPr lang="ko-KR" altLang="en-US" sz="1400">
                <a:latin typeface="+mn-ea"/>
              </a:rPr>
              <a:t>물고기의 피부 밝기가 </a:t>
            </a:r>
            <a:r>
              <a:rPr lang="en-US" altLang="ko-KR" sz="1400">
                <a:latin typeface="+mn-ea"/>
              </a:rPr>
              <a:t>0.5</a:t>
            </a:r>
            <a:r>
              <a:rPr lang="ko-KR" altLang="en-US" sz="1400">
                <a:latin typeface="+mn-ea"/>
              </a:rPr>
              <a:t>일 때 그 물고기가 농어일 확률</a:t>
            </a:r>
            <a:endParaRPr lang="en-US" altLang="ko-KR" sz="14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4208F5-8C47-4968-B358-D815D35F5BD6}"/>
              </a:ext>
            </a:extLst>
          </p:cNvPr>
          <p:cNvGrpSpPr/>
          <p:nvPr/>
        </p:nvGrpSpPr>
        <p:grpSpPr>
          <a:xfrm>
            <a:off x="3204595" y="1390850"/>
            <a:ext cx="5782809" cy="2293716"/>
            <a:chOff x="3649697" y="1673699"/>
            <a:chExt cx="4936958" cy="1818278"/>
          </a:xfrm>
        </p:grpSpPr>
        <p:pic>
          <p:nvPicPr>
            <p:cNvPr id="14" name="Picture 4" descr="Sea Bass vs Salmon">
              <a:extLst>
                <a:ext uri="{FF2B5EF4-FFF2-40B4-BE49-F238E27FC236}">
                  <a16:creationId xmlns:a16="http://schemas.microsoft.com/office/drawing/2014/main" id="{07623AEF-09A2-4D22-8E09-CD6EE7E5A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175" y="1673699"/>
              <a:ext cx="481965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5FC067-1900-4783-B357-1B7D816BE493}"/>
                </a:ext>
              </a:extLst>
            </p:cNvPr>
            <p:cNvSpPr txBox="1"/>
            <p:nvPr/>
          </p:nvSpPr>
          <p:spPr>
            <a:xfrm>
              <a:off x="3649697" y="3184200"/>
              <a:ext cx="4936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그림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1] (a)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농어 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(b)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연어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B00ACD1-B2F9-4DCC-9D6E-7F292DF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86" y="5620069"/>
            <a:ext cx="37242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2728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조건부 확률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Review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8B727C-689A-4AE5-A3FF-D85AD2278C2B}"/>
              </a:ext>
            </a:extLst>
          </p:cNvPr>
          <p:cNvSpPr txBox="1"/>
          <p:nvPr/>
        </p:nvSpPr>
        <p:spPr>
          <a:xfrm>
            <a:off x="3627958" y="4148152"/>
            <a:ext cx="493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/>
                </a:solidFill>
              </a:rPr>
              <a:t>B</a:t>
            </a:r>
            <a:r>
              <a:rPr lang="ko-KR" altLang="en-US" b="1">
                <a:solidFill>
                  <a:schemeClr val="accent1"/>
                </a:solidFill>
              </a:rPr>
              <a:t>일때 </a:t>
            </a:r>
            <a:r>
              <a:rPr lang="en-US" altLang="ko-KR" b="1">
                <a:solidFill>
                  <a:srgbClr val="C00000"/>
                </a:solidFill>
              </a:rPr>
              <a:t>A</a:t>
            </a:r>
            <a:r>
              <a:rPr lang="ko-KR" altLang="en-US" b="1">
                <a:solidFill>
                  <a:srgbClr val="C00000"/>
                </a:solidFill>
              </a:rPr>
              <a:t>가 발생할 확률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682F3-4CBB-4AAF-ACF3-E1841C8A2C0F}"/>
              </a:ext>
            </a:extLst>
          </p:cNvPr>
          <p:cNvSpPr txBox="1"/>
          <p:nvPr/>
        </p:nvSpPr>
        <p:spPr>
          <a:xfrm>
            <a:off x="3272901" y="2467142"/>
            <a:ext cx="56461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Cambria Math" panose="02040503050406030204" pitchFamily="18" charset="0"/>
              </a:rPr>
              <a:t>P(</a:t>
            </a:r>
            <a:r>
              <a:rPr lang="en-US" altLang="ko-KR" sz="6600">
                <a:solidFill>
                  <a:srgbClr val="C00000"/>
                </a:solidFill>
                <a:latin typeface="Cambria Math" panose="02040503050406030204" pitchFamily="18" charset="0"/>
              </a:rPr>
              <a:t>A</a:t>
            </a:r>
            <a:r>
              <a:rPr lang="en-US" altLang="ko-KR" sz="6600">
                <a:latin typeface="Cambria Math" panose="02040503050406030204" pitchFamily="18" charset="0"/>
              </a:rPr>
              <a:t>|</a:t>
            </a:r>
            <a:r>
              <a:rPr lang="en-US" altLang="ko-KR" sz="6600">
                <a:solidFill>
                  <a:schemeClr val="accent1"/>
                </a:solidFill>
                <a:latin typeface="Cambria Math" panose="02040503050406030204" pitchFamily="18" charset="0"/>
              </a:rPr>
              <a:t>B</a:t>
            </a:r>
            <a:r>
              <a:rPr lang="en-US" altLang="ko-KR" sz="6600">
                <a:latin typeface="Cambria Math" panose="02040503050406030204" pitchFamily="18" charset="0"/>
              </a:rPr>
              <a:t>)</a:t>
            </a:r>
            <a:endParaRPr lang="ko-KR" altLang="en-US" sz="660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4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Posterior (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사후확률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문제는 위와 같이 간단하게 정리된다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가 주어졌을 때 그 물고기가 </a:t>
            </a:r>
            <a:r>
              <a:rPr lang="en-US" altLang="ko-KR" sz="1400">
                <a:latin typeface="+mn-ea"/>
              </a:rPr>
              <a:t>class w</a:t>
            </a:r>
            <a:r>
              <a:rPr lang="en-US" altLang="ko-KR" sz="1400" b="1" baseline="-25000">
                <a:latin typeface="+mn-ea"/>
              </a:rPr>
              <a:t>i</a:t>
            </a:r>
            <a:r>
              <a:rPr lang="ko-KR" altLang="en-US" sz="1400">
                <a:latin typeface="+mn-ea"/>
              </a:rPr>
              <a:t>에 속할 확률만 구하면 된다 </a:t>
            </a:r>
            <a:r>
              <a:rPr lang="en-US" altLang="ko-KR" sz="1400">
                <a:latin typeface="+mn-ea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여기서 우리가 구해야 하는 확률 </a:t>
            </a:r>
            <a:r>
              <a:rPr lang="en-US" altLang="ko-KR" sz="1400">
                <a:latin typeface="+mn-ea"/>
              </a:rPr>
              <a:t>P(w</a:t>
            </a:r>
            <a:r>
              <a:rPr lang="en-US" altLang="ko-KR" sz="1400" b="1" baseline="-25000">
                <a:latin typeface="+mn-ea"/>
              </a:rPr>
              <a:t>i</a:t>
            </a:r>
            <a:r>
              <a:rPr lang="en-US" altLang="ko-KR" sz="1400">
                <a:latin typeface="+mn-ea"/>
              </a:rPr>
              <a:t>|x)</a:t>
            </a:r>
            <a:r>
              <a:rPr lang="ko-KR" altLang="en-US" sz="1400">
                <a:latin typeface="+mn-ea"/>
              </a:rPr>
              <a:t>를 </a:t>
            </a:r>
            <a:r>
              <a:rPr lang="en-US" altLang="ko-KR" sz="1400" b="1">
                <a:latin typeface="+mn-ea"/>
              </a:rPr>
              <a:t>Posterior(</a:t>
            </a:r>
            <a:r>
              <a:rPr lang="ko-KR" altLang="en-US" sz="1400" b="1">
                <a:latin typeface="+mn-ea"/>
              </a:rPr>
              <a:t>사후확률</a:t>
            </a:r>
            <a:r>
              <a:rPr lang="en-US" altLang="ko-KR" sz="1400" b="1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이라고 부른다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226073-A6F9-44DE-BF8B-1B2EC27AA130}"/>
              </a:ext>
            </a:extLst>
          </p:cNvPr>
          <p:cNvGrpSpPr/>
          <p:nvPr/>
        </p:nvGrpSpPr>
        <p:grpSpPr>
          <a:xfrm>
            <a:off x="3204595" y="1390850"/>
            <a:ext cx="5782809" cy="2293716"/>
            <a:chOff x="3649697" y="1673699"/>
            <a:chExt cx="4936958" cy="1818278"/>
          </a:xfrm>
        </p:grpSpPr>
        <p:pic>
          <p:nvPicPr>
            <p:cNvPr id="17" name="Picture 4" descr="Sea Bass vs Salmon">
              <a:extLst>
                <a:ext uri="{FF2B5EF4-FFF2-40B4-BE49-F238E27FC236}">
                  <a16:creationId xmlns:a16="http://schemas.microsoft.com/office/drawing/2014/main" id="{48BF0A5E-639B-48DC-B2A9-90AD2D07F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175" y="1673699"/>
              <a:ext cx="481965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8BCA26-901B-4939-B1C9-B98D5406CCE0}"/>
                </a:ext>
              </a:extLst>
            </p:cNvPr>
            <p:cNvSpPr txBox="1"/>
            <p:nvPr/>
          </p:nvSpPr>
          <p:spPr>
            <a:xfrm>
              <a:off x="3649697" y="3184200"/>
              <a:ext cx="4936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그림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1] (a)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농어 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(b)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연어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4FB8A6F-6F64-4B34-A700-B51CCD29E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93" y="3898671"/>
            <a:ext cx="41624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Likelihood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</a:t>
            </a:r>
            <a:r>
              <a:rPr lang="en-US" altLang="ko-KR" sz="1400" b="1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는 어떻게 구하지</a:t>
            </a:r>
            <a:r>
              <a:rPr lang="en-US" altLang="ko-KR" sz="1400">
                <a:latin typeface="+mn-ea"/>
              </a:rPr>
              <a:t>??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방법이 없으면 농어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연어를 잡아서 </a:t>
            </a:r>
            <a:r>
              <a:rPr lang="ko-KR" altLang="en-US" sz="1400" b="1">
                <a:latin typeface="+mn-ea"/>
              </a:rPr>
              <a:t>관찰</a:t>
            </a:r>
            <a:r>
              <a:rPr lang="ko-KR" altLang="en-US" sz="1400">
                <a:latin typeface="+mn-ea"/>
              </a:rPr>
              <a:t>해보면 되지 </a:t>
            </a:r>
            <a:r>
              <a:rPr lang="en-US" altLang="ko-KR" sz="1400">
                <a:latin typeface="+mn-ea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이렇게 </a:t>
            </a:r>
            <a:r>
              <a:rPr lang="ko-KR" altLang="en-US" sz="1400" b="1">
                <a:latin typeface="+mn-ea"/>
              </a:rPr>
              <a:t>관찰</a:t>
            </a:r>
            <a:r>
              <a:rPr lang="ko-KR" altLang="en-US" sz="1400">
                <a:latin typeface="+mn-ea"/>
              </a:rPr>
              <a:t>을 통해 얻은 확률 분포 </a:t>
            </a:r>
            <a:r>
              <a:rPr lang="en-US" altLang="ko-KR" sz="1400">
                <a:latin typeface="+mn-ea"/>
              </a:rPr>
              <a:t>P(x|w</a:t>
            </a:r>
            <a:r>
              <a:rPr lang="en-US" altLang="ko-KR" sz="1400" b="1" baseline="-25000">
                <a:latin typeface="+mn-ea"/>
              </a:rPr>
              <a:t>i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를 </a:t>
            </a:r>
            <a:r>
              <a:rPr lang="en-US" altLang="ko-KR" sz="1400" b="1">
                <a:latin typeface="+mn-ea"/>
              </a:rPr>
              <a:t>Likelihood(</a:t>
            </a:r>
            <a:r>
              <a:rPr lang="ko-KR" altLang="en-US" sz="1400" b="1">
                <a:latin typeface="+mn-ea"/>
              </a:rPr>
              <a:t>가능도</a:t>
            </a:r>
            <a:r>
              <a:rPr lang="en-US" altLang="ko-KR" sz="1400" b="1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라고 부른다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B5CCB-FCC2-4D4B-9997-E1915E8B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54" y="1122947"/>
            <a:ext cx="4757303" cy="2971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1A0732-B088-4A8D-9459-80C5A1F76438}"/>
              </a:ext>
            </a:extLst>
          </p:cNvPr>
          <p:cNvSpPr txBox="1"/>
          <p:nvPr/>
        </p:nvSpPr>
        <p:spPr>
          <a:xfrm>
            <a:off x="3226771" y="4174707"/>
            <a:ext cx="578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2]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농어와 연어의 피부 밝기 분포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8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Likelihood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이렇게 그림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와 같은 </a:t>
            </a: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를 얻었다고 가정해보자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그냥 지금 위의 분포에서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보다 작으면 연어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크면 농어로 분류하면 되지 않을까</a:t>
            </a:r>
            <a:r>
              <a:rPr lang="en-US" altLang="ko-KR" sz="1400">
                <a:latin typeface="+mn-ea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B5CCB-FCC2-4D4B-9997-E1915E8B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54" y="1122947"/>
            <a:ext cx="4757303" cy="2971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1A0732-B088-4A8D-9459-80C5A1F76438}"/>
              </a:ext>
            </a:extLst>
          </p:cNvPr>
          <p:cNvSpPr txBox="1"/>
          <p:nvPr/>
        </p:nvSpPr>
        <p:spPr>
          <a:xfrm>
            <a:off x="3226771" y="4174707"/>
            <a:ext cx="578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2]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농어와 연어의 피부 밝기 분포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8CE69E-CF0D-477C-9506-ADE4C077A8CB}"/>
              </a:ext>
            </a:extLst>
          </p:cNvPr>
          <p:cNvCxnSpPr>
            <a:cxnSpLocks/>
          </p:cNvCxnSpPr>
          <p:nvPr/>
        </p:nvCxnSpPr>
        <p:spPr>
          <a:xfrm flipV="1">
            <a:off x="5974673" y="1242874"/>
            <a:ext cx="0" cy="25834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C7EEA-79A9-4880-82F3-252EBE64696F}"/>
              </a:ext>
            </a:extLst>
          </p:cNvPr>
          <p:cNvSpPr txBox="1"/>
          <p:nvPr/>
        </p:nvSpPr>
        <p:spPr>
          <a:xfrm>
            <a:off x="5823752" y="3734351"/>
            <a:ext cx="2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x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8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50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Likelihood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한계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이렇게 그림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와 같은 </a:t>
            </a: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를 얻었다고 가정해보자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그냥 지금 위의 분포에서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보다 작으면 연어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크면 농어로 분류하면 되지 않을까</a:t>
            </a:r>
            <a:r>
              <a:rPr lang="en-US" altLang="ko-KR" sz="1400">
                <a:latin typeface="+mn-ea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>
                <a:solidFill>
                  <a:srgbClr val="C00000"/>
                </a:solidFill>
                <a:latin typeface="+mn-ea"/>
              </a:rPr>
              <a:t>No</a:t>
            </a:r>
            <a:endParaRPr lang="en-US" altLang="ko-KR" sz="1400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B5CCB-FCC2-4D4B-9997-E1915E8B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54" y="1122947"/>
            <a:ext cx="4757303" cy="2971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1A0732-B088-4A8D-9459-80C5A1F76438}"/>
              </a:ext>
            </a:extLst>
          </p:cNvPr>
          <p:cNvSpPr txBox="1"/>
          <p:nvPr/>
        </p:nvSpPr>
        <p:spPr>
          <a:xfrm>
            <a:off x="3226771" y="4174707"/>
            <a:ext cx="578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2]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농어와 연어의 피부 밝기 분포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8CE69E-CF0D-477C-9506-ADE4C077A8CB}"/>
              </a:ext>
            </a:extLst>
          </p:cNvPr>
          <p:cNvCxnSpPr>
            <a:cxnSpLocks/>
          </p:cNvCxnSpPr>
          <p:nvPr/>
        </p:nvCxnSpPr>
        <p:spPr>
          <a:xfrm flipV="1">
            <a:off x="5974673" y="1242874"/>
            <a:ext cx="0" cy="25834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C7EEA-79A9-4880-82F3-252EBE64696F}"/>
              </a:ext>
            </a:extLst>
          </p:cNvPr>
          <p:cNvSpPr txBox="1"/>
          <p:nvPr/>
        </p:nvSpPr>
        <p:spPr>
          <a:xfrm>
            <a:off x="5823752" y="3734351"/>
            <a:ext cx="2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x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8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1842</Words>
  <Application>Microsoft Office PowerPoint</Application>
  <PresentationFormat>와이드스크린</PresentationFormat>
  <Paragraphs>523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나눔스퀘어 Bold</vt:lpstr>
      <vt:lpstr>나눔스퀘어 ExtraBold</vt:lpstr>
      <vt:lpstr>맑은 고딕</vt:lpstr>
      <vt:lpstr>배달의민족 도현</vt:lpstr>
      <vt:lpstr>Arial</vt:lpstr>
      <vt:lpstr>Cambria Math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원철황</dc:creator>
  <cp:lastModifiedBy>Kim SooHwan</cp:lastModifiedBy>
  <cp:revision>79</cp:revision>
  <dcterms:created xsi:type="dcterms:W3CDTF">2019-12-26T06:43:43Z</dcterms:created>
  <dcterms:modified xsi:type="dcterms:W3CDTF">2020-01-16T19:13:21Z</dcterms:modified>
</cp:coreProperties>
</file>